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77" r:id="rId10"/>
    <p:sldId id="278" r:id="rId11"/>
    <p:sldId id="279" r:id="rId12"/>
    <p:sldId id="281" r:id="rId13"/>
    <p:sldId id="280" r:id="rId14"/>
    <p:sldId id="276" r:id="rId15"/>
    <p:sldId id="283" r:id="rId16"/>
    <p:sldId id="282" r:id="rId17"/>
    <p:sldId id="284" r:id="rId18"/>
    <p:sldId id="285" r:id="rId19"/>
    <p:sldId id="286" r:id="rId20"/>
    <p:sldId id="287" r:id="rId21"/>
    <p:sldId id="289" r:id="rId22"/>
    <p:sldId id="288" r:id="rId23"/>
    <p:sldId id="290" r:id="rId24"/>
    <p:sldId id="291" r:id="rId25"/>
    <p:sldId id="292" r:id="rId26"/>
    <p:sldId id="272" r:id="rId27"/>
    <p:sldId id="293" r:id="rId28"/>
    <p:sldId id="294" r:id="rId29"/>
    <p:sldId id="274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Pb7Ju3mXCEexVb7iUgyi1Trc4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B394"/>
    <a:srgbClr val="433B71"/>
    <a:srgbClr val="FFFFFF"/>
    <a:srgbClr val="D65664"/>
    <a:srgbClr val="9BD1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fd0b8cd38d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g1fd0b8cd38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2606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2816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366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2180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1704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9445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6806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75699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1223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997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b77bf1914b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 dirty="0"/>
              <a:t>*imagen referencial de la situación</a:t>
            </a:r>
            <a:endParaRPr dirty="0"/>
          </a:p>
        </p:txBody>
      </p:sp>
      <p:sp>
        <p:nvSpPr>
          <p:cNvPr id="91" name="Google Shape;91;g1b77bf1914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20931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146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9835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00790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1838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5467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c598196763_0_3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g1c598196763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c598196763_0_3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g1c598196763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5156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c598196763_0_3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g1c598196763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93638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fc9cdf9897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g1fc9cdf989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c598196763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g1c59819676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fc9cdf989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g1fc9cdf98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c598196763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g1c59819676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7275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598196763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Página 1, </a:t>
            </a:r>
            <a:r>
              <a:rPr lang="es-419" b="1"/>
              <a:t>Hoja de Actividades</a:t>
            </a:r>
            <a:endParaRPr b="1"/>
          </a:p>
        </p:txBody>
      </p:sp>
      <p:sp>
        <p:nvSpPr>
          <p:cNvPr id="125" name="Google Shape;125;g1c5981967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396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6" descr="Logotip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>
  <p:cSld name="1_Diapositiva de títul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7" descr="Form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de título">
  <p:cSld name="2_Diapositiva de títul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8" descr="Imagen que contiene Forma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"/>
          <p:cNvSpPr txBox="1"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"/>
          <p:cNvSpPr txBox="1"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g1fd0b8cd38d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1fd0b8cd38d_2_0"/>
          <p:cNvSpPr txBox="1"/>
          <p:nvPr/>
        </p:nvSpPr>
        <p:spPr>
          <a:xfrm>
            <a:off x="645296" y="3063339"/>
            <a:ext cx="10901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419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Árbol bronquial</a:t>
            </a:r>
            <a:r>
              <a:rPr lang="es-419" sz="4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1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F4EB1DCE-1A58-671F-951C-5DFD53DCD4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612373" y="1771201"/>
            <a:ext cx="2868381" cy="4258741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C337F21D-4A66-669C-C5BF-4E3F3E83E92E}"/>
              </a:ext>
            </a:extLst>
          </p:cNvPr>
          <p:cNvSpPr/>
          <p:nvPr/>
        </p:nvSpPr>
        <p:spPr>
          <a:xfrm>
            <a:off x="8981038" y="3938257"/>
            <a:ext cx="2499715" cy="316872"/>
          </a:xfrm>
          <a:prstGeom prst="roundRect">
            <a:avLst/>
          </a:prstGeom>
          <a:noFill/>
          <a:ln w="28575">
            <a:solidFill>
              <a:srgbClr val="433B7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" name="Google Shape;121;g1c598196763_0_17">
            <a:extLst>
              <a:ext uri="{FF2B5EF4-FFF2-40B4-BE49-F238E27FC236}">
                <a16:creationId xmlns:a16="http://schemas.microsoft.com/office/drawing/2014/main" id="{40681755-FDD4-DF42-61EF-6371C6061DA3}"/>
              </a:ext>
            </a:extLst>
          </p:cNvPr>
          <p:cNvSpPr/>
          <p:nvPr/>
        </p:nvSpPr>
        <p:spPr>
          <a:xfrm>
            <a:off x="647872" y="1818509"/>
            <a:ext cx="7636049" cy="144277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3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¿Cuántos bronquiolos terminales (los de la generación 16) hay en los pulmones?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02E448-B450-2AEB-9573-ADF6F466D3CA}"/>
              </a:ext>
            </a:extLst>
          </p:cNvPr>
          <p:cNvSpPr txBox="1"/>
          <p:nvPr/>
        </p:nvSpPr>
        <p:spPr>
          <a:xfrm>
            <a:off x="1256442" y="3742750"/>
            <a:ext cx="6418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</a:t>
            </a:r>
            <a:r>
              <a:rPr lang="es-419" sz="2000" i="1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s-419" sz="2000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representa la generación, ¿Cómo podríamos expresar el número de bronquiolos en la generación </a:t>
            </a:r>
            <a:r>
              <a:rPr lang="es-419" sz="2000" i="1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s-419" sz="2000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8754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1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647872" y="1818509"/>
            <a:ext cx="7636049" cy="144277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3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¿Cuántos bronquiolos terminales (los de la generación 16) hay en los pulmones?</a:t>
            </a: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F4EB1DCE-1A58-671F-951C-5DFD53DCD4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612373" y="1771201"/>
            <a:ext cx="2868381" cy="4258741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C337F21D-4A66-669C-C5BF-4E3F3E83E92E}"/>
              </a:ext>
            </a:extLst>
          </p:cNvPr>
          <p:cNvSpPr/>
          <p:nvPr/>
        </p:nvSpPr>
        <p:spPr>
          <a:xfrm>
            <a:off x="8981038" y="3938257"/>
            <a:ext cx="2499715" cy="316872"/>
          </a:xfrm>
          <a:prstGeom prst="roundRect">
            <a:avLst/>
          </a:prstGeom>
          <a:noFill/>
          <a:ln w="28575">
            <a:solidFill>
              <a:srgbClr val="433B7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08EDB1B-1D3F-B6B7-1E2A-D28CFCA18A67}"/>
              </a:ext>
            </a:extLst>
          </p:cNvPr>
          <p:cNvSpPr txBox="1"/>
          <p:nvPr/>
        </p:nvSpPr>
        <p:spPr>
          <a:xfrm>
            <a:off x="1256442" y="3742750"/>
            <a:ext cx="6418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</a:t>
            </a:r>
            <a:r>
              <a:rPr lang="es-419" sz="2000" i="1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s-419" sz="2000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representa la generación, ¿Cómo podríamos expresar el número de bronquiolos en la generación </a:t>
            </a:r>
            <a:r>
              <a:rPr lang="es-419" sz="2000" i="1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s-419" sz="2000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B71E0217-8822-D8CA-4569-E383C3CE2A71}"/>
                  </a:ext>
                </a:extLst>
              </p:cNvPr>
              <p:cNvSpPr txBox="1"/>
              <p:nvPr/>
            </p:nvSpPr>
            <p:spPr>
              <a:xfrm>
                <a:off x="2907965" y="4682033"/>
                <a:ext cx="24317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𝑛𝑟𝑜</m:t>
                      </m:r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𝑏𝑟𝑜𝑞𝑢𝑖𝑜𝑙𝑜𝑠</m:t>
                      </m:r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s-419" sz="2000" dirty="0">
                  <a:solidFill>
                    <a:srgbClr val="D65664"/>
                  </a:solidFill>
                </a:endParaRPr>
              </a:p>
            </p:txBody>
          </p:sp>
        </mc:Choice>
        <mc:Fallback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B71E0217-8822-D8CA-4569-E383C3CE2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965" y="4682033"/>
                <a:ext cx="2431756" cy="307777"/>
              </a:xfrm>
              <a:prstGeom prst="rect">
                <a:avLst/>
              </a:prstGeom>
              <a:blipFill>
                <a:blip r:embed="rId4"/>
                <a:stretch>
                  <a:fillRect l="-501" b="-37255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7B874877-BF1C-40E4-5DC7-2A0A98FA00B2}"/>
                  </a:ext>
                </a:extLst>
              </p:cNvPr>
              <p:cNvSpPr txBox="1"/>
              <p:nvPr/>
            </p:nvSpPr>
            <p:spPr>
              <a:xfrm>
                <a:off x="2428957" y="5221207"/>
                <a:ext cx="359181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𝑔𝑒𝑛𝑒𝑟𝑎𝑐𝑖</m:t>
                      </m:r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 16→</m:t>
                      </m:r>
                      <m:sSup>
                        <m:sSupPr>
                          <m:ctrlP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16 </m:t>
                          </m:r>
                        </m:sup>
                      </m:sSup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=65 536</m:t>
                      </m:r>
                    </m:oMath>
                  </m:oMathPara>
                </a14:m>
                <a:endParaRPr lang="es-419" sz="2000" dirty="0">
                  <a:solidFill>
                    <a:srgbClr val="D65664"/>
                  </a:solidFill>
                </a:endParaRPr>
              </a:p>
            </p:txBody>
          </p:sp>
        </mc:Choice>
        <mc:Fallback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7B874877-BF1C-40E4-5DC7-2A0A98FA0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957" y="5221207"/>
                <a:ext cx="3591816" cy="307777"/>
              </a:xfrm>
              <a:prstGeom prst="rect">
                <a:avLst/>
              </a:prstGeom>
              <a:blipFill>
                <a:blip r:embed="rId5"/>
                <a:stretch>
                  <a:fillRect l="-1864" r="-847" b="-37255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794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1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711246" y="1771201"/>
            <a:ext cx="7500247" cy="12725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4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¿Cuántos sacos alveolares (los de la generación 23) hay en los pulmones?</a:t>
            </a: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F4EB1DCE-1A58-671F-951C-5DFD53DCD4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612372" y="1771201"/>
            <a:ext cx="2868381" cy="4258741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C337F21D-4A66-669C-C5BF-4E3F3E83E92E}"/>
              </a:ext>
            </a:extLst>
          </p:cNvPr>
          <p:cNvSpPr/>
          <p:nvPr/>
        </p:nvSpPr>
        <p:spPr>
          <a:xfrm>
            <a:off x="8981038" y="5666330"/>
            <a:ext cx="2499715" cy="363612"/>
          </a:xfrm>
          <a:prstGeom prst="roundRect">
            <a:avLst/>
          </a:prstGeom>
          <a:noFill/>
          <a:ln w="28575">
            <a:solidFill>
              <a:srgbClr val="433B7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966037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1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711246" y="1771201"/>
            <a:ext cx="7500247" cy="12725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4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¿Cuántos sacos alveolares (los de la generación 23) hay en los pulmones?</a:t>
            </a: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F4EB1DCE-1A58-671F-951C-5DFD53DCD4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612372" y="1771201"/>
            <a:ext cx="2868381" cy="4258741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C337F21D-4A66-669C-C5BF-4E3F3E83E92E}"/>
              </a:ext>
            </a:extLst>
          </p:cNvPr>
          <p:cNvSpPr/>
          <p:nvPr/>
        </p:nvSpPr>
        <p:spPr>
          <a:xfrm>
            <a:off x="8981038" y="5666330"/>
            <a:ext cx="2499715" cy="363612"/>
          </a:xfrm>
          <a:prstGeom prst="roundRect">
            <a:avLst/>
          </a:prstGeom>
          <a:noFill/>
          <a:ln w="28575">
            <a:solidFill>
              <a:srgbClr val="433B7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B71E0217-8822-D8CA-4569-E383C3CE2A71}"/>
                  </a:ext>
                </a:extLst>
              </p:cNvPr>
              <p:cNvSpPr txBox="1"/>
              <p:nvPr/>
            </p:nvSpPr>
            <p:spPr>
              <a:xfrm>
                <a:off x="2864686" y="3746682"/>
                <a:ext cx="24317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𝑛𝑟𝑜</m:t>
                      </m:r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𝑏𝑟𝑜𝑞𝑢𝑖𝑜𝑙𝑜𝑠</m:t>
                      </m:r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s-419" sz="2000" dirty="0">
                  <a:solidFill>
                    <a:srgbClr val="D65664"/>
                  </a:solidFill>
                </a:endParaRPr>
              </a:p>
            </p:txBody>
          </p:sp>
        </mc:Choice>
        <mc:Fallback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B71E0217-8822-D8CA-4569-E383C3CE2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686" y="3746682"/>
                <a:ext cx="2431756" cy="307777"/>
              </a:xfrm>
              <a:prstGeom prst="rect">
                <a:avLst/>
              </a:prstGeom>
              <a:blipFill>
                <a:blip r:embed="rId4"/>
                <a:stretch>
                  <a:fillRect l="-752" b="-38000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7B874877-BF1C-40E4-5DC7-2A0A98FA00B2}"/>
                  </a:ext>
                </a:extLst>
              </p:cNvPr>
              <p:cNvSpPr txBox="1"/>
              <p:nvPr/>
            </p:nvSpPr>
            <p:spPr>
              <a:xfrm>
                <a:off x="2284656" y="4333077"/>
                <a:ext cx="393877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𝑔𝑒𝑛𝑒𝑟𝑎𝑐𝑖</m:t>
                      </m:r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 23→</m:t>
                      </m:r>
                      <m:sSup>
                        <m:sSupPr>
                          <m:ctrlP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23 </m:t>
                          </m:r>
                        </m:sup>
                      </m:sSup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=8 388 608</m:t>
                      </m:r>
                    </m:oMath>
                  </m:oMathPara>
                </a14:m>
                <a:endParaRPr lang="es-419" sz="2000" dirty="0">
                  <a:solidFill>
                    <a:srgbClr val="D65664"/>
                  </a:solidFill>
                </a:endParaRPr>
              </a:p>
            </p:txBody>
          </p:sp>
        </mc:Choice>
        <mc:Fallback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7B874877-BF1C-40E4-5DC7-2A0A98FA0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656" y="4333077"/>
                <a:ext cx="3938771" cy="307777"/>
              </a:xfrm>
              <a:prstGeom prst="rect">
                <a:avLst/>
              </a:prstGeom>
              <a:blipFill>
                <a:blip r:embed="rId5"/>
                <a:stretch>
                  <a:fillRect l="-1703" r="-774" b="-40000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5719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2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847047" y="1646929"/>
            <a:ext cx="10343036" cy="125265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/>
            </a:pPr>
            <a:r>
              <a:rPr lang="es-419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Completen la siguiente tabla con el largo y radio de los bronquiolos hasta la generación 4. Las medidas de la generación 0, corresponden al largo y radio de la tráquea. </a:t>
            </a:r>
          </a:p>
        </p:txBody>
      </p:sp>
      <p:pic>
        <p:nvPicPr>
          <p:cNvPr id="4" name="Google Shape;154;g1fc9cdf9897_0_12">
            <a:extLst>
              <a:ext uri="{FF2B5EF4-FFF2-40B4-BE49-F238E27FC236}">
                <a16:creationId xmlns:a16="http://schemas.microsoft.com/office/drawing/2014/main" id="{28244C6C-517E-5D3C-95EE-E1515B8C1B6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432" y="3087232"/>
            <a:ext cx="4533108" cy="336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53C42C8-DACC-A175-F69C-662D06A7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180" y="3304515"/>
            <a:ext cx="32385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121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2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847047" y="1646929"/>
            <a:ext cx="10343036" cy="125265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/>
            </a:pPr>
            <a:r>
              <a:rPr lang="es-419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Completen la siguiente tabla con el largo y radio de los bronquiolos hasta la generación 4. Las medidas de la generación 0, corresponden al largo y radio de la tráquea. </a:t>
            </a:r>
          </a:p>
        </p:txBody>
      </p:sp>
      <p:pic>
        <p:nvPicPr>
          <p:cNvPr id="4" name="Google Shape;154;g1fc9cdf9897_0_12">
            <a:extLst>
              <a:ext uri="{FF2B5EF4-FFF2-40B4-BE49-F238E27FC236}">
                <a16:creationId xmlns:a16="http://schemas.microsoft.com/office/drawing/2014/main" id="{28244C6C-517E-5D3C-95EE-E1515B8C1B6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002" y="3018281"/>
            <a:ext cx="4533108" cy="33631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684995FA-F00C-6021-5E09-0FEADE797931}"/>
              </a:ext>
            </a:extLst>
          </p:cNvPr>
          <p:cNvGrpSpPr/>
          <p:nvPr/>
        </p:nvGrpSpPr>
        <p:grpSpPr>
          <a:xfrm>
            <a:off x="2349476" y="5211071"/>
            <a:ext cx="3007743" cy="1067094"/>
            <a:chOff x="2657293" y="5314383"/>
            <a:chExt cx="3007743" cy="106709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CuadroTexto 2">
                  <a:extLst>
                    <a:ext uri="{FF2B5EF4-FFF2-40B4-BE49-F238E27FC236}">
                      <a16:creationId xmlns:a16="http://schemas.microsoft.com/office/drawing/2014/main" id="{62AF3ED5-9EAE-1DB7-8514-8B8D8DBF645D}"/>
                    </a:ext>
                  </a:extLst>
                </p:cNvPr>
                <p:cNvSpPr txBox="1"/>
                <p:nvPr/>
              </p:nvSpPr>
              <p:spPr>
                <a:xfrm>
                  <a:off x="2706986" y="5323437"/>
                  <a:ext cx="1465466" cy="5014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419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⋅83,3≈69,42</m:t>
                        </m:r>
                      </m:oMath>
                    </m:oMathPara>
                  </a14:m>
                  <a:endParaRPr lang="es-419" dirty="0"/>
                </a:p>
              </p:txBody>
            </p:sp>
          </mc:Choice>
          <mc:Fallback>
            <p:sp>
              <p:nvSpPr>
                <p:cNvPr id="3" name="CuadroTexto 2">
                  <a:extLst>
                    <a:ext uri="{FF2B5EF4-FFF2-40B4-BE49-F238E27FC236}">
                      <a16:creationId xmlns:a16="http://schemas.microsoft.com/office/drawing/2014/main" id="{62AF3ED5-9EAE-1DB7-8514-8B8D8DBF64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6986" y="5323437"/>
                  <a:ext cx="1465466" cy="501419"/>
                </a:xfrm>
                <a:prstGeom prst="rect">
                  <a:avLst/>
                </a:prstGeom>
                <a:blipFill>
                  <a:blip r:embed="rId4"/>
                  <a:stretch>
                    <a:fillRect b="-1205"/>
                  </a:stretch>
                </a:blipFill>
              </p:spPr>
              <p:txBody>
                <a:bodyPr/>
                <a:lstStyle/>
                <a:p>
                  <a:r>
                    <a:rPr lang="es-419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04C51EA9-3688-1A57-2363-B20E584AC637}"/>
                    </a:ext>
                  </a:extLst>
                </p:cNvPr>
                <p:cNvSpPr txBox="1"/>
                <p:nvPr/>
              </p:nvSpPr>
              <p:spPr>
                <a:xfrm>
                  <a:off x="2657293" y="5880058"/>
                  <a:ext cx="1564852" cy="5014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419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⋅69,42≈57,85</m:t>
                        </m:r>
                      </m:oMath>
                    </m:oMathPara>
                  </a14:m>
                  <a:endParaRPr lang="es-419" dirty="0"/>
                </a:p>
              </p:txBody>
            </p:sp>
          </mc:Choice>
          <mc:Fallback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04C51EA9-3688-1A57-2363-B20E584AC6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7293" y="5880058"/>
                  <a:ext cx="1564852" cy="501419"/>
                </a:xfrm>
                <a:prstGeom prst="rect">
                  <a:avLst/>
                </a:prstGeom>
                <a:blipFill>
                  <a:blip r:embed="rId5"/>
                  <a:stretch>
                    <a:fillRect b="-1220"/>
                  </a:stretch>
                </a:blipFill>
              </p:spPr>
              <p:txBody>
                <a:bodyPr/>
                <a:lstStyle/>
                <a:p>
                  <a:r>
                    <a:rPr lang="es-419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000B34E4-E0F2-494C-734D-CE36C41A47B5}"/>
                    </a:ext>
                  </a:extLst>
                </p:cNvPr>
                <p:cNvSpPr txBox="1"/>
                <p:nvPr/>
              </p:nvSpPr>
              <p:spPr>
                <a:xfrm>
                  <a:off x="4298956" y="5314383"/>
                  <a:ext cx="1366080" cy="4962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419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⋅5,76≈4,61</m:t>
                        </m:r>
                      </m:oMath>
                    </m:oMathPara>
                  </a14:m>
                  <a:endParaRPr lang="es-419" dirty="0"/>
                </a:p>
              </p:txBody>
            </p:sp>
          </mc:Choice>
          <mc:Fallback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000B34E4-E0F2-494C-734D-CE36C41A47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8956" y="5314383"/>
                  <a:ext cx="1366080" cy="496290"/>
                </a:xfrm>
                <a:prstGeom prst="rect">
                  <a:avLst/>
                </a:prstGeom>
                <a:blipFill>
                  <a:blip r:embed="rId6"/>
                  <a:stretch>
                    <a:fillRect b="-2469"/>
                  </a:stretch>
                </a:blipFill>
              </p:spPr>
              <p:txBody>
                <a:bodyPr/>
                <a:lstStyle/>
                <a:p>
                  <a:r>
                    <a:rPr lang="es-419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CuadroTexto 6">
                  <a:extLst>
                    <a:ext uri="{FF2B5EF4-FFF2-40B4-BE49-F238E27FC236}">
                      <a16:creationId xmlns:a16="http://schemas.microsoft.com/office/drawing/2014/main" id="{8EEEBD00-A429-B368-86DC-9B3E7627EB20}"/>
                    </a:ext>
                  </a:extLst>
                </p:cNvPr>
                <p:cNvSpPr txBox="1"/>
                <p:nvPr/>
              </p:nvSpPr>
              <p:spPr>
                <a:xfrm>
                  <a:off x="4298956" y="5824856"/>
                  <a:ext cx="1366080" cy="4962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419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⋅4,61≈3,69</m:t>
                        </m:r>
                      </m:oMath>
                    </m:oMathPara>
                  </a14:m>
                  <a:endParaRPr lang="es-419" dirty="0"/>
                </a:p>
              </p:txBody>
            </p:sp>
          </mc:Choice>
          <mc:Fallback>
            <p:sp>
              <p:nvSpPr>
                <p:cNvPr id="7" name="CuadroTexto 6">
                  <a:extLst>
                    <a:ext uri="{FF2B5EF4-FFF2-40B4-BE49-F238E27FC236}">
                      <a16:creationId xmlns:a16="http://schemas.microsoft.com/office/drawing/2014/main" id="{8EEEBD00-A429-B368-86DC-9B3E7627EB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8956" y="5824856"/>
                  <a:ext cx="1366080" cy="496290"/>
                </a:xfrm>
                <a:prstGeom prst="rect">
                  <a:avLst/>
                </a:prstGeom>
                <a:blipFill>
                  <a:blip r:embed="rId7"/>
                  <a:stretch>
                    <a:fillRect b="-2469"/>
                  </a:stretch>
                </a:blipFill>
              </p:spPr>
              <p:txBody>
                <a:bodyPr/>
                <a:lstStyle/>
                <a:p>
                  <a:r>
                    <a:rPr lang="es-419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91682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2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847047" y="1646929"/>
            <a:ext cx="10343036" cy="125265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/>
            </a:pPr>
            <a:r>
              <a:rPr lang="es-419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Completen la siguiente tabla con el largo y radio de los bronquiolos hasta la generación 4. Las medidas de la generación 0, corresponden al largo y radio de la tráquea. </a:t>
            </a:r>
          </a:p>
        </p:txBody>
      </p:sp>
      <p:pic>
        <p:nvPicPr>
          <p:cNvPr id="4" name="Google Shape;154;g1fc9cdf9897_0_12">
            <a:extLst>
              <a:ext uri="{FF2B5EF4-FFF2-40B4-BE49-F238E27FC236}">
                <a16:creationId xmlns:a16="http://schemas.microsoft.com/office/drawing/2014/main" id="{28244C6C-517E-5D3C-95EE-E1515B8C1B6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254" y="3018281"/>
            <a:ext cx="4533108" cy="33631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684995FA-F00C-6021-5E09-0FEADE797931}"/>
              </a:ext>
            </a:extLst>
          </p:cNvPr>
          <p:cNvGrpSpPr/>
          <p:nvPr/>
        </p:nvGrpSpPr>
        <p:grpSpPr>
          <a:xfrm>
            <a:off x="2349476" y="5255337"/>
            <a:ext cx="3007743" cy="1067094"/>
            <a:chOff x="2657293" y="5314383"/>
            <a:chExt cx="3007743" cy="106709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CuadroTexto 2">
                  <a:extLst>
                    <a:ext uri="{FF2B5EF4-FFF2-40B4-BE49-F238E27FC236}">
                      <a16:creationId xmlns:a16="http://schemas.microsoft.com/office/drawing/2014/main" id="{62AF3ED5-9EAE-1DB7-8514-8B8D8DBF645D}"/>
                    </a:ext>
                  </a:extLst>
                </p:cNvPr>
                <p:cNvSpPr txBox="1"/>
                <p:nvPr/>
              </p:nvSpPr>
              <p:spPr>
                <a:xfrm>
                  <a:off x="2706986" y="5323437"/>
                  <a:ext cx="1465466" cy="5014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419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⋅83,3≈69,42</m:t>
                        </m:r>
                      </m:oMath>
                    </m:oMathPara>
                  </a14:m>
                  <a:endParaRPr lang="es-419" dirty="0"/>
                </a:p>
              </p:txBody>
            </p:sp>
          </mc:Choice>
          <mc:Fallback>
            <p:sp>
              <p:nvSpPr>
                <p:cNvPr id="3" name="CuadroTexto 2">
                  <a:extLst>
                    <a:ext uri="{FF2B5EF4-FFF2-40B4-BE49-F238E27FC236}">
                      <a16:creationId xmlns:a16="http://schemas.microsoft.com/office/drawing/2014/main" id="{62AF3ED5-9EAE-1DB7-8514-8B8D8DBF64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6986" y="5323437"/>
                  <a:ext cx="1465466" cy="501419"/>
                </a:xfrm>
                <a:prstGeom prst="rect">
                  <a:avLst/>
                </a:prstGeom>
                <a:blipFill>
                  <a:blip r:embed="rId4"/>
                  <a:stretch>
                    <a:fillRect b="-1220"/>
                  </a:stretch>
                </a:blipFill>
              </p:spPr>
              <p:txBody>
                <a:bodyPr/>
                <a:lstStyle/>
                <a:p>
                  <a:r>
                    <a:rPr lang="es-419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04C51EA9-3688-1A57-2363-B20E584AC637}"/>
                    </a:ext>
                  </a:extLst>
                </p:cNvPr>
                <p:cNvSpPr txBox="1"/>
                <p:nvPr/>
              </p:nvSpPr>
              <p:spPr>
                <a:xfrm>
                  <a:off x="2657293" y="5880058"/>
                  <a:ext cx="1564852" cy="5014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419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⋅69,42≈57,85</m:t>
                        </m:r>
                      </m:oMath>
                    </m:oMathPara>
                  </a14:m>
                  <a:endParaRPr lang="es-419" dirty="0"/>
                </a:p>
              </p:txBody>
            </p:sp>
          </mc:Choice>
          <mc:Fallback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04C51EA9-3688-1A57-2363-B20E584AC6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7293" y="5880058"/>
                  <a:ext cx="1564852" cy="501419"/>
                </a:xfrm>
                <a:prstGeom prst="rect">
                  <a:avLst/>
                </a:prstGeom>
                <a:blipFill>
                  <a:blip r:embed="rId5"/>
                  <a:stretch>
                    <a:fillRect b="-1220"/>
                  </a:stretch>
                </a:blipFill>
              </p:spPr>
              <p:txBody>
                <a:bodyPr/>
                <a:lstStyle/>
                <a:p>
                  <a:r>
                    <a:rPr lang="es-419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000B34E4-E0F2-494C-734D-CE36C41A47B5}"/>
                    </a:ext>
                  </a:extLst>
                </p:cNvPr>
                <p:cNvSpPr txBox="1"/>
                <p:nvPr/>
              </p:nvSpPr>
              <p:spPr>
                <a:xfrm>
                  <a:off x="4298956" y="5314383"/>
                  <a:ext cx="1366080" cy="4962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419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⋅5,76≈4,61</m:t>
                        </m:r>
                      </m:oMath>
                    </m:oMathPara>
                  </a14:m>
                  <a:endParaRPr lang="es-419" dirty="0"/>
                </a:p>
              </p:txBody>
            </p:sp>
          </mc:Choice>
          <mc:Fallback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000B34E4-E0F2-494C-734D-CE36C41A47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8956" y="5314383"/>
                  <a:ext cx="1366080" cy="496290"/>
                </a:xfrm>
                <a:prstGeom prst="rect">
                  <a:avLst/>
                </a:prstGeom>
                <a:blipFill>
                  <a:blip r:embed="rId6"/>
                  <a:stretch>
                    <a:fillRect b="-1220"/>
                  </a:stretch>
                </a:blipFill>
              </p:spPr>
              <p:txBody>
                <a:bodyPr/>
                <a:lstStyle/>
                <a:p>
                  <a:r>
                    <a:rPr lang="es-419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CuadroTexto 6">
                  <a:extLst>
                    <a:ext uri="{FF2B5EF4-FFF2-40B4-BE49-F238E27FC236}">
                      <a16:creationId xmlns:a16="http://schemas.microsoft.com/office/drawing/2014/main" id="{8EEEBD00-A429-B368-86DC-9B3E7627EB20}"/>
                    </a:ext>
                  </a:extLst>
                </p:cNvPr>
                <p:cNvSpPr txBox="1"/>
                <p:nvPr/>
              </p:nvSpPr>
              <p:spPr>
                <a:xfrm>
                  <a:off x="4298956" y="5824856"/>
                  <a:ext cx="1366080" cy="4962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419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⋅4,61≈3,69</m:t>
                        </m:r>
                      </m:oMath>
                    </m:oMathPara>
                  </a14:m>
                  <a:endParaRPr lang="es-419" dirty="0"/>
                </a:p>
              </p:txBody>
            </p:sp>
          </mc:Choice>
          <mc:Fallback>
            <p:sp>
              <p:nvSpPr>
                <p:cNvPr id="7" name="CuadroTexto 6">
                  <a:extLst>
                    <a:ext uri="{FF2B5EF4-FFF2-40B4-BE49-F238E27FC236}">
                      <a16:creationId xmlns:a16="http://schemas.microsoft.com/office/drawing/2014/main" id="{8EEEBD00-A429-B368-86DC-9B3E7627EB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8956" y="5824856"/>
                  <a:ext cx="1366080" cy="496290"/>
                </a:xfrm>
                <a:prstGeom prst="rect">
                  <a:avLst/>
                </a:prstGeom>
                <a:blipFill>
                  <a:blip r:embed="rId7"/>
                  <a:stretch>
                    <a:fillRect b="-2469"/>
                  </a:stretch>
                </a:blipFill>
              </p:spPr>
              <p:txBody>
                <a:bodyPr/>
                <a:lstStyle/>
                <a:p>
                  <a:r>
                    <a:rPr lang="es-419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3EF3C47-8382-4678-7B24-414D92FD49C2}"/>
              </a:ext>
            </a:extLst>
          </p:cNvPr>
          <p:cNvCxnSpPr>
            <a:cxnSpLocks/>
          </p:cNvCxnSpPr>
          <p:nvPr/>
        </p:nvCxnSpPr>
        <p:spPr>
          <a:xfrm>
            <a:off x="5851556" y="4956872"/>
            <a:ext cx="621671" cy="0"/>
          </a:xfrm>
          <a:prstGeom prst="straightConnector1">
            <a:avLst/>
          </a:prstGeom>
          <a:ln w="76200">
            <a:solidFill>
              <a:srgbClr val="9BD1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 descr="Tabla&#10;&#10;Descripción generada automáticamente">
            <a:extLst>
              <a:ext uri="{FF2B5EF4-FFF2-40B4-BE49-F238E27FC236}">
                <a16:creationId xmlns:a16="http://schemas.microsoft.com/office/drawing/2014/main" id="{98F1268A-7561-77D6-2847-6B0CECEE68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3127" y="3018990"/>
            <a:ext cx="4533108" cy="33624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80EA89D0-697C-BE52-80D3-12EF7DD4D978}"/>
                  </a:ext>
                </a:extLst>
              </p:cNvPr>
              <p:cNvSpPr txBox="1"/>
              <p:nvPr/>
            </p:nvSpPr>
            <p:spPr>
              <a:xfrm>
                <a:off x="8499472" y="3606067"/>
                <a:ext cx="928138" cy="543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419" sz="1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419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⋅120</m:t>
                      </m:r>
                    </m:oMath>
                  </m:oMathPara>
                </a14:m>
                <a:endParaRPr lang="es-419" sz="1200" dirty="0"/>
              </a:p>
            </p:txBody>
          </p:sp>
        </mc:Choice>
        <mc:Fallback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80EA89D0-697C-BE52-80D3-12EF7DD4D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9472" y="3606067"/>
                <a:ext cx="928138" cy="5438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0F24F656-4DBA-CC7C-6D06-44F602715F36}"/>
                  </a:ext>
                </a:extLst>
              </p:cNvPr>
              <p:cNvSpPr txBox="1"/>
              <p:nvPr/>
            </p:nvSpPr>
            <p:spPr>
              <a:xfrm>
                <a:off x="10027999" y="3606067"/>
                <a:ext cx="758220" cy="543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419" sz="1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419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⋅9</m:t>
                      </m:r>
                    </m:oMath>
                  </m:oMathPara>
                </a14:m>
                <a:endParaRPr lang="es-419" sz="1200" dirty="0"/>
              </a:p>
            </p:txBody>
          </p:sp>
        </mc:Choice>
        <mc:Fallback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0F24F656-4DBA-CC7C-6D06-44F602715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7999" y="3606067"/>
                <a:ext cx="758220" cy="5438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BB61B97D-5D56-8341-93B3-260F8E1094F5}"/>
                  </a:ext>
                </a:extLst>
              </p:cNvPr>
              <p:cNvSpPr txBox="1"/>
              <p:nvPr/>
            </p:nvSpPr>
            <p:spPr>
              <a:xfrm>
                <a:off x="8502741" y="4150779"/>
                <a:ext cx="924869" cy="543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419" sz="1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419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⋅120</m:t>
                      </m:r>
                    </m:oMath>
                  </m:oMathPara>
                </a14:m>
                <a:endParaRPr lang="es-419" sz="1200" dirty="0"/>
              </a:p>
            </p:txBody>
          </p:sp>
        </mc:Choice>
        <mc:Fallback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BB61B97D-5D56-8341-93B3-260F8E10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741" y="4150779"/>
                <a:ext cx="924869" cy="5434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A515BC0F-EB85-ACD6-7DB9-6AB5418B830D}"/>
                  </a:ext>
                </a:extLst>
              </p:cNvPr>
              <p:cNvSpPr txBox="1"/>
              <p:nvPr/>
            </p:nvSpPr>
            <p:spPr>
              <a:xfrm>
                <a:off x="10020934" y="4134007"/>
                <a:ext cx="754950" cy="543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419" sz="1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419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⋅9</m:t>
                      </m:r>
                    </m:oMath>
                  </m:oMathPara>
                </a14:m>
                <a:endParaRPr lang="es-419" sz="1200" dirty="0"/>
              </a:p>
            </p:txBody>
          </p:sp>
        </mc:Choice>
        <mc:Fallback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A515BC0F-EB85-ACD6-7DB9-6AB5418B8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0934" y="4134007"/>
                <a:ext cx="754950" cy="54341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F2D19F71-16CF-0423-1F60-032F9EBB6A13}"/>
                  </a:ext>
                </a:extLst>
              </p:cNvPr>
              <p:cNvSpPr txBox="1"/>
              <p:nvPr/>
            </p:nvSpPr>
            <p:spPr>
              <a:xfrm>
                <a:off x="8479402" y="4690458"/>
                <a:ext cx="965008" cy="560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419" sz="1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419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⋅120</m:t>
                      </m:r>
                    </m:oMath>
                  </m:oMathPara>
                </a14:m>
                <a:endParaRPr lang="es-419" sz="1200" dirty="0"/>
              </a:p>
            </p:txBody>
          </p:sp>
        </mc:Choice>
        <mc:Fallback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F2D19F71-16CF-0423-1F60-032F9EBB6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9402" y="4690458"/>
                <a:ext cx="965008" cy="56015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4C00545C-9445-8289-7A83-7702C466C983}"/>
                  </a:ext>
                </a:extLst>
              </p:cNvPr>
              <p:cNvSpPr txBox="1"/>
              <p:nvPr/>
            </p:nvSpPr>
            <p:spPr>
              <a:xfrm>
                <a:off x="8479402" y="5231046"/>
                <a:ext cx="965008" cy="560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419" sz="1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419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⋅120</m:t>
                      </m:r>
                    </m:oMath>
                  </m:oMathPara>
                </a14:m>
                <a:endParaRPr lang="es-419" sz="1200" dirty="0"/>
              </a:p>
            </p:txBody>
          </p:sp>
        </mc:Choice>
        <mc:Fallback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4C00545C-9445-8289-7A83-7702C466C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9402" y="5231046"/>
                <a:ext cx="965008" cy="5601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ACE461E6-5E8B-533E-BAE1-347A55C135A4}"/>
                  </a:ext>
                </a:extLst>
              </p:cNvPr>
              <p:cNvSpPr txBox="1"/>
              <p:nvPr/>
            </p:nvSpPr>
            <p:spPr>
              <a:xfrm>
                <a:off x="8484579" y="5767895"/>
                <a:ext cx="965008" cy="560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419" sz="1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419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⋅120</m:t>
                      </m:r>
                    </m:oMath>
                  </m:oMathPara>
                </a14:m>
                <a:endParaRPr lang="es-419" sz="1200" dirty="0"/>
              </a:p>
            </p:txBody>
          </p:sp>
        </mc:Choice>
        <mc:Fallback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ACE461E6-5E8B-533E-BAE1-347A55C13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579" y="5767895"/>
                <a:ext cx="965008" cy="56015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BBEAFAE-5419-2B59-A0BE-17ECB06C8884}"/>
                  </a:ext>
                </a:extLst>
              </p:cNvPr>
              <p:cNvSpPr txBox="1"/>
              <p:nvPr/>
            </p:nvSpPr>
            <p:spPr>
              <a:xfrm>
                <a:off x="10020934" y="4684971"/>
                <a:ext cx="758220" cy="543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419" sz="1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419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⋅9</m:t>
                      </m:r>
                    </m:oMath>
                  </m:oMathPara>
                </a14:m>
                <a:endParaRPr lang="es-419" sz="1200" dirty="0"/>
              </a:p>
            </p:txBody>
          </p:sp>
        </mc:Choice>
        <mc:Fallback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BBEAFAE-5419-2B59-A0BE-17ECB06C8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0934" y="4684971"/>
                <a:ext cx="758220" cy="54380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5A566941-E7DB-EF4B-AA14-67A8BD272AB5}"/>
                  </a:ext>
                </a:extLst>
              </p:cNvPr>
              <p:cNvSpPr txBox="1"/>
              <p:nvPr/>
            </p:nvSpPr>
            <p:spPr>
              <a:xfrm>
                <a:off x="10027999" y="5236320"/>
                <a:ext cx="758220" cy="543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419" sz="1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419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⋅9</m:t>
                      </m:r>
                    </m:oMath>
                  </m:oMathPara>
                </a14:m>
                <a:endParaRPr lang="es-419" sz="1200" dirty="0"/>
              </a:p>
            </p:txBody>
          </p:sp>
        </mc:Choice>
        <mc:Fallback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5A566941-E7DB-EF4B-AA14-67A8BD272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7999" y="5236320"/>
                <a:ext cx="758220" cy="543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0D519C77-47A2-65A2-9BD7-BD86953437C7}"/>
                  </a:ext>
                </a:extLst>
              </p:cNvPr>
              <p:cNvSpPr txBox="1"/>
              <p:nvPr/>
            </p:nvSpPr>
            <p:spPr>
              <a:xfrm>
                <a:off x="10013452" y="5772190"/>
                <a:ext cx="758220" cy="543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419" sz="1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419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⋅9</m:t>
                      </m:r>
                    </m:oMath>
                  </m:oMathPara>
                </a14:m>
                <a:endParaRPr lang="es-419" sz="1200" dirty="0"/>
              </a:p>
            </p:txBody>
          </p:sp>
        </mc:Choice>
        <mc:Fallback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0D519C77-47A2-65A2-9BD7-BD8695343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3452" y="5772190"/>
                <a:ext cx="758220" cy="54303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8106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2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847047" y="1646929"/>
            <a:ext cx="9519171" cy="125265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2"/>
            </a:pPr>
            <a:r>
              <a:rPr lang="es-419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largo y radio de los bronquiolos terminales (generación 16)?</a:t>
            </a:r>
          </a:p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2"/>
            </a:pPr>
            <a:r>
              <a:rPr lang="es-419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volumen total de los bronquiolos terminales?</a:t>
            </a:r>
          </a:p>
        </p:txBody>
      </p:sp>
    </p:spTree>
    <p:extLst>
      <p:ext uri="{BB962C8B-B14F-4D97-AF65-F5344CB8AC3E}">
        <p14:creationId xmlns:p14="http://schemas.microsoft.com/office/powerpoint/2010/main" val="334208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2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847047" y="1646929"/>
            <a:ext cx="9519171" cy="125265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2"/>
            </a:pPr>
            <a:r>
              <a:rPr lang="es-419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largo y radio de los bronquiolos terminales (generación 16)?</a:t>
            </a:r>
          </a:p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2"/>
            </a:pPr>
            <a:r>
              <a:rPr lang="es-419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volumen total de los bronquiolos terminales?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0BE01AB7-3EB4-4621-F8C2-2EB8FBDA5137}"/>
                  </a:ext>
                </a:extLst>
              </p:cNvPr>
              <p:cNvSpPr txBox="1"/>
              <p:nvPr/>
            </p:nvSpPr>
            <p:spPr>
              <a:xfrm>
                <a:off x="4468944" y="3870330"/>
                <a:ext cx="2660985" cy="6018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s-ES" sz="16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ES" sz="16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s-ES" sz="16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sz="1600" b="0" i="1" smtClean="0">
                                  <a:solidFill>
                                    <a:srgbClr val="D656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sz="1600" b="0" i="1" smtClean="0">
                                      <a:solidFill>
                                        <a:srgbClr val="D656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600" b="0" i="1" smtClean="0">
                                      <a:solidFill>
                                        <a:srgbClr val="D65664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s-ES" sz="1600" b="0" i="1" smtClean="0">
                                      <a:solidFill>
                                        <a:srgbClr val="D65664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6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r>
                        <a:rPr lang="es-ES" sz="16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⋅120≈6,5 </m:t>
                      </m:r>
                      <m:r>
                        <a:rPr lang="es-ES" sz="16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s-419" sz="1600" dirty="0">
                  <a:solidFill>
                    <a:srgbClr val="D65664"/>
                  </a:solidFill>
                </a:endParaRPr>
              </a:p>
            </p:txBody>
          </p:sp>
        </mc:Choice>
        <mc:Fallback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0BE01AB7-3EB4-4621-F8C2-2EB8FBDA5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944" y="3870330"/>
                <a:ext cx="2660985" cy="6018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5D0D7471-FC7A-BDCC-2150-CCC584ED1A5F}"/>
                  </a:ext>
                </a:extLst>
              </p:cNvPr>
              <p:cNvSpPr txBox="1"/>
              <p:nvPr/>
            </p:nvSpPr>
            <p:spPr>
              <a:xfrm>
                <a:off x="4401768" y="4609240"/>
                <a:ext cx="2571410" cy="6018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s-ES" sz="16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ES" sz="16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s-ES" sz="16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sz="1600" b="0" i="1" smtClean="0">
                                  <a:solidFill>
                                    <a:srgbClr val="D656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sz="1600" b="0" i="1" smtClean="0">
                                      <a:solidFill>
                                        <a:srgbClr val="D656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600" b="0" i="1" smtClean="0">
                                      <a:solidFill>
                                        <a:srgbClr val="D65664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s-ES" sz="1600" b="0" i="1" smtClean="0">
                                      <a:solidFill>
                                        <a:srgbClr val="D65664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6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r>
                        <a:rPr lang="es-ES" sz="16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⋅9≈0,25 </m:t>
                      </m:r>
                      <m:r>
                        <a:rPr lang="es-ES" sz="16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s-419" sz="1600" dirty="0">
                  <a:solidFill>
                    <a:srgbClr val="D65664"/>
                  </a:solidFill>
                </a:endParaRPr>
              </a:p>
            </p:txBody>
          </p:sp>
        </mc:Choice>
        <mc:Fallback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5D0D7471-FC7A-BDCC-2150-CCC584ED1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768" y="4609240"/>
                <a:ext cx="2571410" cy="6018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211A949-ED50-B652-9684-A0F9A906344B}"/>
                  </a:ext>
                </a:extLst>
              </p:cNvPr>
              <p:cNvSpPr txBox="1"/>
              <p:nvPr/>
            </p:nvSpPr>
            <p:spPr>
              <a:xfrm>
                <a:off x="1125361" y="3890335"/>
                <a:ext cx="3137076" cy="5818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𝐿𝑎𝑟𝑔𝑜</m:t>
                      </m:r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𝑔𝑒𝑛𝑒𝑟𝑎𝑐𝑖</m:t>
                      </m:r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s-ES" sz="1600" b="0" i="1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sz="1600" b="0" i="1" smtClean="0">
                                  <a:solidFill>
                                    <a:srgbClr val="433B7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sz="1600" b="0" i="1" smtClean="0">
                                      <a:solidFill>
                                        <a:srgbClr val="433B7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600" b="0" i="1" smtClean="0">
                                      <a:solidFill>
                                        <a:srgbClr val="433B7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s-ES" sz="1600" b="0" i="1" smtClean="0">
                                      <a:solidFill>
                                        <a:srgbClr val="433B7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600" b="0" i="1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⋅120</m:t>
                      </m:r>
                    </m:oMath>
                  </m:oMathPara>
                </a14:m>
                <a:endParaRPr lang="es-419" sz="1600" dirty="0">
                  <a:solidFill>
                    <a:srgbClr val="433B71"/>
                  </a:solidFill>
                </a:endParaRPr>
              </a:p>
            </p:txBody>
          </p:sp>
        </mc:Choice>
        <mc:Fallback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211A949-ED50-B652-9684-A0F9A9063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361" y="3890335"/>
                <a:ext cx="3137076" cy="5818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284E32A8-3F9B-52A0-57EA-34BC7A123B8A}"/>
                  </a:ext>
                </a:extLst>
              </p:cNvPr>
              <p:cNvSpPr txBox="1"/>
              <p:nvPr/>
            </p:nvSpPr>
            <p:spPr>
              <a:xfrm>
                <a:off x="1125361" y="4626745"/>
                <a:ext cx="2893421" cy="5818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𝑅𝑎𝑑𝑖𝑜</m:t>
                      </m:r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𝑔𝑒𝑛𝑒𝑟𝑎𝑐𝑖</m:t>
                      </m:r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s-ES" sz="1600" b="0" i="1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sz="1600" b="0" i="1" smtClean="0">
                                  <a:solidFill>
                                    <a:srgbClr val="433B7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sz="1600" b="0" i="1" smtClean="0">
                                      <a:solidFill>
                                        <a:srgbClr val="433B7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600" b="0" i="1" smtClean="0">
                                      <a:solidFill>
                                        <a:srgbClr val="433B7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s-ES" sz="1600" b="0" i="1" smtClean="0">
                                      <a:solidFill>
                                        <a:srgbClr val="433B7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600" b="0" i="1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s-ES" sz="1600" b="0" i="1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</a:rPr>
                        <m:t>⋅9</m:t>
                      </m:r>
                    </m:oMath>
                  </m:oMathPara>
                </a14:m>
                <a:endParaRPr lang="es-419" sz="1600" dirty="0">
                  <a:solidFill>
                    <a:srgbClr val="433B71"/>
                  </a:solidFill>
                </a:endParaRPr>
              </a:p>
            </p:txBody>
          </p:sp>
        </mc:Choice>
        <mc:Fallback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284E32A8-3F9B-52A0-57EA-34BC7A123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361" y="4626745"/>
                <a:ext cx="2893421" cy="581826"/>
              </a:xfrm>
              <a:prstGeom prst="rect">
                <a:avLst/>
              </a:prstGeom>
              <a:blipFill>
                <a:blip r:embed="rId6"/>
                <a:stretch>
                  <a:fillRect b="-1053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8939F78B-2734-748F-1A36-85E5A8A8F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62" y="3267623"/>
            <a:ext cx="32385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649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2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847047" y="1646929"/>
            <a:ext cx="9519171" cy="125265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2"/>
            </a:pPr>
            <a:r>
              <a:rPr lang="es-419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largo y radio de los bronquiolos terminales (generación 16)?</a:t>
            </a:r>
          </a:p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2"/>
            </a:pPr>
            <a:r>
              <a:rPr lang="es-419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volumen total de los bronquiolos terminales?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211A949-ED50-B652-9684-A0F9A906344B}"/>
                  </a:ext>
                </a:extLst>
              </p:cNvPr>
              <p:cNvSpPr txBox="1"/>
              <p:nvPr/>
            </p:nvSpPr>
            <p:spPr>
              <a:xfrm>
                <a:off x="976266" y="3174498"/>
                <a:ext cx="33092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𝑉𝑜𝑙𝑢𝑚𝑒𝑛</m:t>
                      </m:r>
                      <m:r>
                        <a:rPr lang="es-ES" sz="200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00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𝑐𝑖𝑙𝑖𝑛𝑑𝑟𝑜</m:t>
                      </m:r>
                      <m:r>
                        <a:rPr lang="es-ES" sz="200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s-419" sz="2000" dirty="0">
                  <a:solidFill>
                    <a:srgbClr val="5BB394"/>
                  </a:solidFill>
                </a:endParaRPr>
              </a:p>
            </p:txBody>
          </p:sp>
        </mc:Choice>
        <mc:Fallback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211A949-ED50-B652-9684-A0F9A9063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66" y="3174498"/>
                <a:ext cx="3309239" cy="307777"/>
              </a:xfrm>
              <a:prstGeom prst="rect">
                <a:avLst/>
              </a:prstGeom>
              <a:blipFill>
                <a:blip r:embed="rId3"/>
                <a:stretch>
                  <a:fillRect l="-1289" r="-921" b="-12000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8939F78B-2734-748F-1A36-85E5A8A8F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057" y="3174498"/>
            <a:ext cx="32385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B76C39B-EBC6-49AE-CC29-552378E36042}"/>
              </a:ext>
            </a:extLst>
          </p:cNvPr>
          <p:cNvSpPr txBox="1"/>
          <p:nvPr/>
        </p:nvSpPr>
        <p:spPr>
          <a:xfrm>
            <a:off x="847047" y="3866040"/>
            <a:ext cx="5182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¿Cuál es la expresión para el volumen </a:t>
            </a:r>
            <a:r>
              <a:rPr lang="es-419" sz="2000" b="1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un bronquiolo </a:t>
            </a:r>
            <a:r>
              <a:rPr lang="es-419" sz="2000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la generación 16?</a:t>
            </a:r>
          </a:p>
        </p:txBody>
      </p:sp>
    </p:spTree>
    <p:extLst>
      <p:ext uri="{BB962C8B-B14F-4D97-AF65-F5344CB8AC3E}">
        <p14:creationId xmlns:p14="http://schemas.microsoft.com/office/powerpoint/2010/main" val="1568661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b77bf1914b_0_1"/>
          <p:cNvSpPr txBox="1"/>
          <p:nvPr/>
        </p:nvSpPr>
        <p:spPr>
          <a:xfrm>
            <a:off x="645773" y="511051"/>
            <a:ext cx="961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419" sz="3600" b="1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Árbol bronquial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93;g1b77bf1914b_0_1">
            <a:extLst>
              <a:ext uri="{FF2B5EF4-FFF2-40B4-BE49-F238E27FC236}">
                <a16:creationId xmlns:a16="http://schemas.microsoft.com/office/drawing/2014/main" id="{9A617C5F-061E-4481-9897-5C7D9F8A79B0}"/>
              </a:ext>
            </a:extLst>
          </p:cNvPr>
          <p:cNvSpPr txBox="1"/>
          <p:nvPr/>
        </p:nvSpPr>
        <p:spPr>
          <a:xfrm>
            <a:off x="645773" y="1157551"/>
            <a:ext cx="96186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419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Revisemos el video “¿Qué es el árbol bronquial?”.</a:t>
            </a:r>
            <a:endParaRPr sz="24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A67A12-D103-734E-D979-E8BD2A5A8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46" y="2265675"/>
            <a:ext cx="4638307" cy="33762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2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847047" y="1646929"/>
            <a:ext cx="9519171" cy="125265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2"/>
            </a:pPr>
            <a:r>
              <a:rPr lang="es-419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largo y radio de los bronquiolos terminales (generación 16)?</a:t>
            </a:r>
          </a:p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2"/>
            </a:pPr>
            <a:r>
              <a:rPr lang="es-419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volumen total de los bronquiolos terminales?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211A949-ED50-B652-9684-A0F9A906344B}"/>
                  </a:ext>
                </a:extLst>
              </p:cNvPr>
              <p:cNvSpPr txBox="1"/>
              <p:nvPr/>
            </p:nvSpPr>
            <p:spPr>
              <a:xfrm>
                <a:off x="976266" y="3174498"/>
                <a:ext cx="33092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𝑉𝑜𝑙𝑢𝑚𝑒𝑛</m:t>
                      </m:r>
                      <m:r>
                        <a:rPr lang="es-ES" sz="200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00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𝑐𝑖𝑙𝑖𝑛𝑑𝑟𝑜</m:t>
                      </m:r>
                      <m:r>
                        <a:rPr lang="es-ES" sz="200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s-419" sz="2000" dirty="0">
                  <a:solidFill>
                    <a:srgbClr val="5BB394"/>
                  </a:solidFill>
                </a:endParaRPr>
              </a:p>
            </p:txBody>
          </p:sp>
        </mc:Choice>
        <mc:Fallback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211A949-ED50-B652-9684-A0F9A9063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66" y="3174498"/>
                <a:ext cx="3309239" cy="307777"/>
              </a:xfrm>
              <a:prstGeom prst="rect">
                <a:avLst/>
              </a:prstGeom>
              <a:blipFill>
                <a:blip r:embed="rId3"/>
                <a:stretch>
                  <a:fillRect l="-1289" r="-921" b="-12000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8939F78B-2734-748F-1A36-85E5A8A8F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057" y="3174498"/>
            <a:ext cx="32385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B76C39B-EBC6-49AE-CC29-552378E36042}"/>
              </a:ext>
            </a:extLst>
          </p:cNvPr>
          <p:cNvSpPr txBox="1"/>
          <p:nvPr/>
        </p:nvSpPr>
        <p:spPr>
          <a:xfrm>
            <a:off x="847047" y="3866040"/>
            <a:ext cx="5182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¿Cuál es la expresión para el volumen </a:t>
            </a:r>
            <a:r>
              <a:rPr lang="es-419" sz="2000" b="1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un bronquiolo </a:t>
            </a:r>
            <a:r>
              <a:rPr lang="es-419" sz="2000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la generación 16?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CC6481A5-7583-8EA2-7ED9-365263DC55B4}"/>
                  </a:ext>
                </a:extLst>
              </p:cNvPr>
              <p:cNvSpPr txBox="1"/>
              <p:nvPr/>
            </p:nvSpPr>
            <p:spPr>
              <a:xfrm>
                <a:off x="1490148" y="4777843"/>
                <a:ext cx="4037837" cy="8664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 ⋅</m:t>
                      </m:r>
                      <m:sSup>
                        <m:sSupPr>
                          <m:ctrlP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ES" sz="2000" b="0" i="1" smtClean="0">
                                  <a:solidFill>
                                    <a:srgbClr val="D656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S" sz="2000" i="1">
                                      <a:solidFill>
                                        <a:srgbClr val="D656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S" sz="2000" i="1">
                                          <a:solidFill>
                                            <a:srgbClr val="D6566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S" sz="2000" i="1">
                                              <a:solidFill>
                                                <a:srgbClr val="D6566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sz="2000" i="1">
                                              <a:solidFill>
                                                <a:srgbClr val="D6566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num>
                                        <m:den>
                                          <m:r>
                                            <a:rPr lang="es-ES" sz="2000" i="1">
                                              <a:solidFill>
                                                <a:srgbClr val="D6566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s-ES" sz="2000" i="1">
                                      <a:solidFill>
                                        <a:srgbClr val="D65664"/>
                                      </a:solidFill>
                                      <a:latin typeface="Cambria Math" panose="02040503050406030204" pitchFamily="18" charset="0"/>
                                    </a:rPr>
                                    <m:t>16</m:t>
                                  </m:r>
                                </m:sup>
                              </m:sSup>
                              <m:r>
                                <a:rPr lang="es-ES" sz="2000" i="1">
                                  <a:solidFill>
                                    <a:srgbClr val="D65664"/>
                                  </a:solidFill>
                                  <a:latin typeface="Cambria Math" panose="02040503050406030204" pitchFamily="18" charset="0"/>
                                </a:rPr>
                                <m:t>⋅9</m:t>
                              </m:r>
                            </m:e>
                          </m:d>
                        </m:e>
                        <m:sup>
                          <m: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ES" sz="2000" i="1">
                                  <a:solidFill>
                                    <a:srgbClr val="D656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sz="2000" i="1">
                                      <a:solidFill>
                                        <a:srgbClr val="D656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2000" i="1">
                                          <a:solidFill>
                                            <a:srgbClr val="D6566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2000" i="1">
                                          <a:solidFill>
                                            <a:srgbClr val="D6566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es-ES" sz="2000" i="1">
                                          <a:solidFill>
                                            <a:srgbClr val="D6566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S" sz="2000" i="1">
                                  <a:solidFill>
                                    <a:srgbClr val="D65664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</m:sup>
                          </m:sSup>
                          <m:r>
                            <a:rPr lang="es-ES" sz="2000" i="1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⋅120</m:t>
                          </m:r>
                        </m:e>
                      </m:d>
                    </m:oMath>
                  </m:oMathPara>
                </a14:m>
                <a:endParaRPr lang="es-419" sz="2000" dirty="0">
                  <a:solidFill>
                    <a:srgbClr val="D65664"/>
                  </a:solidFill>
                </a:endParaRPr>
              </a:p>
            </p:txBody>
          </p:sp>
        </mc:Choice>
        <mc:Fallback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CC6481A5-7583-8EA2-7ED9-365263DC5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148" y="4777843"/>
                <a:ext cx="4037837" cy="8664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5861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2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847047" y="1646929"/>
            <a:ext cx="9519171" cy="125265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2"/>
            </a:pPr>
            <a:r>
              <a:rPr lang="es-419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largo y radio de los bronquiolos terminales (generación 16)?</a:t>
            </a:r>
          </a:p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2"/>
            </a:pPr>
            <a:r>
              <a:rPr lang="es-419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volumen total de los bronquiolos terminales?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211A949-ED50-B652-9684-A0F9A906344B}"/>
                  </a:ext>
                </a:extLst>
              </p:cNvPr>
              <p:cNvSpPr txBox="1"/>
              <p:nvPr/>
            </p:nvSpPr>
            <p:spPr>
              <a:xfrm>
                <a:off x="976266" y="3174498"/>
                <a:ext cx="33092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𝑉𝑜𝑙𝑢𝑚𝑒𝑛</m:t>
                      </m:r>
                      <m:r>
                        <a:rPr lang="es-ES" sz="200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00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𝑐𝑖𝑙𝑖𝑛𝑑𝑟𝑜</m:t>
                      </m:r>
                      <m:r>
                        <a:rPr lang="es-ES" sz="200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s-419" sz="2000" dirty="0">
                  <a:solidFill>
                    <a:srgbClr val="5BB394"/>
                  </a:solidFill>
                </a:endParaRPr>
              </a:p>
            </p:txBody>
          </p:sp>
        </mc:Choice>
        <mc:Fallback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211A949-ED50-B652-9684-A0F9A9063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66" y="3174498"/>
                <a:ext cx="3309239" cy="307777"/>
              </a:xfrm>
              <a:prstGeom prst="rect">
                <a:avLst/>
              </a:prstGeom>
              <a:blipFill>
                <a:blip r:embed="rId3"/>
                <a:stretch>
                  <a:fillRect l="-1289" r="-921" b="-12000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8939F78B-2734-748F-1A36-85E5A8A8F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057" y="3174498"/>
            <a:ext cx="32385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B76C39B-EBC6-49AE-CC29-552378E36042}"/>
              </a:ext>
            </a:extLst>
          </p:cNvPr>
          <p:cNvSpPr txBox="1"/>
          <p:nvPr/>
        </p:nvSpPr>
        <p:spPr>
          <a:xfrm>
            <a:off x="847047" y="3866040"/>
            <a:ext cx="5182561" cy="707886"/>
          </a:xfrm>
          <a:prstGeom prst="rect">
            <a:avLst/>
          </a:prstGeom>
          <a:solidFill>
            <a:srgbClr val="433B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¿Cómo se puede calcular el volumen </a:t>
            </a:r>
            <a:r>
              <a:rPr lang="es-419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todos los bronquiolos</a:t>
            </a:r>
            <a:r>
              <a:rPr lang="es-419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la generación 16?</a:t>
            </a:r>
          </a:p>
        </p:txBody>
      </p:sp>
    </p:spTree>
    <p:extLst>
      <p:ext uri="{BB962C8B-B14F-4D97-AF65-F5344CB8AC3E}">
        <p14:creationId xmlns:p14="http://schemas.microsoft.com/office/powerpoint/2010/main" val="3626085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2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847047" y="1646929"/>
            <a:ext cx="9519171" cy="125265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2"/>
            </a:pPr>
            <a:r>
              <a:rPr lang="es-419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largo y radio de los bronquiolos terminales (generación 16)?</a:t>
            </a:r>
          </a:p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2"/>
            </a:pPr>
            <a:r>
              <a:rPr lang="es-419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volumen total de los bronquiolos terminales?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211A949-ED50-B652-9684-A0F9A906344B}"/>
                  </a:ext>
                </a:extLst>
              </p:cNvPr>
              <p:cNvSpPr txBox="1"/>
              <p:nvPr/>
            </p:nvSpPr>
            <p:spPr>
              <a:xfrm>
                <a:off x="976266" y="3174498"/>
                <a:ext cx="33092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𝑉𝑜𝑙𝑢𝑚𝑒𝑛</m:t>
                      </m:r>
                      <m:r>
                        <a:rPr lang="es-ES" sz="200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00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𝑐𝑖𝑙𝑖𝑛𝑑𝑟𝑜</m:t>
                      </m:r>
                      <m:r>
                        <a:rPr lang="es-ES" sz="200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s-419" sz="2000" dirty="0">
                  <a:solidFill>
                    <a:srgbClr val="5BB394"/>
                  </a:solidFill>
                </a:endParaRPr>
              </a:p>
            </p:txBody>
          </p:sp>
        </mc:Choice>
        <mc:Fallback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211A949-ED50-B652-9684-A0F9A9063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66" y="3174498"/>
                <a:ext cx="3309239" cy="307777"/>
              </a:xfrm>
              <a:prstGeom prst="rect">
                <a:avLst/>
              </a:prstGeom>
              <a:blipFill>
                <a:blip r:embed="rId3"/>
                <a:stretch>
                  <a:fillRect l="-1289" r="-921" b="-12000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8939F78B-2734-748F-1A36-85E5A8A8F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057" y="3174498"/>
            <a:ext cx="32385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B76C39B-EBC6-49AE-CC29-552378E36042}"/>
              </a:ext>
            </a:extLst>
          </p:cNvPr>
          <p:cNvSpPr txBox="1"/>
          <p:nvPr/>
        </p:nvSpPr>
        <p:spPr>
          <a:xfrm>
            <a:off x="847047" y="3866040"/>
            <a:ext cx="5182561" cy="707886"/>
          </a:xfrm>
          <a:prstGeom prst="rect">
            <a:avLst/>
          </a:prstGeom>
          <a:solidFill>
            <a:srgbClr val="433B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¿Cómo se puede calcular el volumen </a:t>
            </a:r>
            <a:r>
              <a:rPr lang="es-419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todos los bronquiolos</a:t>
            </a:r>
            <a:r>
              <a:rPr lang="es-419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la generación 16?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CC6481A5-7583-8EA2-7ED9-365263DC55B4}"/>
                  </a:ext>
                </a:extLst>
              </p:cNvPr>
              <p:cNvSpPr txBox="1"/>
              <p:nvPr/>
            </p:nvSpPr>
            <p:spPr>
              <a:xfrm>
                <a:off x="1490148" y="4777843"/>
                <a:ext cx="4602798" cy="8664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 ⋅</m:t>
                      </m:r>
                      <m:sSup>
                        <m:sSupPr>
                          <m:ctrlP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ES" sz="2000" b="0" i="1" smtClean="0">
                                  <a:solidFill>
                                    <a:srgbClr val="D656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S" sz="2000" i="1">
                                      <a:solidFill>
                                        <a:srgbClr val="D656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S" sz="2000" i="1">
                                          <a:solidFill>
                                            <a:srgbClr val="D6566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S" sz="2000" i="1">
                                              <a:solidFill>
                                                <a:srgbClr val="D6566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sz="2000" i="1">
                                              <a:solidFill>
                                                <a:srgbClr val="D6566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num>
                                        <m:den>
                                          <m:r>
                                            <a:rPr lang="es-ES" sz="2000" i="1">
                                              <a:solidFill>
                                                <a:srgbClr val="D6566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s-ES" sz="2000" i="1">
                                      <a:solidFill>
                                        <a:srgbClr val="D65664"/>
                                      </a:solidFill>
                                      <a:latin typeface="Cambria Math" panose="02040503050406030204" pitchFamily="18" charset="0"/>
                                    </a:rPr>
                                    <m:t>16</m:t>
                                  </m:r>
                                </m:sup>
                              </m:sSup>
                              <m:r>
                                <a:rPr lang="es-ES" sz="2000" i="1">
                                  <a:solidFill>
                                    <a:srgbClr val="D65664"/>
                                  </a:solidFill>
                                  <a:latin typeface="Cambria Math" panose="02040503050406030204" pitchFamily="18" charset="0"/>
                                </a:rPr>
                                <m:t>⋅9</m:t>
                              </m:r>
                            </m:e>
                          </m:d>
                        </m:e>
                        <m:sup>
                          <m: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2000" b="0" i="1" smtClean="0">
                          <a:solidFill>
                            <a:srgbClr val="D6566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es-ES" sz="2000" b="0" i="1" smtClean="0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ES" sz="2000" i="1">
                                  <a:solidFill>
                                    <a:srgbClr val="D656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sz="2000" i="1">
                                      <a:solidFill>
                                        <a:srgbClr val="D656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2000" i="1">
                                          <a:solidFill>
                                            <a:srgbClr val="D6566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2000" i="1">
                                          <a:solidFill>
                                            <a:srgbClr val="D6566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es-ES" sz="2000" i="1">
                                          <a:solidFill>
                                            <a:srgbClr val="D6566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S" sz="2000" i="1">
                                  <a:solidFill>
                                    <a:srgbClr val="D65664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</m:sup>
                          </m:sSup>
                          <m:r>
                            <a:rPr lang="es-ES" sz="2000" i="1">
                              <a:solidFill>
                                <a:srgbClr val="D65664"/>
                              </a:solidFill>
                              <a:latin typeface="Cambria Math" panose="02040503050406030204" pitchFamily="18" charset="0"/>
                            </a:rPr>
                            <m:t>⋅120</m:t>
                          </m:r>
                        </m:e>
                      </m:d>
                    </m:oMath>
                  </m:oMathPara>
                </a14:m>
                <a:endParaRPr lang="es-419" sz="2000" dirty="0">
                  <a:solidFill>
                    <a:srgbClr val="D65664"/>
                  </a:solidFill>
                </a:endParaRPr>
              </a:p>
            </p:txBody>
          </p:sp>
        </mc:Choice>
        <mc:Fallback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CC6481A5-7583-8EA2-7ED9-365263DC5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148" y="4777843"/>
                <a:ext cx="4602798" cy="8664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5633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2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711247" y="1771201"/>
            <a:ext cx="7418766" cy="827144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4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área total de los bronquiolos terminales?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0139E07-24EF-1D9C-F3D7-FD68640B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66" y="3429000"/>
            <a:ext cx="5213545" cy="190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92B7FC6A-A89A-618A-99A3-BF219A23A582}"/>
                  </a:ext>
                </a:extLst>
              </p:cNvPr>
              <p:cNvSpPr txBox="1"/>
              <p:nvPr/>
            </p:nvSpPr>
            <p:spPr>
              <a:xfrm>
                <a:off x="976266" y="2819769"/>
                <a:ext cx="2883225" cy="317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𝑟𝑒𝑎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𝑙𝑎𝑡𝑒𝑟𝑎𝑙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:2⋅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s-419" sz="2000" dirty="0">
                  <a:solidFill>
                    <a:srgbClr val="5BB394"/>
                  </a:solidFill>
                </a:endParaRPr>
              </a:p>
            </p:txBody>
          </p:sp>
        </mc:Choice>
        <mc:Fallback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92B7FC6A-A89A-618A-99A3-BF219A23A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66" y="2819769"/>
                <a:ext cx="2883225" cy="317716"/>
              </a:xfrm>
              <a:prstGeom prst="rect">
                <a:avLst/>
              </a:prstGeom>
              <a:blipFill>
                <a:blip r:embed="rId4"/>
                <a:stretch>
                  <a:fillRect l="-2114" t="-7692" r="-1268" b="-15385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7375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2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711247" y="1771201"/>
            <a:ext cx="7418766" cy="827144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4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área total de los bronquiolos terminales?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0139E07-24EF-1D9C-F3D7-FD68640B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67" y="3429000"/>
            <a:ext cx="5119734" cy="190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92B7FC6A-A89A-618A-99A3-BF219A23A582}"/>
                  </a:ext>
                </a:extLst>
              </p:cNvPr>
              <p:cNvSpPr txBox="1"/>
              <p:nvPr/>
            </p:nvSpPr>
            <p:spPr>
              <a:xfrm>
                <a:off x="976266" y="2819769"/>
                <a:ext cx="2883225" cy="317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𝑟𝑒𝑎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𝑙𝑎𝑡𝑒𝑟𝑎𝑙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:2⋅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s-419" sz="2000" dirty="0">
                  <a:solidFill>
                    <a:srgbClr val="5BB394"/>
                  </a:solidFill>
                </a:endParaRPr>
              </a:p>
            </p:txBody>
          </p:sp>
        </mc:Choice>
        <mc:Fallback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92B7FC6A-A89A-618A-99A3-BF219A23A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66" y="2819769"/>
                <a:ext cx="2883225" cy="317716"/>
              </a:xfrm>
              <a:prstGeom prst="rect">
                <a:avLst/>
              </a:prstGeom>
              <a:blipFill>
                <a:blip r:embed="rId4"/>
                <a:stretch>
                  <a:fillRect l="-2114" t="-7692" r="-1268" b="-15385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o 5">
            <a:extLst>
              <a:ext uri="{FF2B5EF4-FFF2-40B4-BE49-F238E27FC236}">
                <a16:creationId xmlns:a16="http://schemas.microsoft.com/office/drawing/2014/main" id="{AFAE2875-E51B-C8BE-72DD-09ACE7D3435B}"/>
              </a:ext>
            </a:extLst>
          </p:cNvPr>
          <p:cNvGrpSpPr/>
          <p:nvPr/>
        </p:nvGrpSpPr>
        <p:grpSpPr>
          <a:xfrm>
            <a:off x="6317777" y="2978627"/>
            <a:ext cx="5647244" cy="2741237"/>
            <a:chOff x="6317777" y="2978627"/>
            <a:chExt cx="5647244" cy="2741237"/>
          </a:xfrm>
        </p:grpSpPr>
        <p:sp>
          <p:nvSpPr>
            <p:cNvPr id="4" name="Google Shape;121;g1c598196763_0_17">
              <a:extLst>
                <a:ext uri="{FF2B5EF4-FFF2-40B4-BE49-F238E27FC236}">
                  <a16:creationId xmlns:a16="http://schemas.microsoft.com/office/drawing/2014/main" id="{D77C202F-AAEF-12B9-D760-3156583BD44D}"/>
                </a:ext>
              </a:extLst>
            </p:cNvPr>
            <p:cNvSpPr/>
            <p:nvPr/>
          </p:nvSpPr>
          <p:spPr>
            <a:xfrm>
              <a:off x="6317777" y="2978627"/>
              <a:ext cx="5647244" cy="2741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522899" marR="107331" lvl="0" indent="-34290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95000"/>
                <a:buFont typeface="Arial" panose="020B0604020202020204" pitchFamily="34" charset="0"/>
                <a:buChar char="•"/>
              </a:pPr>
              <a:r>
                <a:rPr lang="es-419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 L es el largo del bronquiolo y R es su radio, ¿cómo se puede expresar su área?</a:t>
              </a:r>
            </a:p>
            <a:p>
              <a:pPr marL="522899" marR="107331" lvl="0" indent="-34290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95000"/>
                <a:buFont typeface="Arial" panose="020B0604020202020204" pitchFamily="34" charset="0"/>
                <a:buChar char="•"/>
              </a:pPr>
              <a:r>
                <a:rPr lang="es-419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¿Cuál es el área de un bronquiolo de la generación 16?</a:t>
              </a:r>
            </a:p>
            <a:p>
              <a:pPr marL="522899" marR="107331" lvl="0" indent="-34290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95000"/>
                <a:buFont typeface="Arial" panose="020B0604020202020204" pitchFamily="34" charset="0"/>
                <a:buChar char="•"/>
              </a:pPr>
              <a:r>
                <a:rPr lang="es-419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Considerando lo anterior, ¿cómo se puede calcular la superficie total de todos los bronquiolos de la generación 16?</a:t>
              </a:r>
            </a:p>
          </p:txBody>
        </p:sp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9A0D45BC-37F0-FF3F-46A8-E5FAA496549B}"/>
                </a:ext>
              </a:extLst>
            </p:cNvPr>
            <p:cNvSpPr/>
            <p:nvPr/>
          </p:nvSpPr>
          <p:spPr>
            <a:xfrm>
              <a:off x="6317777" y="2978627"/>
              <a:ext cx="5647244" cy="2673143"/>
            </a:xfrm>
            <a:prstGeom prst="roundRect">
              <a:avLst/>
            </a:prstGeom>
            <a:noFill/>
            <a:ln w="12700">
              <a:solidFill>
                <a:srgbClr val="433B7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</p:spTree>
    <p:extLst>
      <p:ext uri="{BB962C8B-B14F-4D97-AF65-F5344CB8AC3E}">
        <p14:creationId xmlns:p14="http://schemas.microsoft.com/office/powerpoint/2010/main" val="4163414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2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711247" y="1771201"/>
            <a:ext cx="7418766" cy="827144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4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área total de los bronquiolos terminales?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92B7FC6A-A89A-618A-99A3-BF219A23A582}"/>
                  </a:ext>
                </a:extLst>
              </p:cNvPr>
              <p:cNvSpPr txBox="1"/>
              <p:nvPr/>
            </p:nvSpPr>
            <p:spPr>
              <a:xfrm>
                <a:off x="947083" y="3111284"/>
                <a:ext cx="2883225" cy="317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𝑟𝑒𝑎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𝑙𝑎𝑡𝑒𝑟𝑎𝑙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:2⋅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s-419" sz="2000" dirty="0">
                  <a:solidFill>
                    <a:srgbClr val="5BB394"/>
                  </a:solidFill>
                </a:endParaRPr>
              </a:p>
            </p:txBody>
          </p:sp>
        </mc:Choice>
        <mc:Fallback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92B7FC6A-A89A-618A-99A3-BF219A23A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083" y="3111284"/>
                <a:ext cx="2883225" cy="317716"/>
              </a:xfrm>
              <a:prstGeom prst="rect">
                <a:avLst/>
              </a:prstGeom>
              <a:blipFill>
                <a:blip r:embed="rId3"/>
                <a:stretch>
                  <a:fillRect l="-2114" t="-5660" r="-1268" b="-15094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o 5">
            <a:extLst>
              <a:ext uri="{FF2B5EF4-FFF2-40B4-BE49-F238E27FC236}">
                <a16:creationId xmlns:a16="http://schemas.microsoft.com/office/drawing/2014/main" id="{AFAE2875-E51B-C8BE-72DD-09ACE7D3435B}"/>
              </a:ext>
            </a:extLst>
          </p:cNvPr>
          <p:cNvGrpSpPr/>
          <p:nvPr/>
        </p:nvGrpSpPr>
        <p:grpSpPr>
          <a:xfrm>
            <a:off x="6317777" y="2978627"/>
            <a:ext cx="5647244" cy="2741237"/>
            <a:chOff x="6317777" y="2978627"/>
            <a:chExt cx="5647244" cy="2741237"/>
          </a:xfrm>
        </p:grpSpPr>
        <p:sp>
          <p:nvSpPr>
            <p:cNvPr id="4" name="Google Shape;121;g1c598196763_0_17">
              <a:extLst>
                <a:ext uri="{FF2B5EF4-FFF2-40B4-BE49-F238E27FC236}">
                  <a16:creationId xmlns:a16="http://schemas.microsoft.com/office/drawing/2014/main" id="{D77C202F-AAEF-12B9-D760-3156583BD44D}"/>
                </a:ext>
              </a:extLst>
            </p:cNvPr>
            <p:cNvSpPr/>
            <p:nvPr/>
          </p:nvSpPr>
          <p:spPr>
            <a:xfrm>
              <a:off x="6317777" y="2978627"/>
              <a:ext cx="5647244" cy="2741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522899" marR="107331" lvl="0" indent="-34290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95000"/>
                <a:buFont typeface="Arial" panose="020B0604020202020204" pitchFamily="34" charset="0"/>
                <a:buChar char="•"/>
              </a:pPr>
              <a:r>
                <a:rPr lang="es-419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 L es el largo del bronquiolo y R es su radio, ¿cómo se puede expresar su área?</a:t>
              </a:r>
            </a:p>
            <a:p>
              <a:pPr marL="522899" marR="107331" lvl="0" indent="-34290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95000"/>
                <a:buFont typeface="Arial" panose="020B0604020202020204" pitchFamily="34" charset="0"/>
                <a:buChar char="•"/>
              </a:pPr>
              <a:r>
                <a:rPr lang="es-419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¿Cuál es el área de un bronquiolo de la generación 16?</a:t>
              </a:r>
            </a:p>
            <a:p>
              <a:pPr marL="522899" marR="107331" lvl="0" indent="-34290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95000"/>
                <a:buFont typeface="Arial" panose="020B0604020202020204" pitchFamily="34" charset="0"/>
                <a:buChar char="•"/>
              </a:pPr>
              <a:r>
                <a:rPr lang="es-419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Considerando lo anterior, ¿cómo se puede calcular la superficie total de todos los bronquiolos de la generación 16?</a:t>
              </a:r>
            </a:p>
          </p:txBody>
        </p:sp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9A0D45BC-37F0-FF3F-46A8-E5FAA496549B}"/>
                </a:ext>
              </a:extLst>
            </p:cNvPr>
            <p:cNvSpPr/>
            <p:nvPr/>
          </p:nvSpPr>
          <p:spPr>
            <a:xfrm>
              <a:off x="6317777" y="2978627"/>
              <a:ext cx="5647244" cy="2673143"/>
            </a:xfrm>
            <a:prstGeom prst="roundRect">
              <a:avLst/>
            </a:prstGeom>
            <a:noFill/>
            <a:ln w="12700">
              <a:solidFill>
                <a:srgbClr val="433B7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73992C3E-24ED-4B91-F67B-3715A6EE60DF}"/>
                  </a:ext>
                </a:extLst>
              </p:cNvPr>
              <p:cNvSpPr txBox="1"/>
              <p:nvPr/>
            </p:nvSpPr>
            <p:spPr>
              <a:xfrm>
                <a:off x="947083" y="3639707"/>
                <a:ext cx="4282647" cy="80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=2⋅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⋅</m:t>
                      </m:r>
                      <m:d>
                        <m:dPr>
                          <m:begChr m:val="["/>
                          <m:endChr m:val="]"/>
                          <m:ctrlP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ES" sz="2000" i="1">
                                  <a:solidFill>
                                    <a:srgbClr val="5BB39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sz="2000" i="1">
                                      <a:solidFill>
                                        <a:srgbClr val="5BB39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2000" i="1">
                                          <a:solidFill>
                                            <a:srgbClr val="5BB39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2000" i="1">
                                          <a:solidFill>
                                            <a:srgbClr val="5BB39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r>
                                        <a:rPr lang="es-ES" sz="2000" i="1">
                                          <a:solidFill>
                                            <a:srgbClr val="5BB39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S" sz="2000" i="1">
                                  <a:solidFill>
                                    <a:srgbClr val="5BB394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</m:sup>
                          </m:sSup>
                          <m:r>
                            <a:rPr lang="es-ES" sz="2000" i="1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</m:d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ES" sz="2000" i="1">
                                  <a:solidFill>
                                    <a:srgbClr val="5BB39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sz="2000" i="1">
                                      <a:solidFill>
                                        <a:srgbClr val="5BB39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2000" i="1">
                                          <a:solidFill>
                                            <a:srgbClr val="5BB39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2000" i="1">
                                          <a:solidFill>
                                            <a:srgbClr val="5BB39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es-ES" sz="2000" i="1">
                                          <a:solidFill>
                                            <a:srgbClr val="5BB39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S" sz="2000" i="1">
                                  <a:solidFill>
                                    <a:srgbClr val="5BB394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</m:sup>
                          </m:sSup>
                          <m:r>
                            <a:rPr lang="es-ES" sz="2000" i="1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⋅120</m:t>
                          </m:r>
                        </m:e>
                      </m:d>
                    </m:oMath>
                  </m:oMathPara>
                </a14:m>
                <a:endParaRPr lang="es-419" sz="2000" dirty="0">
                  <a:solidFill>
                    <a:srgbClr val="5BB394"/>
                  </a:solidFill>
                </a:endParaRPr>
              </a:p>
            </p:txBody>
          </p:sp>
        </mc:Choice>
        <mc:Fallback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73992C3E-24ED-4B91-F67B-3715A6EE6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083" y="3639707"/>
                <a:ext cx="4282647" cy="8056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919F08C4-4240-5787-9CB5-2E70F090A004}"/>
                  </a:ext>
                </a:extLst>
              </p:cNvPr>
              <p:cNvSpPr txBox="1"/>
              <p:nvPr/>
            </p:nvSpPr>
            <p:spPr>
              <a:xfrm>
                <a:off x="947083" y="4656084"/>
                <a:ext cx="4903714" cy="80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⋅2⋅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 ⋅</m:t>
                      </m:r>
                      <m:d>
                        <m:dPr>
                          <m:begChr m:val="["/>
                          <m:endChr m:val="]"/>
                          <m:ctrlP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ES" sz="2000" i="1">
                                  <a:solidFill>
                                    <a:srgbClr val="5BB39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sz="2000" i="1">
                                      <a:solidFill>
                                        <a:srgbClr val="5BB39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2000" i="1">
                                          <a:solidFill>
                                            <a:srgbClr val="5BB39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2000" i="1">
                                          <a:solidFill>
                                            <a:srgbClr val="5BB39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r>
                                        <a:rPr lang="es-ES" sz="2000" i="1">
                                          <a:solidFill>
                                            <a:srgbClr val="5BB39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S" sz="2000" i="1">
                                  <a:solidFill>
                                    <a:srgbClr val="5BB394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</m:sup>
                          </m:sSup>
                          <m:r>
                            <a:rPr lang="es-ES" sz="2000" i="1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</m:d>
                      <m:r>
                        <a:rPr lang="es-ES" sz="2000" b="0" i="1" smtClean="0">
                          <a:solidFill>
                            <a:srgbClr val="5BB39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es-ES" sz="2000" b="0" i="1" smtClean="0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ES" sz="2000" i="1">
                                  <a:solidFill>
                                    <a:srgbClr val="5BB39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sz="2000" i="1">
                                      <a:solidFill>
                                        <a:srgbClr val="5BB39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2000" i="1">
                                          <a:solidFill>
                                            <a:srgbClr val="5BB39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2000" i="1">
                                          <a:solidFill>
                                            <a:srgbClr val="5BB39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es-ES" sz="2000" i="1">
                                          <a:solidFill>
                                            <a:srgbClr val="5BB39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S" sz="2000" i="1">
                                  <a:solidFill>
                                    <a:srgbClr val="5BB394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</m:sup>
                          </m:sSup>
                          <m:r>
                            <a:rPr lang="es-ES" sz="2000" i="1">
                              <a:solidFill>
                                <a:srgbClr val="5BB394"/>
                              </a:solidFill>
                              <a:latin typeface="Cambria Math" panose="02040503050406030204" pitchFamily="18" charset="0"/>
                            </a:rPr>
                            <m:t>⋅120</m:t>
                          </m:r>
                        </m:e>
                      </m:d>
                    </m:oMath>
                  </m:oMathPara>
                </a14:m>
                <a:endParaRPr lang="es-419" sz="2000" dirty="0">
                  <a:solidFill>
                    <a:srgbClr val="5BB394"/>
                  </a:solidFill>
                </a:endParaRPr>
              </a:p>
            </p:txBody>
          </p:sp>
        </mc:Choice>
        <mc:Fallback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919F08C4-4240-5787-9CB5-2E70F090A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083" y="4656084"/>
                <a:ext cx="4903714" cy="8056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1374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c598196763_0_339"/>
          <p:cNvSpPr txBox="1"/>
          <p:nvPr/>
        </p:nvSpPr>
        <p:spPr>
          <a:xfrm>
            <a:off x="780100" y="1813725"/>
            <a:ext cx="73332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Para poder dar respuesta al problema fue necesario establecer un modelo matemático simplificado, en el que se debieron suponer condiciones ideales: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</a:ext>
              </a:extLst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</a:ext>
              </a:extLst>
            </a:endParaRPr>
          </a:p>
          <a:p>
            <a:pPr marL="9144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Los conductos siempre se ramifican en dos.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</a:ext>
              </a:extLst>
            </a:endParaRPr>
          </a:p>
          <a:p>
            <a:pPr marL="9144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Los conductos tienen forma cilíndrica circular.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</a:ext>
              </a:extLst>
            </a:endParaRPr>
          </a:p>
          <a:p>
            <a:pPr marL="9144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La razón en la que decrecen el largo y radio de los conductos es siempre constante.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1c598196763_0_339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onclusiones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g1c598196763_0_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0600" y="1623000"/>
            <a:ext cx="5291700" cy="469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c598196763_0_339"/>
          <p:cNvSpPr txBox="1"/>
          <p:nvPr/>
        </p:nvSpPr>
        <p:spPr>
          <a:xfrm>
            <a:off x="488270" y="1813725"/>
            <a:ext cx="6515645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Para poder dar respuesta al problema fue necesario establecer un modelo matemático simplificado, en el que se debieron suponer condiciones ideales: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</a:ext>
              </a:extLst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</a:ext>
              </a:extLst>
            </a:endParaRPr>
          </a:p>
          <a:p>
            <a:pPr marL="9144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Los conductos siempre se ramifican en dos.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</a:ext>
              </a:extLst>
            </a:endParaRPr>
          </a:p>
          <a:p>
            <a:pPr marL="9144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Los conductos tienen forma cilíndrica circular.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</a:ext>
              </a:extLst>
            </a:endParaRPr>
          </a:p>
          <a:p>
            <a:pPr marL="9144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La razón en la que decrecen el largo y radio de los conductos es siempre constante.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1c598196763_0_339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onclusiones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 descr="Un dibujo de un árbol con hojas verdes&#10;&#10;Descripción generada automáticamente con confianza media">
            <a:extLst>
              <a:ext uri="{FF2B5EF4-FFF2-40B4-BE49-F238E27FC236}">
                <a16:creationId xmlns:a16="http://schemas.microsoft.com/office/drawing/2014/main" id="{F7DDFC16-08AB-4F1C-D610-F6C21D4B6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383" y="1813725"/>
            <a:ext cx="2245134" cy="2270149"/>
          </a:xfrm>
          <a:prstGeom prst="rect">
            <a:avLst/>
          </a:prstGeom>
        </p:spPr>
      </p:pic>
      <p:pic>
        <p:nvPicPr>
          <p:cNvPr id="4" name="Google Shape;196;g1c598196763_0_339">
            <a:extLst>
              <a:ext uri="{FF2B5EF4-FFF2-40B4-BE49-F238E27FC236}">
                <a16:creationId xmlns:a16="http://schemas.microsoft.com/office/drawing/2014/main" id="{B4D97062-0237-0BF5-6A45-82F0308A029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07607" y="3699028"/>
            <a:ext cx="2374913" cy="2270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475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94" name="Google Shape;194;g1c598196763_0_339"/>
              <p:cNvSpPr txBox="1"/>
              <p:nvPr/>
            </p:nvSpPr>
            <p:spPr>
              <a:xfrm>
                <a:off x="532723" y="1566880"/>
                <a:ext cx="8037346" cy="20727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533400" marR="0" lvl="0" indent="-45720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ct val="95000"/>
                  <a:buFont typeface="+mj-lt"/>
                  <a:buAutoNum type="arabicPeriod" startAt="2"/>
                </a:pPr>
                <a:r>
                  <a:rPr lang="es-419" sz="20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textRoundtripDataId="1"/>
                      </a:ext>
                    </a:extLst>
                  </a:rPr>
                  <a:t>En el cálculo del número, área y volumen de los bronquiolos hay involucradas potencias de base racional y exponente entero.</a:t>
                </a:r>
              </a:p>
              <a:p>
                <a:pPr marL="533400" marR="0" lvl="0" indent="-45720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+mj-lt"/>
                  <a:buAutoNum type="arabicPeriod" startAt="2"/>
                </a:pPr>
                <a:endParaRPr lang="es-419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  <a:extLst>
                    <a:ext uri="http://customooxmlschemas.google.com/">
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textRoundtripDataId="1"/>
                    </a:ext>
                  </a:extLst>
                </a:endParaRPr>
              </a:p>
              <a:p>
                <a:pPr marL="533400" lvl="0" indent="-457200" algn="just">
                  <a:buClr>
                    <a:schemeClr val="dk1"/>
                  </a:buClr>
                  <a:buSzPct val="95000"/>
                  <a:buFont typeface="+mj-lt"/>
                  <a:buAutoNum type="arabicPeriod" startAt="2"/>
                </a:pPr>
                <a:r>
                  <a:rPr lang="es-419" sz="20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Sabiendo que en cada generación el largo y radio de un bronquiolo se reducen 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419" sz="20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fPr>
                      <m:num>
                        <m:r>
                          <a:rPr lang="es-ES" sz="20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5</m:t>
                        </m:r>
                      </m:num>
                      <m:den>
                        <m:r>
                          <a:rPr lang="es-ES" sz="20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6</m:t>
                        </m:r>
                      </m:den>
                    </m:f>
                  </m:oMath>
                </a14:m>
                <a:r>
                  <a:rPr lang="es-419" sz="20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419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fPr>
                      <m:num>
                        <m:r>
                          <a:rPr lang="es-ES" sz="20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4</m:t>
                        </m:r>
                      </m:num>
                      <m:den>
                        <m:r>
                          <a:rPr lang="es-ES" sz="20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5</m:t>
                        </m:r>
                      </m:den>
                    </m:f>
                  </m:oMath>
                </a14:m>
                <a:r>
                  <a:rPr lang="es-419" sz="20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del largo y radio del bronquiolo de la generación anterior, pudimos determinar que:</a:t>
                </a:r>
                <a:endParaRPr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>
          <p:sp>
            <p:nvSpPr>
              <p:cNvPr id="194" name="Google Shape;194;g1c598196763_0_3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23" y="1566880"/>
                <a:ext cx="8037346" cy="2072771"/>
              </a:xfrm>
              <a:prstGeom prst="rect">
                <a:avLst/>
              </a:prstGeom>
              <a:blipFill>
                <a:blip r:embed="rId3"/>
                <a:stretch>
                  <a:fillRect t="-1471" r="-758" b="-44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5" name="Google Shape;195;g1c598196763_0_339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onclusiones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976DB104-A8DF-3AB1-EB1C-23B0CA9E25A6}"/>
                  </a:ext>
                </a:extLst>
              </p:cNvPr>
              <p:cNvSpPr txBox="1"/>
              <p:nvPr/>
            </p:nvSpPr>
            <p:spPr>
              <a:xfrm>
                <a:off x="768485" y="4396903"/>
                <a:ext cx="9939644" cy="1677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Nro</a:t>
                </a:r>
                <a:r>
                  <a:rPr lang="es-E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de bronquiolos en la generación </a:t>
                </a:r>
                <a:r>
                  <a:rPr lang="es-ES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es-E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endParaRPr lang="es-419" sz="18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419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El área total de los bronquiolos de la generación </a:t>
                </a:r>
                <a:r>
                  <a:rPr lang="es-419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es-419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es-E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</m:sSup>
                    <m:r>
                      <a:rPr lang="es-E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⋅</m:t>
                    </m:r>
                    <m:r>
                      <a:rPr lang="es-E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s-E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s-E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s-E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⋅</m:t>
                    </m:r>
                    <m:d>
                      <m:dPr>
                        <m:begChr m:val="["/>
                        <m:endChr m:val="]"/>
                        <m:ctrlP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ES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ES" sz="1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s-ES" sz="1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num>
                                  <m:den>
                                    <m:r>
                                      <a:rPr lang="es-ES" sz="1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s-ES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sup>
                        </m:sSup>
                        <m:r>
                          <a:rPr lang="es-E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e>
                    </m:d>
                    <m:r>
                      <a:rPr lang="es-E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begChr m:val="["/>
                        <m:endChr m:val="]"/>
                        <m:ctrlP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ES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ES" sz="1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s-ES" sz="1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num>
                                  <m:den>
                                    <m:r>
                                      <a:rPr lang="es-ES" sz="1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s-ES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sup>
                        </m:sSup>
                        <m:r>
                          <a:rPr lang="es-E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s-E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𝟏𝟐𝟎</m:t>
                        </m:r>
                      </m:e>
                    </m:d>
                  </m:oMath>
                </a14:m>
                <a:endParaRPr lang="es-419" sz="1800" b="1" dirty="0">
                  <a:solidFill>
                    <a:srgbClr val="5BB39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419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El volumen total de los bronquiolos de la generación </a:t>
                </a:r>
                <a:r>
                  <a:rPr lang="es-419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 </a:t>
                </a:r>
                <a:r>
                  <a:rPr lang="es-419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</a:t>
                </a:r>
                <a:r>
                  <a:rPr lang="es-419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es-E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</m:sSup>
                    <m:r>
                      <a:rPr lang="es-E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s-E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s-E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⋅</m:t>
                    </m:r>
                    <m:sSup>
                      <m:sSupPr>
                        <m:ctrlP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s-ES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ES" sz="1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s-ES" sz="1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ES" sz="1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sz="1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𝟒</m:t>
                                        </m:r>
                                      </m:num>
                                      <m:den>
                                        <m:r>
                                          <a:rPr lang="es-ES" sz="1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𝟓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s-ES" sz="1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𝟏𝟔</m:t>
                                </m:r>
                              </m:sup>
                            </m:sSup>
                            <m:r>
                              <a:rPr lang="es-ES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s-ES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e>
                        </m:d>
                      </m:e>
                      <m:sup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s-E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begChr m:val="["/>
                        <m:endChr m:val="]"/>
                        <m:ctrlP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ES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ES" sz="1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s-ES" sz="1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num>
                                  <m:den>
                                    <m:r>
                                      <a:rPr lang="es-ES" sz="1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s-ES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sup>
                        </m:sSup>
                        <m:r>
                          <a:rPr lang="es-E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s-E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𝟏𝟐𝟎</m:t>
                        </m:r>
                      </m:e>
                    </m:d>
                  </m:oMath>
                </a14:m>
                <a:endParaRPr lang="es-419" sz="1800" b="1" dirty="0">
                  <a:solidFill>
                    <a:schemeClr val="tx1"/>
                  </a:solidFill>
                </a:endParaRPr>
              </a:p>
              <a:p>
                <a:r>
                  <a:rPr lang="es-419" b="1" i="1" dirty="0">
                    <a:solidFill>
                      <a:schemeClr val="tx1"/>
                    </a:solidFill>
                  </a:rPr>
                  <a:t> </a:t>
                </a:r>
                <a:r>
                  <a:rPr lang="es-419" b="1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976DB104-A8DF-3AB1-EB1C-23B0CA9E2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85" y="4396903"/>
                <a:ext cx="9939644" cy="1677575"/>
              </a:xfrm>
              <a:prstGeom prst="rect">
                <a:avLst/>
              </a:prstGeom>
              <a:blipFill>
                <a:blip r:embed="rId4"/>
                <a:stretch>
                  <a:fillRect l="-368" t="-1818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oogle Shape;203;g1fc9cdf9897_0_36">
            <a:extLst>
              <a:ext uri="{FF2B5EF4-FFF2-40B4-BE49-F238E27FC236}">
                <a16:creationId xmlns:a16="http://schemas.microsoft.com/office/drawing/2014/main" id="{28E85EF0-E77C-ABD4-6A40-6412FE0A5DA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1005" y="1684890"/>
            <a:ext cx="2194265" cy="18367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79D3D391-AEF5-AD8A-3402-A8F4DEB1D55A}"/>
              </a:ext>
            </a:extLst>
          </p:cNvPr>
          <p:cNvSpPr/>
          <p:nvPr/>
        </p:nvSpPr>
        <p:spPr>
          <a:xfrm>
            <a:off x="647872" y="4278891"/>
            <a:ext cx="11317149" cy="1656254"/>
          </a:xfrm>
          <a:prstGeom prst="roundRect">
            <a:avLst/>
          </a:prstGeom>
          <a:noFill/>
          <a:ln w="12700">
            <a:solidFill>
              <a:srgbClr val="433B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44832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fc9cdf9897_0_41"/>
          <p:cNvSpPr txBox="1"/>
          <p:nvPr/>
        </p:nvSpPr>
        <p:spPr>
          <a:xfrm>
            <a:off x="647875" y="1626375"/>
            <a:ext cx="108054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Con estas consideraciones, pudimos determinar que: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s-419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El número de bronquiolos en la generación                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</a:ext>
              </a:extLst>
            </a:endParaRPr>
          </a:p>
          <a:p>
            <a:pPr marL="9144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s-419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El área total de los bronquiolos </a:t>
            </a:r>
            <a:br>
              <a:rPr lang="es-419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</a:br>
            <a:r>
              <a:rPr lang="es-419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de la generación                                                              mm². 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</a:ext>
              </a:extLst>
            </a:endParaRPr>
          </a:p>
          <a:p>
            <a:pPr marL="9144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s-419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El volumen total de los bronquiolos </a:t>
            </a:r>
            <a:br>
              <a:rPr lang="es-419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</a:br>
            <a:r>
              <a:rPr lang="es-419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de la generación                                                                  mm³.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1fc9cdf9897_0_41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Algunas conclusiones</a:t>
            </a:r>
            <a:endParaRPr sz="36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g1fc9cdf9897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4800" y="2557800"/>
            <a:ext cx="1184900" cy="37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1fc9cdf9897_0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6538" y="3666438"/>
            <a:ext cx="4829175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1fc9cdf9897_0_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2425" y="4857750"/>
            <a:ext cx="51816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1fc9cdf9897_0_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fc9cdf9897_0_41"/>
          <p:cNvSpPr txBox="1"/>
          <p:nvPr/>
        </p:nvSpPr>
        <p:spPr>
          <a:xfrm>
            <a:off x="645296" y="3063339"/>
            <a:ext cx="10901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419" sz="44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Árbol bronquial</a:t>
            </a:r>
            <a:r>
              <a:rPr lang="es-419" sz="4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/>
        </p:nvSpPr>
        <p:spPr>
          <a:xfrm>
            <a:off x="693905" y="887000"/>
            <a:ext cx="4812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Árbol bronquial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762700" y="1923600"/>
            <a:ext cx="60339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¿Podrían describir la estructura del árbol bronquial? ¿Cuántas bifurcaciones existen en él? ¿Cómo se denominan esas bifurcaciones?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acuerdo con el video, ¿cómo se pueden modelar los bronquiolos?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3201" y="571300"/>
            <a:ext cx="4561799" cy="533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c598196763_0_7"/>
          <p:cNvSpPr txBox="1"/>
          <p:nvPr/>
        </p:nvSpPr>
        <p:spPr>
          <a:xfrm>
            <a:off x="693905" y="887000"/>
            <a:ext cx="4812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Árbol bronquial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g1c598196763_0_7"/>
          <p:cNvSpPr txBox="1"/>
          <p:nvPr/>
        </p:nvSpPr>
        <p:spPr>
          <a:xfrm>
            <a:off x="762700" y="1923600"/>
            <a:ext cx="60339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modelo del video considera que</a:t>
            </a:r>
            <a:r>
              <a:rPr lang="es-419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conductos siempre se ramifican en dos.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conductos tienen una forma cilíndrica circular.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razón en la que decrecen el largo y radio de los conductos es siempre constante.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g1c598196763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6600" y="1732050"/>
            <a:ext cx="5107599" cy="405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fc9cdf9897_0_0"/>
          <p:cNvSpPr txBox="1"/>
          <p:nvPr/>
        </p:nvSpPr>
        <p:spPr>
          <a:xfrm>
            <a:off x="693905" y="887000"/>
            <a:ext cx="4812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Árbol bronquial</a:t>
            </a:r>
            <a:endParaRPr sz="3600" b="1" i="0" u="none" strike="noStrike" cap="none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1fc9cdf9897_0_0"/>
          <p:cNvSpPr txBox="1"/>
          <p:nvPr/>
        </p:nvSpPr>
        <p:spPr>
          <a:xfrm>
            <a:off x="693900" y="1914500"/>
            <a:ext cx="78624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realidad ocurre que</a:t>
            </a:r>
            <a:r>
              <a:rPr lang="es-419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ramificación en cada generación no es exacta. Puede haber "ramas" más cortas que otras, y en algunos casos pueden surgir 3 conductos a partir de uno anterior.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conductos no tienen una forma exactamente cilíndrica circular.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razón en la que decrecen el largo y radio de los conductos no es constante a lo largo del árbol bronquial.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g1fc9cdf989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5925" y="1969949"/>
            <a:ext cx="3746075" cy="378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c598196763_0_17"/>
          <p:cNvSpPr txBox="1"/>
          <p:nvPr/>
        </p:nvSpPr>
        <p:spPr>
          <a:xfrm>
            <a:off x="693905" y="887000"/>
            <a:ext cx="4812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1c598196763_0_17"/>
          <p:cNvSpPr/>
          <p:nvPr/>
        </p:nvSpPr>
        <p:spPr>
          <a:xfrm>
            <a:off x="549044" y="2939880"/>
            <a:ext cx="6648900" cy="2135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10733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 conocemos el tamaño de la tráquea, ¿cómo podemos calcular el largo y radio de los bronquiolos de una determinada generación?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g1c598196763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6200" y="1533500"/>
            <a:ext cx="4544397" cy="4947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1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g1c598196763_0_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9709" y="1771200"/>
            <a:ext cx="3851045" cy="34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711246" y="1771200"/>
            <a:ext cx="6032825" cy="285503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acuerdo al modelo simplificado de árbol bronquial, ¿cuántos conductos hay en cada una de las </a:t>
            </a:r>
            <a:r>
              <a:rPr lang="es-419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primeras cuatro </a:t>
            </a: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generaciones?</a:t>
            </a:r>
          </a:p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/>
            </a:pPr>
            <a:endParaRPr lang="es-419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patrón pueden observar en esta secuencia?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1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g1c598196763_0_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9709" y="1771200"/>
            <a:ext cx="3851045" cy="34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1;g1c598196763_0_17">
            <a:extLst>
              <a:ext uri="{FF2B5EF4-FFF2-40B4-BE49-F238E27FC236}">
                <a16:creationId xmlns:a16="http://schemas.microsoft.com/office/drawing/2014/main" id="{17E5FA73-DC00-5EA8-6894-1923D7087454}"/>
              </a:ext>
            </a:extLst>
          </p:cNvPr>
          <p:cNvSpPr/>
          <p:nvPr/>
        </p:nvSpPr>
        <p:spPr>
          <a:xfrm>
            <a:off x="711246" y="1771200"/>
            <a:ext cx="6032825" cy="285503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acuerdo al modelo simplificado de árbol bronquial, ¿cuántos conductos hay en cada una de las </a:t>
            </a:r>
            <a:r>
              <a:rPr lang="es-419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primeras cuatro </a:t>
            </a: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generaciones?</a:t>
            </a:r>
          </a:p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/>
            </a:pPr>
            <a:endParaRPr lang="es-419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patrón pueden observar en esta secuencia?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0E7A2CE-7339-34F0-0956-CFCDD7BD92D4}"/>
              </a:ext>
            </a:extLst>
          </p:cNvPr>
          <p:cNvSpPr txBox="1"/>
          <p:nvPr/>
        </p:nvSpPr>
        <p:spPr>
          <a:xfrm>
            <a:off x="914400" y="5223850"/>
            <a:ext cx="732764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</a:t>
            </a:r>
            <a:r>
              <a:rPr lang="es-ES" sz="2000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Clr>
                <a:srgbClr val="433B71"/>
              </a:buClr>
              <a:buAutoNum type="arabicPeriod"/>
            </a:pPr>
            <a:r>
              <a:rPr lang="es-ES" sz="2000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 2, 4 y 8</a:t>
            </a:r>
          </a:p>
          <a:p>
            <a:pPr marL="342900" indent="-342900">
              <a:buClr>
                <a:srgbClr val="433B71"/>
              </a:buClr>
              <a:buAutoNum type="arabicPeriod"/>
            </a:pPr>
            <a:r>
              <a:rPr lang="es-ES" sz="2000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cantidad de bronquiolos aumenta al doble en cada generación</a:t>
            </a:r>
          </a:p>
          <a:p>
            <a:pPr marL="342900" indent="-342900">
              <a:buAutoNum type="arabicPeriod"/>
            </a:pP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4146051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598196763_0_118"/>
          <p:cNvSpPr txBox="1"/>
          <p:nvPr/>
        </p:nvSpPr>
        <p:spPr>
          <a:xfrm>
            <a:off x="647872" y="595500"/>
            <a:ext cx="785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419" sz="3600" b="1" i="0" u="none" strike="noStrike" cap="none" dirty="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Actividad 1</a:t>
            </a:r>
            <a:endParaRPr sz="3600" b="1" i="0" u="none" strike="noStrike" cap="none" dirty="0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F4EB1DCE-1A58-671F-951C-5DFD53DCD4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612373" y="1771201"/>
            <a:ext cx="2868381" cy="4258741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C337F21D-4A66-669C-C5BF-4E3F3E83E92E}"/>
              </a:ext>
            </a:extLst>
          </p:cNvPr>
          <p:cNvSpPr/>
          <p:nvPr/>
        </p:nvSpPr>
        <p:spPr>
          <a:xfrm>
            <a:off x="8981038" y="3938257"/>
            <a:ext cx="2499715" cy="316872"/>
          </a:xfrm>
          <a:prstGeom prst="roundRect">
            <a:avLst/>
          </a:prstGeom>
          <a:noFill/>
          <a:ln w="28575">
            <a:solidFill>
              <a:srgbClr val="433B7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" name="Google Shape;121;g1c598196763_0_17">
            <a:extLst>
              <a:ext uri="{FF2B5EF4-FFF2-40B4-BE49-F238E27FC236}">
                <a16:creationId xmlns:a16="http://schemas.microsoft.com/office/drawing/2014/main" id="{31B9FE26-16A9-05AA-23C8-3AC55F06928B}"/>
              </a:ext>
            </a:extLst>
          </p:cNvPr>
          <p:cNvSpPr/>
          <p:nvPr/>
        </p:nvSpPr>
        <p:spPr>
          <a:xfrm>
            <a:off x="647872" y="1818509"/>
            <a:ext cx="7636049" cy="144277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7199" marR="107331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000"/>
              <a:buFont typeface="+mj-lt"/>
              <a:buAutoNum type="arabicPeriod" startAt="3"/>
            </a:pPr>
            <a:r>
              <a:rPr lang="es-419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¿Cuántos bronquiolos terminales (los de la generación 16) hay en los pulmones?</a:t>
            </a:r>
          </a:p>
        </p:txBody>
      </p:sp>
    </p:spTree>
    <p:extLst>
      <p:ext uri="{BB962C8B-B14F-4D97-AF65-F5344CB8AC3E}">
        <p14:creationId xmlns:p14="http://schemas.microsoft.com/office/powerpoint/2010/main" val="9308023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1514</Words>
  <Application>Microsoft Office PowerPoint</Application>
  <PresentationFormat>Panorámica</PresentationFormat>
  <Paragraphs>168</Paragraphs>
  <Slides>29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Avenir</vt:lpstr>
      <vt:lpstr>Calibri</vt:lpstr>
      <vt:lpstr>Cambria Math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Felipe Fredes Silva (ricardo.fredes)</dc:creator>
  <cp:lastModifiedBy>Ricardo Felipe Fredes Silva (ricardo.fredes)</cp:lastModifiedBy>
  <cp:revision>8</cp:revision>
  <dcterms:created xsi:type="dcterms:W3CDTF">2022-11-30T14:02:43Z</dcterms:created>
  <dcterms:modified xsi:type="dcterms:W3CDTF">2024-07-21T22:31:47Z</dcterms:modified>
</cp:coreProperties>
</file>