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gzn+/FjLbMcBWcDzEDspG3M8Vx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1C75"/>
    <a:srgbClr val="5448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DF1C8E-7810-4592-860F-E9D7DCF5C72C}">
  <a:tblStyle styleId="{53DF1C8E-7810-4592-860F-E9D7DCF5C72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53" y="7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419"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fd76501696_0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g1fd76501696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c598196763_0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g1c598196763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c598196763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6" name="Google Shape;226;g1c598196763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c598196763_0_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g1c598196763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c598196763_0_1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g1c598196763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c598196763_0_1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419"/>
              <a:t>tabla un poco más chica para destacar la pregunta</a:t>
            </a:r>
            <a:endParaRPr/>
          </a:p>
        </p:txBody>
      </p:sp>
      <p:sp>
        <p:nvSpPr>
          <p:cNvPr id="250" name="Google Shape;250;g1c598196763_0_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c598196763_0_1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419"/>
              <a:t>Página 1, </a:t>
            </a:r>
            <a:r>
              <a:rPr lang="es-419" b="1"/>
              <a:t>Hoja de Actividades</a:t>
            </a:r>
            <a:endParaRPr b="1"/>
          </a:p>
        </p:txBody>
      </p:sp>
      <p:sp>
        <p:nvSpPr>
          <p:cNvPr id="256" name="Google Shape;256;g1c598196763_0_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c598196763_0_1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c598196763_0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c598196763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g1c598196763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c598196763_0_1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1c598196763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c598196763_0_1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g1c598196763_0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b77bf1914b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419"/>
              <a:t>Descargar video de la plataforma.</a:t>
            </a:r>
            <a:endParaRPr/>
          </a:p>
        </p:txBody>
      </p:sp>
      <p:sp>
        <p:nvSpPr>
          <p:cNvPr id="163" name="Google Shape;163;g1b77bf1914b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c598196763_0_1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g1c598196763_0_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c598196763_0_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g1c598196763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c598196763_0_1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g1c598196763_0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c598196763_0_1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g1c598196763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c598196763_0_1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g1c598196763_0_1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c598196763_0_1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g1c598196763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c598196763_0_3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g1c598196763_0_3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c598196763_0_3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g1c598196763_0_3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c598196763_0_3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419" sz="1400"/>
              <a:t>Podrían existir otros datos que afecten la producción y distribución de energía que no se están considerando.</a:t>
            </a:r>
            <a:endParaRPr sz="100"/>
          </a:p>
        </p:txBody>
      </p:sp>
      <p:sp>
        <p:nvSpPr>
          <p:cNvPr id="335" name="Google Shape;335;g1c598196763_0_3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fd76501696_0_1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g1fd76501696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c598196763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g1c598196763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c598196763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g1c598196763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c598196763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1c598196763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c598196763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1c598196763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c598196763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g1c598196763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c598196763_0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0" name="Google Shape;210;g1c598196763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4"/>
        <p:cNvGrpSpPr/>
        <p:nvPr/>
      </p:nvGrpSpPr>
      <p:grpSpPr>
        <a:xfrm>
          <a:off x="0" y="0"/>
          <a:ext cx="0" cy="0"/>
          <a:chOff x="0" y="0"/>
          <a:chExt cx="0" cy="0"/>
        </a:xfrm>
      </p:grpSpPr>
      <p:pic>
        <p:nvPicPr>
          <p:cNvPr id="15" name="Google Shape;15;p6" descr="Logotipo&#10;&#10;Descripción generada automáticamente"/>
          <p:cNvPicPr preferRelativeResize="0"/>
          <p:nvPr/>
        </p:nvPicPr>
        <p:blipFill rotWithShape="1">
          <a:blip r:embed="rId2">
            <a:alphaModFix/>
          </a:blip>
          <a:srcRect/>
          <a:stretch/>
        </p:blipFill>
        <p:spPr>
          <a:xfrm>
            <a:off x="381" y="0"/>
            <a:ext cx="12191238"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6" name="Google Shape;66;p16"/>
          <p:cNvSpPr>
            <a:spLocks noGrp="1"/>
          </p:cNvSpPr>
          <p:nvPr>
            <p:ph type="pic" idx="2"/>
          </p:nvPr>
        </p:nvSpPr>
        <p:spPr>
          <a:xfrm>
            <a:off x="5183188" y="987425"/>
            <a:ext cx="6172200" cy="4873625"/>
          </a:xfrm>
          <a:prstGeom prst="rect">
            <a:avLst/>
          </a:prstGeom>
          <a:noFill/>
          <a:ln>
            <a:noFill/>
          </a:ln>
        </p:spPr>
      </p:sp>
      <p:sp>
        <p:nvSpPr>
          <p:cNvPr id="67" name="Google Shape;67;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a:off x="838200" y="338492"/>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 name="Google Shape;73;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 name="Google Shape;79;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8"/>
        <p:cNvGrpSpPr/>
        <p:nvPr/>
      </p:nvGrpSpPr>
      <p:grpSpPr>
        <a:xfrm>
          <a:off x="0" y="0"/>
          <a:ext cx="0" cy="0"/>
          <a:chOff x="0" y="0"/>
          <a:chExt cx="0" cy="0"/>
        </a:xfrm>
      </p:grpSpPr>
      <p:sp>
        <p:nvSpPr>
          <p:cNvPr id="89" name="Google Shape;89;g1fd76501696_0_8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90" name="Google Shape;90;g1fd76501696_0_8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91" name="Google Shape;91;g1fd76501696_0_8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92"/>
        <p:cNvGrpSpPr/>
        <p:nvPr/>
      </p:nvGrpSpPr>
      <p:grpSpPr>
        <a:xfrm>
          <a:off x="0" y="0"/>
          <a:ext cx="0" cy="0"/>
          <a:chOff x="0" y="0"/>
          <a:chExt cx="0" cy="0"/>
        </a:xfrm>
      </p:grpSpPr>
      <p:pic>
        <p:nvPicPr>
          <p:cNvPr id="93" name="Google Shape;93;g1fd76501696_0_91" descr="Forma"/>
          <p:cNvPicPr preferRelativeResize="0"/>
          <p:nvPr/>
        </p:nvPicPr>
        <p:blipFill rotWithShape="1">
          <a:blip r:embed="rId2">
            <a:alphaModFix/>
          </a:blip>
          <a:srcRect/>
          <a:stretch/>
        </p:blipFill>
        <p:spPr>
          <a:xfrm>
            <a:off x="381" y="0"/>
            <a:ext cx="12191244" cy="685800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94"/>
        <p:cNvGrpSpPr/>
        <p:nvPr/>
      </p:nvGrpSpPr>
      <p:grpSpPr>
        <a:xfrm>
          <a:off x="0" y="0"/>
          <a:ext cx="0" cy="0"/>
          <a:chOff x="0" y="0"/>
          <a:chExt cx="0" cy="0"/>
        </a:xfrm>
      </p:grpSpPr>
      <p:pic>
        <p:nvPicPr>
          <p:cNvPr id="95" name="Google Shape;95;g1fd76501696_0_93" descr="Imagen que contiene Forma&#10;&#10;Descripción generada automáticamente"/>
          <p:cNvPicPr preferRelativeResize="0"/>
          <p:nvPr/>
        </p:nvPicPr>
        <p:blipFill rotWithShape="1">
          <a:blip r:embed="rId2">
            <a:alphaModFix/>
          </a:blip>
          <a:srcRect/>
          <a:stretch/>
        </p:blipFill>
        <p:spPr>
          <a:xfrm>
            <a:off x="381" y="0"/>
            <a:ext cx="12191244" cy="685800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96"/>
        <p:cNvGrpSpPr/>
        <p:nvPr/>
      </p:nvGrpSpPr>
      <p:grpSpPr>
        <a:xfrm>
          <a:off x="0" y="0"/>
          <a:ext cx="0" cy="0"/>
          <a:chOff x="0" y="0"/>
          <a:chExt cx="0" cy="0"/>
        </a:xfrm>
      </p:grpSpPr>
      <p:sp>
        <p:nvSpPr>
          <p:cNvPr id="97" name="Google Shape;97;g1fd76501696_0_95"/>
          <p:cNvSpPr txBox="1">
            <a:spLocks noGrp="1"/>
          </p:cNvSpPr>
          <p:nvPr>
            <p:ph type="title"/>
          </p:nvPr>
        </p:nvSpPr>
        <p:spPr>
          <a:xfrm>
            <a:off x="838200" y="338492"/>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98" name="Google Shape;98;g1fd76501696_0_9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99" name="Google Shape;99;g1fd76501696_0_9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00" name="Google Shape;100;g1fd76501696_0_9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01" name="Google Shape;101;g1fd76501696_0_9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02"/>
        <p:cNvGrpSpPr/>
        <p:nvPr/>
      </p:nvGrpSpPr>
      <p:grpSpPr>
        <a:xfrm>
          <a:off x="0" y="0"/>
          <a:ext cx="0" cy="0"/>
          <a:chOff x="0" y="0"/>
          <a:chExt cx="0" cy="0"/>
        </a:xfrm>
      </p:grpSpPr>
      <p:sp>
        <p:nvSpPr>
          <p:cNvPr id="103" name="Google Shape;103;g1fd76501696_0_101"/>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04" name="Google Shape;104;g1fd76501696_0_101"/>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900"/>
              <a:buNone/>
              <a:defRPr sz="19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g1fd76501696_0_10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06" name="Google Shape;106;g1fd76501696_0_10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07" name="Google Shape;107;g1fd76501696_0_10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08"/>
        <p:cNvGrpSpPr/>
        <p:nvPr/>
      </p:nvGrpSpPr>
      <p:grpSpPr>
        <a:xfrm>
          <a:off x="0" y="0"/>
          <a:ext cx="0" cy="0"/>
          <a:chOff x="0" y="0"/>
          <a:chExt cx="0" cy="0"/>
        </a:xfrm>
      </p:grpSpPr>
      <p:sp>
        <p:nvSpPr>
          <p:cNvPr id="109" name="Google Shape;109;g1fd76501696_0_107"/>
          <p:cNvSpPr txBox="1">
            <a:spLocks noGrp="1"/>
          </p:cNvSpPr>
          <p:nvPr>
            <p:ph type="title"/>
          </p:nvPr>
        </p:nvSpPr>
        <p:spPr>
          <a:xfrm>
            <a:off x="838200" y="338492"/>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0" name="Google Shape;110;g1fd76501696_0_107"/>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11" name="Google Shape;111;g1fd76501696_0_107"/>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12" name="Google Shape;112;g1fd76501696_0_10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13" name="Google Shape;113;g1fd76501696_0_10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14" name="Google Shape;114;g1fd76501696_0_10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16"/>
        <p:cNvGrpSpPr/>
        <p:nvPr/>
      </p:nvGrpSpPr>
      <p:grpSpPr>
        <a:xfrm>
          <a:off x="0" y="0"/>
          <a:ext cx="0" cy="0"/>
          <a:chOff x="0" y="0"/>
          <a:chExt cx="0" cy="0"/>
        </a:xfrm>
      </p:grpSpPr>
      <p:pic>
        <p:nvPicPr>
          <p:cNvPr id="17" name="Google Shape;17;p8" descr="Imagen que contiene Forma&#10;&#10;Descripción generada automáticamente"/>
          <p:cNvPicPr preferRelativeResize="0"/>
          <p:nvPr/>
        </p:nvPicPr>
        <p:blipFill rotWithShape="1">
          <a:blip r:embed="rId2">
            <a:alphaModFix/>
          </a:blip>
          <a:srcRect/>
          <a:stretch/>
        </p:blipFill>
        <p:spPr>
          <a:xfrm>
            <a:off x="381" y="0"/>
            <a:ext cx="12191238" cy="6858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15"/>
        <p:cNvGrpSpPr/>
        <p:nvPr/>
      </p:nvGrpSpPr>
      <p:grpSpPr>
        <a:xfrm>
          <a:off x="0" y="0"/>
          <a:ext cx="0" cy="0"/>
          <a:chOff x="0" y="0"/>
          <a:chExt cx="0" cy="0"/>
        </a:xfrm>
      </p:grpSpPr>
      <p:sp>
        <p:nvSpPr>
          <p:cNvPr id="116" name="Google Shape;116;g1fd76501696_0_114"/>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7" name="Google Shape;117;g1fd76501696_0_114"/>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1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18" name="Google Shape;118;g1fd76501696_0_114"/>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19" name="Google Shape;119;g1fd76501696_0_114"/>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1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0" name="Google Shape;120;g1fd76501696_0_114"/>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21" name="Google Shape;121;g1fd76501696_0_1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22" name="Google Shape;122;g1fd76501696_0_1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23" name="Google Shape;123;g1fd76501696_0_1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24"/>
        <p:cNvGrpSpPr/>
        <p:nvPr/>
      </p:nvGrpSpPr>
      <p:grpSpPr>
        <a:xfrm>
          <a:off x="0" y="0"/>
          <a:ext cx="0" cy="0"/>
          <a:chOff x="0" y="0"/>
          <a:chExt cx="0" cy="0"/>
        </a:xfrm>
      </p:grpSpPr>
      <p:sp>
        <p:nvSpPr>
          <p:cNvPr id="125" name="Google Shape;125;g1fd76501696_0_123"/>
          <p:cNvSpPr txBox="1">
            <a:spLocks noGrp="1"/>
          </p:cNvSpPr>
          <p:nvPr>
            <p:ph type="title"/>
          </p:nvPr>
        </p:nvSpPr>
        <p:spPr>
          <a:xfrm>
            <a:off x="838200" y="338492"/>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26" name="Google Shape;126;g1fd76501696_0_1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27" name="Google Shape;127;g1fd76501696_0_1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28" name="Google Shape;128;g1fd76501696_0_1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29"/>
        <p:cNvGrpSpPr/>
        <p:nvPr/>
      </p:nvGrpSpPr>
      <p:grpSpPr>
        <a:xfrm>
          <a:off x="0" y="0"/>
          <a:ext cx="0" cy="0"/>
          <a:chOff x="0" y="0"/>
          <a:chExt cx="0" cy="0"/>
        </a:xfrm>
      </p:grpSpPr>
      <p:sp>
        <p:nvSpPr>
          <p:cNvPr id="130" name="Google Shape;130;g1fd76501696_0_128"/>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31" name="Google Shape;131;g1fd76501696_0_128"/>
          <p:cNvSpPr txBox="1">
            <a:spLocks noGrp="1"/>
          </p:cNvSpPr>
          <p:nvPr>
            <p:ph type="body" idx="1"/>
          </p:nvPr>
        </p:nvSpPr>
        <p:spPr>
          <a:xfrm>
            <a:off x="5183188" y="987425"/>
            <a:ext cx="61725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1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32" name="Google Shape;132;g1fd76501696_0_128"/>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500"/>
              <a:buNone/>
              <a:defRPr sz="15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100"/>
              <a:buNone/>
              <a:defRPr sz="1100"/>
            </a:lvl4pPr>
            <a:lvl5pPr marL="2286000" lvl="4" indent="-228600" algn="l" rtl="0">
              <a:lnSpc>
                <a:spcPct val="90000"/>
              </a:lnSpc>
              <a:spcBef>
                <a:spcPts val="500"/>
              </a:spcBef>
              <a:spcAft>
                <a:spcPts val="0"/>
              </a:spcAft>
              <a:buClr>
                <a:schemeClr val="dk1"/>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endParaRPr/>
          </a:p>
        </p:txBody>
      </p:sp>
      <p:sp>
        <p:nvSpPr>
          <p:cNvPr id="133" name="Google Shape;133;g1fd76501696_0_1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34" name="Google Shape;134;g1fd76501696_0_1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35" name="Google Shape;135;g1fd76501696_0_1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36"/>
        <p:cNvGrpSpPr/>
        <p:nvPr/>
      </p:nvGrpSpPr>
      <p:grpSpPr>
        <a:xfrm>
          <a:off x="0" y="0"/>
          <a:ext cx="0" cy="0"/>
          <a:chOff x="0" y="0"/>
          <a:chExt cx="0" cy="0"/>
        </a:xfrm>
      </p:grpSpPr>
      <p:sp>
        <p:nvSpPr>
          <p:cNvPr id="137" name="Google Shape;137;g1fd76501696_0_135"/>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38" name="Google Shape;138;g1fd76501696_0_135"/>
          <p:cNvSpPr>
            <a:spLocks noGrp="1"/>
          </p:cNvSpPr>
          <p:nvPr>
            <p:ph type="pic" idx="2"/>
          </p:nvPr>
        </p:nvSpPr>
        <p:spPr>
          <a:xfrm>
            <a:off x="5183188" y="987425"/>
            <a:ext cx="6172500" cy="4873500"/>
          </a:xfrm>
          <a:prstGeom prst="rect">
            <a:avLst/>
          </a:prstGeom>
          <a:noFill/>
          <a:ln>
            <a:noFill/>
          </a:ln>
        </p:spPr>
      </p:sp>
      <p:sp>
        <p:nvSpPr>
          <p:cNvPr id="139" name="Google Shape;139;g1fd76501696_0_135"/>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500"/>
              <a:buNone/>
              <a:defRPr sz="15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100"/>
              <a:buNone/>
              <a:defRPr sz="1100"/>
            </a:lvl4pPr>
            <a:lvl5pPr marL="2286000" lvl="4" indent="-228600" algn="l" rtl="0">
              <a:lnSpc>
                <a:spcPct val="90000"/>
              </a:lnSpc>
              <a:spcBef>
                <a:spcPts val="500"/>
              </a:spcBef>
              <a:spcAft>
                <a:spcPts val="0"/>
              </a:spcAft>
              <a:buClr>
                <a:schemeClr val="dk1"/>
              </a:buClr>
              <a:buSzPts val="1100"/>
              <a:buNone/>
              <a:defRPr sz="1100"/>
            </a:lvl5pPr>
            <a:lvl6pPr marL="2743200" lvl="5" indent="-228600" algn="l" rtl="0">
              <a:lnSpc>
                <a:spcPct val="90000"/>
              </a:lnSpc>
              <a:spcBef>
                <a:spcPts val="500"/>
              </a:spcBef>
              <a:spcAft>
                <a:spcPts val="0"/>
              </a:spcAft>
              <a:buClr>
                <a:schemeClr val="dk1"/>
              </a:buClr>
              <a:buSzPts val="1100"/>
              <a:buNone/>
              <a:defRPr sz="1100"/>
            </a:lvl6pPr>
            <a:lvl7pPr marL="3200400" lvl="6" indent="-228600" algn="l" rtl="0">
              <a:lnSpc>
                <a:spcPct val="90000"/>
              </a:lnSpc>
              <a:spcBef>
                <a:spcPts val="500"/>
              </a:spcBef>
              <a:spcAft>
                <a:spcPts val="0"/>
              </a:spcAft>
              <a:buClr>
                <a:schemeClr val="dk1"/>
              </a:buClr>
              <a:buSzPts val="1100"/>
              <a:buNone/>
              <a:defRPr sz="1100"/>
            </a:lvl7pPr>
            <a:lvl8pPr marL="3657600" lvl="7" indent="-228600" algn="l" rtl="0">
              <a:lnSpc>
                <a:spcPct val="90000"/>
              </a:lnSpc>
              <a:spcBef>
                <a:spcPts val="500"/>
              </a:spcBef>
              <a:spcAft>
                <a:spcPts val="0"/>
              </a:spcAft>
              <a:buClr>
                <a:schemeClr val="dk1"/>
              </a:buClr>
              <a:buSzPts val="1100"/>
              <a:buNone/>
              <a:defRPr sz="1100"/>
            </a:lvl8pPr>
            <a:lvl9pPr marL="4114800" lvl="8" indent="-228600" algn="l" rtl="0">
              <a:lnSpc>
                <a:spcPct val="90000"/>
              </a:lnSpc>
              <a:spcBef>
                <a:spcPts val="500"/>
              </a:spcBef>
              <a:spcAft>
                <a:spcPts val="0"/>
              </a:spcAft>
              <a:buClr>
                <a:schemeClr val="dk1"/>
              </a:buClr>
              <a:buSzPts val="1100"/>
              <a:buNone/>
              <a:defRPr sz="1100"/>
            </a:lvl9pPr>
          </a:lstStyle>
          <a:p>
            <a:endParaRPr/>
          </a:p>
        </p:txBody>
      </p:sp>
      <p:sp>
        <p:nvSpPr>
          <p:cNvPr id="140" name="Google Shape;140;g1fd76501696_0_1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41" name="Google Shape;141;g1fd76501696_0_1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42" name="Google Shape;142;g1fd76501696_0_1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43"/>
        <p:cNvGrpSpPr/>
        <p:nvPr/>
      </p:nvGrpSpPr>
      <p:grpSpPr>
        <a:xfrm>
          <a:off x="0" y="0"/>
          <a:ext cx="0" cy="0"/>
          <a:chOff x="0" y="0"/>
          <a:chExt cx="0" cy="0"/>
        </a:xfrm>
      </p:grpSpPr>
      <p:sp>
        <p:nvSpPr>
          <p:cNvPr id="144" name="Google Shape;144;g1fd76501696_0_142"/>
          <p:cNvSpPr txBox="1">
            <a:spLocks noGrp="1"/>
          </p:cNvSpPr>
          <p:nvPr>
            <p:ph type="title"/>
          </p:nvPr>
        </p:nvSpPr>
        <p:spPr>
          <a:xfrm>
            <a:off x="838200" y="338492"/>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45" name="Google Shape;145;g1fd76501696_0_14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46" name="Google Shape;146;g1fd76501696_0_14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47" name="Google Shape;147;g1fd76501696_0_14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48" name="Google Shape;148;g1fd76501696_0_1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49"/>
        <p:cNvGrpSpPr/>
        <p:nvPr/>
      </p:nvGrpSpPr>
      <p:grpSpPr>
        <a:xfrm>
          <a:off x="0" y="0"/>
          <a:ext cx="0" cy="0"/>
          <a:chOff x="0" y="0"/>
          <a:chExt cx="0" cy="0"/>
        </a:xfrm>
      </p:grpSpPr>
      <p:sp>
        <p:nvSpPr>
          <p:cNvPr id="150" name="Google Shape;150;g1fd76501696_0_148"/>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51" name="Google Shape;151;g1fd76501696_0_148"/>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152" name="Google Shape;152;g1fd76501696_0_14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53" name="Google Shape;153;g1fd76501696_0_14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54" name="Google Shape;154;g1fd76501696_0_1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18"/>
        <p:cNvGrpSpPr/>
        <p:nvPr/>
      </p:nvGrpSpPr>
      <p:grpSpPr>
        <a:xfrm>
          <a:off x="0" y="0"/>
          <a:ext cx="0" cy="0"/>
          <a:chOff x="0" y="0"/>
          <a:chExt cx="0" cy="0"/>
        </a:xfrm>
      </p:grpSpPr>
      <p:pic>
        <p:nvPicPr>
          <p:cNvPr id="19" name="Google Shape;19;p7" descr="Forma"/>
          <p:cNvPicPr preferRelativeResize="0"/>
          <p:nvPr/>
        </p:nvPicPr>
        <p:blipFill rotWithShape="1">
          <a:blip r:embed="rId2">
            <a:alphaModFix/>
          </a:blip>
          <a:srcRect/>
          <a:stretch/>
        </p:blipFill>
        <p:spPr>
          <a:xfrm>
            <a:off x="381" y="0"/>
            <a:ext cx="12191238"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0"/>
        <p:cNvGrpSpPr/>
        <p:nvPr/>
      </p:nvGrpSpPr>
      <p:grpSpPr>
        <a:xfrm>
          <a:off x="0" y="0"/>
          <a:ext cx="0" cy="0"/>
          <a:chOff x="0" y="0"/>
          <a:chExt cx="0" cy="0"/>
        </a:xfrm>
      </p:grpSpPr>
      <p:sp>
        <p:nvSpPr>
          <p:cNvPr id="21" name="Google Shape;21;p9"/>
          <p:cNvSpPr txBox="1">
            <a:spLocks noGrp="1"/>
          </p:cNvSpPr>
          <p:nvPr>
            <p:ph type="title"/>
          </p:nvPr>
        </p:nvSpPr>
        <p:spPr>
          <a:xfrm>
            <a:off x="838200" y="338492"/>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6"/>
        <p:cNvGrpSpPr/>
        <p:nvPr/>
      </p:nvGrpSpPr>
      <p:grpSpPr>
        <a:xfrm>
          <a:off x="0" y="0"/>
          <a:ext cx="0" cy="0"/>
          <a:chOff x="0" y="0"/>
          <a:chExt cx="0" cy="0"/>
        </a:xfrm>
      </p:grpSpPr>
      <p:sp>
        <p:nvSpPr>
          <p:cNvPr id="27" name="Google Shape;27;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 name="Google Shape;28;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Google Shape;2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838200" y="338492"/>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Google Shape;34;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9"/>
        <p:cNvGrpSpPr/>
        <p:nvPr/>
      </p:nvGrpSpPr>
      <p:grpSpPr>
        <a:xfrm>
          <a:off x="0" y="0"/>
          <a:ext cx="0" cy="0"/>
          <a:chOff x="0" y="0"/>
          <a:chExt cx="0" cy="0"/>
        </a:xfrm>
      </p:grpSpPr>
      <p:sp>
        <p:nvSpPr>
          <p:cNvPr id="40" name="Google Shape;40;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8"/>
        <p:cNvGrpSpPr/>
        <p:nvPr/>
      </p:nvGrpSpPr>
      <p:grpSpPr>
        <a:xfrm>
          <a:off x="0" y="0"/>
          <a:ext cx="0" cy="0"/>
          <a:chOff x="0" y="0"/>
          <a:chExt cx="0" cy="0"/>
        </a:xfrm>
      </p:grpSpPr>
      <p:sp>
        <p:nvSpPr>
          <p:cNvPr id="49" name="Google Shape;49;p13"/>
          <p:cNvSpPr txBox="1">
            <a:spLocks noGrp="1"/>
          </p:cNvSpPr>
          <p:nvPr>
            <p:ph type="title"/>
          </p:nvPr>
        </p:nvSpPr>
        <p:spPr>
          <a:xfrm>
            <a:off x="838200" y="338492"/>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 name="Google Shape;5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3"/>
        <p:cNvGrpSpPr/>
        <p:nvPr/>
      </p:nvGrpSpPr>
      <p:grpSpPr>
        <a:xfrm>
          <a:off x="0" y="0"/>
          <a:ext cx="0" cy="0"/>
          <a:chOff x="0" y="0"/>
          <a:chExt cx="0" cy="0"/>
        </a:xfrm>
      </p:grpSpPr>
      <p:sp>
        <p:nvSpPr>
          <p:cNvPr id="54" name="Google Shape;5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g1fd76501696_0_8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85" name="Google Shape;85;g1fd76501696_0_8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6" name="Google Shape;86;g1fd76501696_0_8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7" name="Google Shape;87;g1fd76501696_0_8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419"/>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g1fd76501696_0_77"/>
          <p:cNvPicPr preferRelativeResize="0"/>
          <p:nvPr/>
        </p:nvPicPr>
        <p:blipFill>
          <a:blip r:embed="rId3">
            <a:alphaModFix/>
          </a:blip>
          <a:stretch>
            <a:fillRect/>
          </a:stretch>
        </p:blipFill>
        <p:spPr>
          <a:xfrm>
            <a:off x="0" y="0"/>
            <a:ext cx="12192005" cy="6858003"/>
          </a:xfrm>
          <a:prstGeom prst="rect">
            <a:avLst/>
          </a:prstGeom>
          <a:noFill/>
          <a:ln>
            <a:noFill/>
          </a:ln>
        </p:spPr>
      </p:pic>
      <p:sp>
        <p:nvSpPr>
          <p:cNvPr id="160" name="Google Shape;160;g1fd76501696_0_77"/>
          <p:cNvSpPr txBox="1"/>
          <p:nvPr/>
        </p:nvSpPr>
        <p:spPr>
          <a:xfrm>
            <a:off x="645246" y="3063339"/>
            <a:ext cx="109011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s-419" sz="4400" b="1" dirty="0">
                <a:solidFill>
                  <a:schemeClr val="lt1"/>
                </a:solidFill>
                <a:latin typeface="Calibri"/>
                <a:ea typeface="Calibri"/>
                <a:cs typeface="Calibri"/>
                <a:sym typeface="Calibri"/>
              </a:rPr>
              <a:t>¿Dónde ubicar una planta solar en Chile?</a:t>
            </a:r>
            <a:endParaRPr sz="44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1c598196763_0_84"/>
          <p:cNvSpPr txBox="1"/>
          <p:nvPr/>
        </p:nvSpPr>
        <p:spPr>
          <a:xfrm>
            <a:off x="647872" y="595500"/>
            <a:ext cx="78516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s-419" sz="4000" b="1" dirty="0">
                <a:solidFill>
                  <a:srgbClr val="351C75"/>
                </a:solidFill>
                <a:latin typeface="Calibri"/>
                <a:ea typeface="Calibri"/>
                <a:cs typeface="Calibri"/>
                <a:sym typeface="Calibri"/>
              </a:rPr>
              <a:t>Información disponible</a:t>
            </a:r>
            <a:endParaRPr sz="4000" b="1" i="0" u="none" strike="noStrike" cap="none" dirty="0">
              <a:solidFill>
                <a:srgbClr val="351C75"/>
              </a:solidFill>
              <a:latin typeface="Calibri"/>
              <a:ea typeface="Calibri"/>
              <a:cs typeface="Calibri"/>
              <a:sym typeface="Calibri"/>
            </a:endParaRPr>
          </a:p>
        </p:txBody>
      </p:sp>
      <p:graphicFrame>
        <p:nvGraphicFramePr>
          <p:cNvPr id="221" name="Google Shape;221;g1c598196763_0_84"/>
          <p:cNvGraphicFramePr/>
          <p:nvPr/>
        </p:nvGraphicFramePr>
        <p:xfrm>
          <a:off x="710913" y="1458820"/>
          <a:ext cx="7456225" cy="4952000"/>
        </p:xfrm>
        <a:graphic>
          <a:graphicData uri="http://schemas.openxmlformats.org/drawingml/2006/table">
            <a:tbl>
              <a:tblPr>
                <a:noFill/>
                <a:tableStyleId>{53DF1C8E-7810-4592-860F-E9D7DCF5C72C}</a:tableStyleId>
              </a:tblPr>
              <a:tblGrid>
                <a:gridCol w="4525950">
                  <a:extLst>
                    <a:ext uri="{9D8B030D-6E8A-4147-A177-3AD203B41FA5}">
                      <a16:colId xmlns:a16="http://schemas.microsoft.com/office/drawing/2014/main" val="20000"/>
                    </a:ext>
                  </a:extLst>
                </a:gridCol>
                <a:gridCol w="1426800">
                  <a:extLst>
                    <a:ext uri="{9D8B030D-6E8A-4147-A177-3AD203B41FA5}">
                      <a16:colId xmlns:a16="http://schemas.microsoft.com/office/drawing/2014/main" val="20001"/>
                    </a:ext>
                  </a:extLst>
                </a:gridCol>
                <a:gridCol w="1503475">
                  <a:extLst>
                    <a:ext uri="{9D8B030D-6E8A-4147-A177-3AD203B41FA5}">
                      <a16:colId xmlns:a16="http://schemas.microsoft.com/office/drawing/2014/main" val="20002"/>
                    </a:ext>
                  </a:extLst>
                </a:gridCol>
              </a:tblGrid>
              <a:tr h="679850">
                <a:tc>
                  <a:txBody>
                    <a:bodyPr/>
                    <a:lstStyle/>
                    <a:p>
                      <a:pPr marL="0" lvl="0" indent="0" algn="l" rtl="0">
                        <a:spcBef>
                          <a:spcPts val="0"/>
                        </a:spcBef>
                        <a:spcAft>
                          <a:spcPts val="0"/>
                        </a:spcAft>
                        <a:buNone/>
                      </a:pP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b="1">
                          <a:latin typeface="Calibri"/>
                          <a:ea typeface="Calibri"/>
                          <a:cs typeface="Calibri"/>
                          <a:sym typeface="Calibri"/>
                        </a:rPr>
                        <a:t>Planta en Atacama</a:t>
                      </a:r>
                      <a:endParaRPr sz="1900" b="1">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b="1">
                          <a:latin typeface="Calibri"/>
                          <a:ea typeface="Calibri"/>
                          <a:cs typeface="Calibri"/>
                          <a:sym typeface="Calibri"/>
                        </a:rPr>
                        <a:t>Planta en Concepción</a:t>
                      </a:r>
                      <a:endParaRPr sz="1900" b="1">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0"/>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Potencia del Sol por m</a:t>
                      </a:r>
                      <a:r>
                        <a:rPr lang="es-419" sz="1900" baseline="30000">
                          <a:latin typeface="Calibri"/>
                          <a:ea typeface="Calibri"/>
                          <a:cs typeface="Calibri"/>
                          <a:sym typeface="Calibri"/>
                        </a:rPr>
                        <a:t>2</a:t>
                      </a:r>
                      <a:r>
                        <a:rPr lang="es-419" sz="1900">
                          <a:latin typeface="Calibri"/>
                          <a:ea typeface="Calibri"/>
                          <a:cs typeface="Calibri"/>
                          <a:sym typeface="Calibri"/>
                        </a:rPr>
                        <a:t> en la superficie externa de la atmósfera</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Porcentaje de luz que se absorbe por la humedad antes de llegar al panel solar</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54%</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61%</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2"/>
                  </a:ext>
                </a:extLst>
              </a:tr>
              <a:tr h="508575">
                <a:tc>
                  <a:txBody>
                    <a:bodyPr/>
                    <a:lstStyle/>
                    <a:p>
                      <a:pPr marL="0" lvl="0" indent="0" algn="l" rtl="0">
                        <a:spcBef>
                          <a:spcPts val="0"/>
                        </a:spcBef>
                        <a:spcAft>
                          <a:spcPts val="0"/>
                        </a:spcAft>
                        <a:buNone/>
                      </a:pPr>
                      <a:r>
                        <a:rPr lang="es-419" sz="1900">
                          <a:latin typeface="Calibri"/>
                          <a:ea typeface="Calibri"/>
                          <a:cs typeface="Calibri"/>
                          <a:sym typeface="Calibri"/>
                        </a:rPr>
                        <a:t>Horas con Sol al día</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508575">
                <a:tc>
                  <a:txBody>
                    <a:bodyPr/>
                    <a:lstStyle/>
                    <a:p>
                      <a:pPr marL="0" lvl="0" indent="0" algn="l" rtl="0">
                        <a:spcBef>
                          <a:spcPts val="0"/>
                        </a:spcBef>
                        <a:spcAft>
                          <a:spcPts val="0"/>
                        </a:spcAft>
                        <a:buNone/>
                      </a:pPr>
                      <a:r>
                        <a:rPr lang="es-419" sz="1900">
                          <a:latin typeface="Calibri"/>
                          <a:ea typeface="Calibri"/>
                          <a:cs typeface="Calibri"/>
                          <a:sym typeface="Calibri"/>
                        </a:rPr>
                        <a:t>Días con Sol al año</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349</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296</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4"/>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Porcentaje de luz que llega al panel solar que se pierde en calor y otros efectos</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5"/>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Porcentaje de energía que se pierde en los cables de transmisión</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9%</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0%</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22" name="Google Shape;222;g1c598196763_0_84"/>
          <p:cNvSpPr txBox="1"/>
          <p:nvPr/>
        </p:nvSpPr>
        <p:spPr>
          <a:xfrm>
            <a:off x="8898525" y="3173750"/>
            <a:ext cx="28845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s-419" sz="2000">
                <a:solidFill>
                  <a:schemeClr val="dk1"/>
                </a:solidFill>
                <a:latin typeface="Calibri"/>
                <a:ea typeface="Calibri"/>
                <a:cs typeface="Calibri"/>
                <a:sym typeface="Calibri"/>
              </a:rPr>
              <a:t>La energía se mide en kWh (kilovatios hora), que corresponde a la multiplicación de la potencia, medida en kW, por la cantidad de horas.</a:t>
            </a:r>
            <a:endParaRPr sz="2000">
              <a:solidFill>
                <a:schemeClr val="dk1"/>
              </a:solidFill>
              <a:latin typeface="Calibri"/>
              <a:ea typeface="Calibri"/>
              <a:cs typeface="Calibri"/>
              <a:sym typeface="Calibri"/>
            </a:endParaRPr>
          </a:p>
        </p:txBody>
      </p:sp>
      <p:cxnSp>
        <p:nvCxnSpPr>
          <p:cNvPr id="223" name="Google Shape;223;g1c598196763_0_84"/>
          <p:cNvCxnSpPr/>
          <p:nvPr/>
        </p:nvCxnSpPr>
        <p:spPr>
          <a:xfrm rot="10800000">
            <a:off x="8269400" y="4070825"/>
            <a:ext cx="399000" cy="0"/>
          </a:xfrm>
          <a:prstGeom prst="straightConnector1">
            <a:avLst/>
          </a:prstGeom>
          <a:noFill/>
          <a:ln w="38100" cap="flat" cmpd="sng">
            <a:solidFill>
              <a:schemeClr val="dk2"/>
            </a:solidFill>
            <a:prstDash val="solid"/>
            <a:round/>
            <a:headEnd type="none" w="med" len="med"/>
            <a:tailEnd type="stealth"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1c598196763_0_91"/>
          <p:cNvSpPr txBox="1"/>
          <p:nvPr/>
        </p:nvSpPr>
        <p:spPr>
          <a:xfrm>
            <a:off x="647872" y="595500"/>
            <a:ext cx="78516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s-419" sz="4000" b="1" dirty="0">
                <a:solidFill>
                  <a:srgbClr val="351C75"/>
                </a:solidFill>
                <a:latin typeface="Calibri"/>
                <a:ea typeface="Calibri"/>
                <a:cs typeface="Calibri"/>
                <a:sym typeface="Calibri"/>
              </a:rPr>
              <a:t>Información disponible</a:t>
            </a:r>
            <a:endParaRPr sz="4000" b="1" i="0" u="none" strike="noStrike" cap="none" dirty="0">
              <a:solidFill>
                <a:srgbClr val="351C75"/>
              </a:solidFill>
              <a:latin typeface="Calibri"/>
              <a:ea typeface="Calibri"/>
              <a:cs typeface="Calibri"/>
              <a:sym typeface="Calibri"/>
            </a:endParaRPr>
          </a:p>
        </p:txBody>
      </p:sp>
      <p:graphicFrame>
        <p:nvGraphicFramePr>
          <p:cNvPr id="229" name="Google Shape;229;g1c598196763_0_91"/>
          <p:cNvGraphicFramePr/>
          <p:nvPr/>
        </p:nvGraphicFramePr>
        <p:xfrm>
          <a:off x="710913" y="1458820"/>
          <a:ext cx="7456225" cy="4952000"/>
        </p:xfrm>
        <a:graphic>
          <a:graphicData uri="http://schemas.openxmlformats.org/drawingml/2006/table">
            <a:tbl>
              <a:tblPr>
                <a:noFill/>
                <a:tableStyleId>{53DF1C8E-7810-4592-860F-E9D7DCF5C72C}</a:tableStyleId>
              </a:tblPr>
              <a:tblGrid>
                <a:gridCol w="4525950">
                  <a:extLst>
                    <a:ext uri="{9D8B030D-6E8A-4147-A177-3AD203B41FA5}">
                      <a16:colId xmlns:a16="http://schemas.microsoft.com/office/drawing/2014/main" val="20000"/>
                    </a:ext>
                  </a:extLst>
                </a:gridCol>
                <a:gridCol w="1426800">
                  <a:extLst>
                    <a:ext uri="{9D8B030D-6E8A-4147-A177-3AD203B41FA5}">
                      <a16:colId xmlns:a16="http://schemas.microsoft.com/office/drawing/2014/main" val="20001"/>
                    </a:ext>
                  </a:extLst>
                </a:gridCol>
                <a:gridCol w="1503475">
                  <a:extLst>
                    <a:ext uri="{9D8B030D-6E8A-4147-A177-3AD203B41FA5}">
                      <a16:colId xmlns:a16="http://schemas.microsoft.com/office/drawing/2014/main" val="20002"/>
                    </a:ext>
                  </a:extLst>
                </a:gridCol>
              </a:tblGrid>
              <a:tr h="679850">
                <a:tc>
                  <a:txBody>
                    <a:bodyPr/>
                    <a:lstStyle/>
                    <a:p>
                      <a:pPr marL="0" lvl="0" indent="0" algn="l" rtl="0">
                        <a:spcBef>
                          <a:spcPts val="0"/>
                        </a:spcBef>
                        <a:spcAft>
                          <a:spcPts val="0"/>
                        </a:spcAft>
                        <a:buNone/>
                      </a:pP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b="1">
                          <a:latin typeface="Calibri"/>
                          <a:ea typeface="Calibri"/>
                          <a:cs typeface="Calibri"/>
                          <a:sym typeface="Calibri"/>
                        </a:rPr>
                        <a:t>Planta en Atacama</a:t>
                      </a:r>
                      <a:endParaRPr sz="1900" b="1">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b="1">
                          <a:latin typeface="Calibri"/>
                          <a:ea typeface="Calibri"/>
                          <a:cs typeface="Calibri"/>
                          <a:sym typeface="Calibri"/>
                        </a:rPr>
                        <a:t>Planta en Concepción</a:t>
                      </a:r>
                      <a:endParaRPr sz="1900" b="1">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0"/>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Potencia del Sol por m</a:t>
                      </a:r>
                      <a:r>
                        <a:rPr lang="es-419" sz="1900" baseline="30000">
                          <a:latin typeface="Calibri"/>
                          <a:ea typeface="Calibri"/>
                          <a:cs typeface="Calibri"/>
                          <a:sym typeface="Calibri"/>
                        </a:rPr>
                        <a:t>2</a:t>
                      </a:r>
                      <a:r>
                        <a:rPr lang="es-419" sz="1900">
                          <a:latin typeface="Calibri"/>
                          <a:ea typeface="Calibri"/>
                          <a:cs typeface="Calibri"/>
                          <a:sym typeface="Calibri"/>
                        </a:rPr>
                        <a:t> en la superficie externa de la atmósfera</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Porcentaje de luz que se absorbe por la humedad antes de llegar al panel solar</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54%</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61%</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2"/>
                  </a:ext>
                </a:extLst>
              </a:tr>
              <a:tr h="508575">
                <a:tc>
                  <a:txBody>
                    <a:bodyPr/>
                    <a:lstStyle/>
                    <a:p>
                      <a:pPr marL="0" lvl="0" indent="0" algn="l" rtl="0">
                        <a:spcBef>
                          <a:spcPts val="0"/>
                        </a:spcBef>
                        <a:spcAft>
                          <a:spcPts val="0"/>
                        </a:spcAft>
                        <a:buNone/>
                      </a:pPr>
                      <a:r>
                        <a:rPr lang="es-419" sz="1900">
                          <a:latin typeface="Calibri"/>
                          <a:ea typeface="Calibri"/>
                          <a:cs typeface="Calibri"/>
                          <a:sym typeface="Calibri"/>
                        </a:rPr>
                        <a:t>Horas con Sol al día</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3"/>
                  </a:ext>
                </a:extLst>
              </a:tr>
              <a:tr h="508575">
                <a:tc>
                  <a:txBody>
                    <a:bodyPr/>
                    <a:lstStyle/>
                    <a:p>
                      <a:pPr marL="0" lvl="0" indent="0" algn="l" rtl="0">
                        <a:spcBef>
                          <a:spcPts val="0"/>
                        </a:spcBef>
                        <a:spcAft>
                          <a:spcPts val="0"/>
                        </a:spcAft>
                        <a:buNone/>
                      </a:pPr>
                      <a:r>
                        <a:rPr lang="es-419" sz="1900">
                          <a:latin typeface="Calibri"/>
                          <a:ea typeface="Calibri"/>
                          <a:cs typeface="Calibri"/>
                          <a:sym typeface="Calibri"/>
                        </a:rPr>
                        <a:t>Días con Sol al año</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s-419" sz="1900">
                          <a:latin typeface="Calibri"/>
                          <a:ea typeface="Calibri"/>
                          <a:cs typeface="Calibri"/>
                          <a:sym typeface="Calibri"/>
                        </a:rPr>
                        <a:t>349</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s-419" sz="1900">
                          <a:latin typeface="Calibri"/>
                          <a:ea typeface="Calibri"/>
                          <a:cs typeface="Calibri"/>
                          <a:sym typeface="Calibri"/>
                        </a:rPr>
                        <a:t>296</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Porcentaje de luz que llega al panel solar que se pierde en calor y otros efectos</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5"/>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Porcentaje de energía que se pierde en los cables de transmisión</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9%</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0%</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30" name="Google Shape;230;g1c598196763_0_91"/>
          <p:cNvSpPr txBox="1"/>
          <p:nvPr/>
        </p:nvSpPr>
        <p:spPr>
          <a:xfrm>
            <a:off x="8898525" y="3630950"/>
            <a:ext cx="28845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s-419" sz="2000">
                <a:solidFill>
                  <a:schemeClr val="dk1"/>
                </a:solidFill>
                <a:latin typeface="Calibri"/>
                <a:ea typeface="Calibri"/>
                <a:cs typeface="Calibri"/>
                <a:sym typeface="Calibri"/>
              </a:rPr>
              <a:t>Se desea comparar la cantidad de energía eléctrica que llega a Concepción desde cada una de las plantas solares </a:t>
            </a:r>
            <a:r>
              <a:rPr lang="es-419" sz="2000">
                <a:solidFill>
                  <a:schemeClr val="accent1"/>
                </a:solidFill>
                <a:latin typeface="Calibri"/>
                <a:ea typeface="Calibri"/>
                <a:cs typeface="Calibri"/>
                <a:sym typeface="Calibri"/>
              </a:rPr>
              <a:t>diariamente</a:t>
            </a:r>
            <a:r>
              <a:rPr lang="es-419"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p:txBody>
      </p:sp>
      <p:cxnSp>
        <p:nvCxnSpPr>
          <p:cNvPr id="231" name="Google Shape;231;g1c598196763_0_91"/>
          <p:cNvCxnSpPr/>
          <p:nvPr/>
        </p:nvCxnSpPr>
        <p:spPr>
          <a:xfrm rot="10800000">
            <a:off x="8269400" y="4528025"/>
            <a:ext cx="399000" cy="0"/>
          </a:xfrm>
          <a:prstGeom prst="straightConnector1">
            <a:avLst/>
          </a:prstGeom>
          <a:noFill/>
          <a:ln w="38100" cap="flat" cmpd="sng">
            <a:solidFill>
              <a:schemeClr val="dk2"/>
            </a:solidFill>
            <a:prstDash val="solid"/>
            <a:round/>
            <a:headEnd type="none" w="med" len="med"/>
            <a:tailEnd type="stealth"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c598196763_0_98"/>
          <p:cNvSpPr txBox="1"/>
          <p:nvPr/>
        </p:nvSpPr>
        <p:spPr>
          <a:xfrm>
            <a:off x="647872" y="595500"/>
            <a:ext cx="78516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s-419" sz="4000" b="1" dirty="0">
                <a:solidFill>
                  <a:srgbClr val="351C75"/>
                </a:solidFill>
                <a:latin typeface="Calibri"/>
                <a:ea typeface="Calibri"/>
                <a:cs typeface="Calibri"/>
                <a:sym typeface="Calibri"/>
              </a:rPr>
              <a:t>Información disponible</a:t>
            </a:r>
            <a:endParaRPr sz="4000" b="1" i="0" u="none" strike="noStrike" cap="none" dirty="0">
              <a:solidFill>
                <a:srgbClr val="351C75"/>
              </a:solidFill>
              <a:latin typeface="Calibri"/>
              <a:ea typeface="Calibri"/>
              <a:cs typeface="Calibri"/>
              <a:sym typeface="Calibri"/>
            </a:endParaRPr>
          </a:p>
        </p:txBody>
      </p:sp>
      <p:graphicFrame>
        <p:nvGraphicFramePr>
          <p:cNvPr id="237" name="Google Shape;237;g1c598196763_0_98"/>
          <p:cNvGraphicFramePr/>
          <p:nvPr/>
        </p:nvGraphicFramePr>
        <p:xfrm>
          <a:off x="710913" y="1458820"/>
          <a:ext cx="7456225" cy="4952000"/>
        </p:xfrm>
        <a:graphic>
          <a:graphicData uri="http://schemas.openxmlformats.org/drawingml/2006/table">
            <a:tbl>
              <a:tblPr>
                <a:noFill/>
                <a:tableStyleId>{53DF1C8E-7810-4592-860F-E9D7DCF5C72C}</a:tableStyleId>
              </a:tblPr>
              <a:tblGrid>
                <a:gridCol w="4525950">
                  <a:extLst>
                    <a:ext uri="{9D8B030D-6E8A-4147-A177-3AD203B41FA5}">
                      <a16:colId xmlns:a16="http://schemas.microsoft.com/office/drawing/2014/main" val="20000"/>
                    </a:ext>
                  </a:extLst>
                </a:gridCol>
                <a:gridCol w="1426800">
                  <a:extLst>
                    <a:ext uri="{9D8B030D-6E8A-4147-A177-3AD203B41FA5}">
                      <a16:colId xmlns:a16="http://schemas.microsoft.com/office/drawing/2014/main" val="20001"/>
                    </a:ext>
                  </a:extLst>
                </a:gridCol>
                <a:gridCol w="1503475">
                  <a:extLst>
                    <a:ext uri="{9D8B030D-6E8A-4147-A177-3AD203B41FA5}">
                      <a16:colId xmlns:a16="http://schemas.microsoft.com/office/drawing/2014/main" val="20002"/>
                    </a:ext>
                  </a:extLst>
                </a:gridCol>
              </a:tblGrid>
              <a:tr h="679850">
                <a:tc>
                  <a:txBody>
                    <a:bodyPr/>
                    <a:lstStyle/>
                    <a:p>
                      <a:pPr marL="0" lvl="0" indent="0" algn="l" rtl="0">
                        <a:spcBef>
                          <a:spcPts val="0"/>
                        </a:spcBef>
                        <a:spcAft>
                          <a:spcPts val="0"/>
                        </a:spcAft>
                        <a:buNone/>
                      </a:pP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b="1">
                          <a:latin typeface="Calibri"/>
                          <a:ea typeface="Calibri"/>
                          <a:cs typeface="Calibri"/>
                          <a:sym typeface="Calibri"/>
                        </a:rPr>
                        <a:t>Planta en Atacama</a:t>
                      </a:r>
                      <a:endParaRPr sz="1900" b="1">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b="1">
                          <a:latin typeface="Calibri"/>
                          <a:ea typeface="Calibri"/>
                          <a:cs typeface="Calibri"/>
                          <a:sym typeface="Calibri"/>
                        </a:rPr>
                        <a:t>Planta en Concepción</a:t>
                      </a:r>
                      <a:endParaRPr sz="1900" b="1">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0"/>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Potencia del Sol por m</a:t>
                      </a:r>
                      <a:r>
                        <a:rPr lang="es-419" sz="1900" baseline="30000">
                          <a:latin typeface="Calibri"/>
                          <a:ea typeface="Calibri"/>
                          <a:cs typeface="Calibri"/>
                          <a:sym typeface="Calibri"/>
                        </a:rPr>
                        <a:t>2</a:t>
                      </a:r>
                      <a:r>
                        <a:rPr lang="es-419" sz="1900">
                          <a:latin typeface="Calibri"/>
                          <a:ea typeface="Calibri"/>
                          <a:cs typeface="Calibri"/>
                          <a:sym typeface="Calibri"/>
                        </a:rPr>
                        <a:t> en la superficie externa de la atmósfera</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Porcentaje de luz que se absorbe por la humedad antes de llegar al panel solar</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54%</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61%</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2"/>
                  </a:ext>
                </a:extLst>
              </a:tr>
              <a:tr h="508575">
                <a:tc>
                  <a:txBody>
                    <a:bodyPr/>
                    <a:lstStyle/>
                    <a:p>
                      <a:pPr marL="0" lvl="0" indent="0" algn="l" rtl="0">
                        <a:spcBef>
                          <a:spcPts val="0"/>
                        </a:spcBef>
                        <a:spcAft>
                          <a:spcPts val="0"/>
                        </a:spcAft>
                        <a:buNone/>
                      </a:pPr>
                      <a:r>
                        <a:rPr lang="es-419" sz="1900">
                          <a:latin typeface="Calibri"/>
                          <a:ea typeface="Calibri"/>
                          <a:cs typeface="Calibri"/>
                          <a:sym typeface="Calibri"/>
                        </a:rPr>
                        <a:t>Horas con Sol al día</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3"/>
                  </a:ext>
                </a:extLst>
              </a:tr>
              <a:tr h="508575">
                <a:tc>
                  <a:txBody>
                    <a:bodyPr/>
                    <a:lstStyle/>
                    <a:p>
                      <a:pPr marL="0" lvl="0" indent="0" algn="l" rtl="0">
                        <a:spcBef>
                          <a:spcPts val="0"/>
                        </a:spcBef>
                        <a:spcAft>
                          <a:spcPts val="0"/>
                        </a:spcAft>
                        <a:buNone/>
                      </a:pPr>
                      <a:r>
                        <a:rPr lang="es-419" sz="1900">
                          <a:latin typeface="Calibri"/>
                          <a:ea typeface="Calibri"/>
                          <a:cs typeface="Calibri"/>
                          <a:sym typeface="Calibri"/>
                        </a:rPr>
                        <a:t>Días con Sol al año</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349</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296</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4"/>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Porcentaje de luz que llega al panel solar que se pierde en calor y otros efectos</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rgbClr val="F3F3F3"/>
                    </a:solidFill>
                  </a:tcPr>
                </a:tc>
                <a:extLst>
                  <a:ext uri="{0D108BD9-81ED-4DB2-BD59-A6C34878D82A}">
                    <a16:rowId xmlns:a16="http://schemas.microsoft.com/office/drawing/2014/main" val="10005"/>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Porcentaje de energía que se pierde en los cables de transmisión</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9%</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0%</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38" name="Google Shape;238;g1c598196763_0_98"/>
          <p:cNvSpPr txBox="1"/>
          <p:nvPr/>
        </p:nvSpPr>
        <p:spPr>
          <a:xfrm>
            <a:off x="8898525" y="4156225"/>
            <a:ext cx="2884500" cy="2247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s-419" sz="2000">
                <a:solidFill>
                  <a:schemeClr val="dk1"/>
                </a:solidFill>
                <a:latin typeface="Calibri"/>
                <a:ea typeface="Calibri"/>
                <a:cs typeface="Calibri"/>
                <a:sym typeface="Calibri"/>
              </a:rPr>
              <a:t>Los paneles no son capaces de convertir toda la energía recibida en energía eléctrica, ya que un porcentaje de ella se disipa en forma de energía térmica</a:t>
            </a:r>
            <a:endParaRPr sz="2000">
              <a:solidFill>
                <a:schemeClr val="dk1"/>
              </a:solidFill>
              <a:latin typeface="Calibri"/>
              <a:ea typeface="Calibri"/>
              <a:cs typeface="Calibri"/>
              <a:sym typeface="Calibri"/>
            </a:endParaRPr>
          </a:p>
        </p:txBody>
      </p:sp>
      <p:cxnSp>
        <p:nvCxnSpPr>
          <p:cNvPr id="239" name="Google Shape;239;g1c598196763_0_98"/>
          <p:cNvCxnSpPr/>
          <p:nvPr/>
        </p:nvCxnSpPr>
        <p:spPr>
          <a:xfrm rot="10800000">
            <a:off x="8269400" y="5290025"/>
            <a:ext cx="399000" cy="0"/>
          </a:xfrm>
          <a:prstGeom prst="straightConnector1">
            <a:avLst/>
          </a:prstGeom>
          <a:noFill/>
          <a:ln w="38100" cap="flat" cmpd="sng">
            <a:solidFill>
              <a:schemeClr val="dk2"/>
            </a:solidFill>
            <a:prstDash val="solid"/>
            <a:round/>
            <a:headEnd type="none" w="med" len="med"/>
            <a:tailEnd type="stealth"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1c598196763_0_105"/>
          <p:cNvSpPr txBox="1"/>
          <p:nvPr/>
        </p:nvSpPr>
        <p:spPr>
          <a:xfrm>
            <a:off x="647872" y="595500"/>
            <a:ext cx="78516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s-419" sz="4000" b="1" dirty="0">
                <a:solidFill>
                  <a:srgbClr val="351C75"/>
                </a:solidFill>
                <a:latin typeface="Calibri"/>
                <a:ea typeface="Calibri"/>
                <a:cs typeface="Calibri"/>
                <a:sym typeface="Calibri"/>
              </a:rPr>
              <a:t>Información disponible</a:t>
            </a:r>
            <a:endParaRPr sz="4000" b="1" i="0" u="none" strike="noStrike" cap="none" dirty="0">
              <a:solidFill>
                <a:srgbClr val="351C75"/>
              </a:solidFill>
              <a:latin typeface="Calibri"/>
              <a:ea typeface="Calibri"/>
              <a:cs typeface="Calibri"/>
              <a:sym typeface="Calibri"/>
            </a:endParaRPr>
          </a:p>
        </p:txBody>
      </p:sp>
      <p:graphicFrame>
        <p:nvGraphicFramePr>
          <p:cNvPr id="245" name="Google Shape;245;g1c598196763_0_105"/>
          <p:cNvGraphicFramePr/>
          <p:nvPr/>
        </p:nvGraphicFramePr>
        <p:xfrm>
          <a:off x="710913" y="1458820"/>
          <a:ext cx="7456225" cy="4952000"/>
        </p:xfrm>
        <a:graphic>
          <a:graphicData uri="http://schemas.openxmlformats.org/drawingml/2006/table">
            <a:tbl>
              <a:tblPr>
                <a:noFill/>
                <a:tableStyleId>{53DF1C8E-7810-4592-860F-E9D7DCF5C72C}</a:tableStyleId>
              </a:tblPr>
              <a:tblGrid>
                <a:gridCol w="4525950">
                  <a:extLst>
                    <a:ext uri="{9D8B030D-6E8A-4147-A177-3AD203B41FA5}">
                      <a16:colId xmlns:a16="http://schemas.microsoft.com/office/drawing/2014/main" val="20000"/>
                    </a:ext>
                  </a:extLst>
                </a:gridCol>
                <a:gridCol w="1426800">
                  <a:extLst>
                    <a:ext uri="{9D8B030D-6E8A-4147-A177-3AD203B41FA5}">
                      <a16:colId xmlns:a16="http://schemas.microsoft.com/office/drawing/2014/main" val="20001"/>
                    </a:ext>
                  </a:extLst>
                </a:gridCol>
                <a:gridCol w="1503475">
                  <a:extLst>
                    <a:ext uri="{9D8B030D-6E8A-4147-A177-3AD203B41FA5}">
                      <a16:colId xmlns:a16="http://schemas.microsoft.com/office/drawing/2014/main" val="20002"/>
                    </a:ext>
                  </a:extLst>
                </a:gridCol>
              </a:tblGrid>
              <a:tr h="679850">
                <a:tc>
                  <a:txBody>
                    <a:bodyPr/>
                    <a:lstStyle/>
                    <a:p>
                      <a:pPr marL="0" lvl="0" indent="0" algn="l" rtl="0">
                        <a:spcBef>
                          <a:spcPts val="0"/>
                        </a:spcBef>
                        <a:spcAft>
                          <a:spcPts val="0"/>
                        </a:spcAft>
                        <a:buNone/>
                      </a:pP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b="1">
                          <a:latin typeface="Calibri"/>
                          <a:ea typeface="Calibri"/>
                          <a:cs typeface="Calibri"/>
                          <a:sym typeface="Calibri"/>
                        </a:rPr>
                        <a:t>Planta en Atacama</a:t>
                      </a:r>
                      <a:endParaRPr sz="1900" b="1">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b="1">
                          <a:latin typeface="Calibri"/>
                          <a:ea typeface="Calibri"/>
                          <a:cs typeface="Calibri"/>
                          <a:sym typeface="Calibri"/>
                        </a:rPr>
                        <a:t>Planta en Concepción</a:t>
                      </a:r>
                      <a:endParaRPr sz="1900" b="1">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0"/>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Potencia del Sol por m</a:t>
                      </a:r>
                      <a:r>
                        <a:rPr lang="es-419" sz="1900" baseline="30000">
                          <a:latin typeface="Calibri"/>
                          <a:ea typeface="Calibri"/>
                          <a:cs typeface="Calibri"/>
                          <a:sym typeface="Calibri"/>
                        </a:rPr>
                        <a:t>2</a:t>
                      </a:r>
                      <a:r>
                        <a:rPr lang="es-419" sz="1900">
                          <a:latin typeface="Calibri"/>
                          <a:ea typeface="Calibri"/>
                          <a:cs typeface="Calibri"/>
                          <a:sym typeface="Calibri"/>
                        </a:rPr>
                        <a:t> en la superficie externa de la atmósfera</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Porcentaje de luz que se absorbe por la humedad antes de llegar al panel solar</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54%</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61%</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2"/>
                  </a:ext>
                </a:extLst>
              </a:tr>
              <a:tr h="508575">
                <a:tc>
                  <a:txBody>
                    <a:bodyPr/>
                    <a:lstStyle/>
                    <a:p>
                      <a:pPr marL="0" lvl="0" indent="0" algn="l" rtl="0">
                        <a:spcBef>
                          <a:spcPts val="0"/>
                        </a:spcBef>
                        <a:spcAft>
                          <a:spcPts val="0"/>
                        </a:spcAft>
                        <a:buNone/>
                      </a:pPr>
                      <a:r>
                        <a:rPr lang="es-419" sz="1900">
                          <a:latin typeface="Calibri"/>
                          <a:ea typeface="Calibri"/>
                          <a:cs typeface="Calibri"/>
                          <a:sym typeface="Calibri"/>
                        </a:rPr>
                        <a:t>Horas con Sol al día</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3"/>
                  </a:ext>
                </a:extLst>
              </a:tr>
              <a:tr h="508575">
                <a:tc>
                  <a:txBody>
                    <a:bodyPr/>
                    <a:lstStyle/>
                    <a:p>
                      <a:pPr marL="0" lvl="0" indent="0" algn="l" rtl="0">
                        <a:spcBef>
                          <a:spcPts val="0"/>
                        </a:spcBef>
                        <a:spcAft>
                          <a:spcPts val="0"/>
                        </a:spcAft>
                        <a:buNone/>
                      </a:pPr>
                      <a:r>
                        <a:rPr lang="es-419" sz="1900">
                          <a:latin typeface="Calibri"/>
                          <a:ea typeface="Calibri"/>
                          <a:cs typeface="Calibri"/>
                          <a:sym typeface="Calibri"/>
                        </a:rPr>
                        <a:t>Días con Sol al año</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349</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296</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4"/>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Porcentaje de luz que llega al panel solar que se pierde en calor y otros efectos</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5"/>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Porcentaje de energía que se pierde en los cables de transmisión</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s-419" sz="1900">
                          <a:latin typeface="Calibri"/>
                          <a:ea typeface="Calibri"/>
                          <a:cs typeface="Calibri"/>
                          <a:sym typeface="Calibri"/>
                        </a:rPr>
                        <a:t>9%</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s-419" sz="1900">
                          <a:latin typeface="Calibri"/>
                          <a:ea typeface="Calibri"/>
                          <a:cs typeface="Calibri"/>
                          <a:sym typeface="Calibri"/>
                        </a:rPr>
                        <a:t>0%</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rgbClr val="F3F3F3"/>
                    </a:solidFill>
                  </a:tcPr>
                </a:tc>
                <a:extLst>
                  <a:ext uri="{0D108BD9-81ED-4DB2-BD59-A6C34878D82A}">
                    <a16:rowId xmlns:a16="http://schemas.microsoft.com/office/drawing/2014/main" val="10006"/>
                  </a:ext>
                </a:extLst>
              </a:tr>
            </a:tbl>
          </a:graphicData>
        </a:graphic>
      </p:graphicFrame>
      <p:sp>
        <p:nvSpPr>
          <p:cNvPr id="246" name="Google Shape;246;g1c598196763_0_105"/>
          <p:cNvSpPr txBox="1"/>
          <p:nvPr/>
        </p:nvSpPr>
        <p:spPr>
          <a:xfrm>
            <a:off x="8898525" y="4308625"/>
            <a:ext cx="30531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s-419" sz="2000">
                <a:solidFill>
                  <a:schemeClr val="dk1"/>
                </a:solidFill>
                <a:latin typeface="Calibri"/>
                <a:ea typeface="Calibri"/>
                <a:cs typeface="Calibri"/>
                <a:sym typeface="Calibri"/>
              </a:rPr>
              <a:t>Parte de la energía eléctrica producida en Atacama se pierde al ser transmitida a Concepción, debido a la resistencia de los cables que la conducen.</a:t>
            </a:r>
            <a:endParaRPr sz="2000">
              <a:solidFill>
                <a:schemeClr val="dk1"/>
              </a:solidFill>
              <a:latin typeface="Calibri"/>
              <a:ea typeface="Calibri"/>
              <a:cs typeface="Calibri"/>
              <a:sym typeface="Calibri"/>
            </a:endParaRPr>
          </a:p>
        </p:txBody>
      </p:sp>
      <p:cxnSp>
        <p:nvCxnSpPr>
          <p:cNvPr id="247" name="Google Shape;247;g1c598196763_0_105"/>
          <p:cNvCxnSpPr/>
          <p:nvPr/>
        </p:nvCxnSpPr>
        <p:spPr>
          <a:xfrm rot="10800000">
            <a:off x="8269400" y="6128225"/>
            <a:ext cx="399000" cy="0"/>
          </a:xfrm>
          <a:prstGeom prst="straightConnector1">
            <a:avLst/>
          </a:prstGeom>
          <a:noFill/>
          <a:ln w="38100" cap="flat" cmpd="sng">
            <a:solidFill>
              <a:schemeClr val="dk2"/>
            </a:solidFill>
            <a:prstDash val="solid"/>
            <a:round/>
            <a:headEnd type="none" w="med" len="med"/>
            <a:tailEnd type="stealth"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c598196763_0_112"/>
          <p:cNvSpPr txBox="1"/>
          <p:nvPr/>
        </p:nvSpPr>
        <p:spPr>
          <a:xfrm>
            <a:off x="462025" y="5634400"/>
            <a:ext cx="11551500" cy="831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s-419" sz="2400" b="1" dirty="0">
                <a:solidFill>
                  <a:srgbClr val="351C75"/>
                </a:solidFill>
                <a:latin typeface="Calibri"/>
                <a:ea typeface="Calibri"/>
                <a:cs typeface="Calibri"/>
                <a:sym typeface="Calibri"/>
              </a:rPr>
              <a:t>¿Es posible determinar cuál es el lugar más conveniente para ubicar la planta solar que suministre electricidad a Concepción?</a:t>
            </a:r>
            <a:endParaRPr sz="2400" b="1" dirty="0">
              <a:solidFill>
                <a:srgbClr val="351C75"/>
              </a:solidFill>
              <a:latin typeface="Calibri"/>
              <a:ea typeface="Calibri"/>
              <a:cs typeface="Calibri"/>
              <a:sym typeface="Calibri"/>
            </a:endParaRPr>
          </a:p>
        </p:txBody>
      </p:sp>
      <p:pic>
        <p:nvPicPr>
          <p:cNvPr id="253" name="Google Shape;253;g1c598196763_0_112"/>
          <p:cNvPicPr preferRelativeResize="0"/>
          <p:nvPr/>
        </p:nvPicPr>
        <p:blipFill>
          <a:blip r:embed="rId3">
            <a:alphaModFix/>
          </a:blip>
          <a:stretch>
            <a:fillRect/>
          </a:stretch>
        </p:blipFill>
        <p:spPr>
          <a:xfrm>
            <a:off x="336650" y="426050"/>
            <a:ext cx="10307676" cy="52595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1c598196763_0_118"/>
          <p:cNvSpPr txBox="1"/>
          <p:nvPr/>
        </p:nvSpPr>
        <p:spPr>
          <a:xfrm>
            <a:off x="762700" y="1618800"/>
            <a:ext cx="10805400" cy="1569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s-419" sz="2400">
                <a:solidFill>
                  <a:schemeClr val="dk1"/>
                </a:solidFill>
                <a:latin typeface="Calibri"/>
                <a:ea typeface="Calibri"/>
                <a:cs typeface="Calibri"/>
                <a:sym typeface="Calibri"/>
              </a:rPr>
              <a:t>Ahora trabajemos en las siguientes preguntas:</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sz="2400" b="1">
              <a:solidFill>
                <a:schemeClr val="dk1"/>
              </a:solidFill>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AutoNum type="arabicPeriod"/>
            </a:pPr>
            <a:r>
              <a:rPr lang="es-419" sz="2400" b="1">
                <a:solidFill>
                  <a:schemeClr val="dk1"/>
                </a:solidFill>
                <a:latin typeface="Calibri"/>
                <a:ea typeface="Calibri"/>
                <a:cs typeface="Calibri"/>
                <a:sym typeface="Calibri"/>
              </a:rPr>
              <a:t>Calculen la potencia que llega al panel solar en cada planta, considerando lo que se pierde debido a la humedad de la atmósfera.</a:t>
            </a:r>
            <a:endParaRPr sz="2400">
              <a:solidFill>
                <a:schemeClr val="dk1"/>
              </a:solidFill>
              <a:latin typeface="Calibri"/>
              <a:ea typeface="Calibri"/>
              <a:cs typeface="Calibri"/>
              <a:sym typeface="Calibri"/>
            </a:endParaRPr>
          </a:p>
        </p:txBody>
      </p:sp>
      <p:sp>
        <p:nvSpPr>
          <p:cNvPr id="259" name="Google Shape;259;g1c598196763_0_118"/>
          <p:cNvSpPr txBox="1"/>
          <p:nvPr/>
        </p:nvSpPr>
        <p:spPr>
          <a:xfrm>
            <a:off x="647872" y="595500"/>
            <a:ext cx="78516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s-419" sz="4000" b="1" dirty="0">
                <a:solidFill>
                  <a:srgbClr val="351C75"/>
                </a:solidFill>
                <a:latin typeface="Calibri"/>
                <a:ea typeface="Calibri"/>
                <a:cs typeface="Calibri"/>
                <a:sym typeface="Calibri"/>
              </a:rPr>
              <a:t>Actividad</a:t>
            </a:r>
            <a:endParaRPr sz="4000" b="1" i="0" u="none" strike="noStrike" cap="none" dirty="0">
              <a:solidFill>
                <a:srgbClr val="351C75"/>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c598196763_0_133"/>
          <p:cNvSpPr txBox="1"/>
          <p:nvPr/>
        </p:nvSpPr>
        <p:spPr>
          <a:xfrm>
            <a:off x="762700" y="1618800"/>
            <a:ext cx="10805400" cy="3478500"/>
          </a:xfrm>
          <a:prstGeom prst="rect">
            <a:avLst/>
          </a:prstGeom>
          <a:noFill/>
          <a:ln>
            <a:noFill/>
          </a:ln>
        </p:spPr>
        <p:txBody>
          <a:bodyPr spcFirstLastPara="1" wrap="square" lIns="91425" tIns="45700" rIns="91425" bIns="45700" anchor="t" anchorCtr="0">
            <a:spAutoFit/>
          </a:bodyPr>
          <a:lstStyle/>
          <a:p>
            <a:pPr marL="457200" lvl="0" indent="-381000" algn="l" rtl="0">
              <a:spcBef>
                <a:spcPts val="0"/>
              </a:spcBef>
              <a:spcAft>
                <a:spcPts val="0"/>
              </a:spcAft>
              <a:buClr>
                <a:schemeClr val="dk1"/>
              </a:buClr>
              <a:buSzPts val="2400"/>
              <a:buFont typeface="Calibri"/>
              <a:buAutoNum type="arabicPeriod"/>
            </a:pPr>
            <a:r>
              <a:rPr lang="es-419" sz="2400" b="1" dirty="0">
                <a:solidFill>
                  <a:schemeClr val="dk1"/>
                </a:solidFill>
                <a:latin typeface="Calibri"/>
                <a:ea typeface="Calibri"/>
                <a:cs typeface="Calibri"/>
                <a:sym typeface="Calibri"/>
              </a:rPr>
              <a:t>Calculen la potencia que llega al panel solar en cada planta, considerando lo que se pierde debido a la humedad de la atmósfera.</a:t>
            </a:r>
            <a:endParaRPr sz="2400" b="1" dirty="0">
              <a:solidFill>
                <a:schemeClr val="dk1"/>
              </a:solidFill>
              <a:latin typeface="Calibri"/>
              <a:ea typeface="Calibri"/>
              <a:cs typeface="Calibri"/>
              <a:sym typeface="Calibri"/>
            </a:endParaRPr>
          </a:p>
          <a:p>
            <a:pPr marL="0" lvl="0" indent="0" algn="l" rtl="0">
              <a:spcBef>
                <a:spcPts val="0"/>
              </a:spcBef>
              <a:spcAft>
                <a:spcPts val="0"/>
              </a:spcAft>
              <a:buNone/>
            </a:pPr>
            <a:endParaRPr sz="2400" dirty="0">
              <a:solidFill>
                <a:schemeClr val="dk1"/>
              </a:solidFill>
              <a:latin typeface="Calibri"/>
              <a:ea typeface="Calibri"/>
              <a:cs typeface="Calibri"/>
              <a:sym typeface="Calibri"/>
            </a:endParaRPr>
          </a:p>
          <a:p>
            <a:pPr marL="914400" lvl="0" indent="-381000" algn="l" rtl="0">
              <a:spcBef>
                <a:spcPts val="0"/>
              </a:spcBef>
              <a:spcAft>
                <a:spcPts val="0"/>
              </a:spcAft>
              <a:buClr>
                <a:schemeClr val="dk1"/>
              </a:buClr>
              <a:buSzPts val="2400"/>
              <a:buFont typeface="Calibri"/>
              <a:buChar char="●"/>
            </a:pPr>
            <a:r>
              <a:rPr lang="es-419" sz="24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La potencia del sol que llega a cada panel solar en la planta de  Atacama es de 1,4 ∙ 0,46 = 0,644 kW.</a:t>
            </a:r>
            <a:endParaRPr sz="24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endParaRPr>
          </a:p>
          <a:p>
            <a:pPr marL="914400" lvl="0" indent="0" algn="l" rtl="0">
              <a:spcBef>
                <a:spcPts val="0"/>
              </a:spcBef>
              <a:spcAft>
                <a:spcPts val="0"/>
              </a:spcAft>
              <a:buNone/>
            </a:pPr>
            <a:endParaRPr sz="24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marL="914400" lvl="0" indent="-381000" algn="l" rtl="0">
              <a:spcBef>
                <a:spcPts val="0"/>
              </a:spcBef>
              <a:spcAft>
                <a:spcPts val="0"/>
              </a:spcAft>
              <a:buClr>
                <a:schemeClr val="dk1"/>
              </a:buClr>
              <a:buSzPts val="2400"/>
              <a:buFont typeface="Calibri"/>
              <a:buChar char="●"/>
            </a:pPr>
            <a:r>
              <a:rPr lang="es-419" sz="24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La potencia del sol que llega a cada panel solar en la planta de  Concepción es de 1,4 ∙ 0,39 = 0,546 kW.</a:t>
            </a:r>
            <a:endParaRPr sz="2400"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endParaRPr>
          </a:p>
          <a:p>
            <a:pPr marL="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265" name="Google Shape;265;g1c598196763_0_133"/>
          <p:cNvSpPr txBox="1"/>
          <p:nvPr/>
        </p:nvSpPr>
        <p:spPr>
          <a:xfrm>
            <a:off x="647872" y="595500"/>
            <a:ext cx="78516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s-419" sz="4000" b="1" dirty="0">
                <a:solidFill>
                  <a:srgbClr val="351C75"/>
                </a:solidFill>
                <a:latin typeface="Calibri"/>
                <a:ea typeface="Calibri"/>
                <a:cs typeface="Calibri"/>
                <a:sym typeface="Calibri"/>
              </a:rPr>
              <a:t>Actividad</a:t>
            </a:r>
            <a:endParaRPr sz="4000" b="1" i="0" u="none" strike="noStrike" cap="none" dirty="0">
              <a:solidFill>
                <a:srgbClr val="351C75"/>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1c598196763_0_138"/>
          <p:cNvSpPr txBox="1"/>
          <p:nvPr/>
        </p:nvSpPr>
        <p:spPr>
          <a:xfrm>
            <a:off x="762700" y="1618800"/>
            <a:ext cx="10805400" cy="2062500"/>
          </a:xfrm>
          <a:prstGeom prst="rect">
            <a:avLst/>
          </a:prstGeom>
          <a:noFill/>
          <a:ln>
            <a:noFill/>
          </a:ln>
        </p:spPr>
        <p:txBody>
          <a:bodyPr spcFirstLastPara="1" wrap="square" lIns="91425" tIns="45700" rIns="91425" bIns="45700" anchor="t" anchorCtr="0">
            <a:spAutoFit/>
          </a:bodyPr>
          <a:lstStyle/>
          <a:p>
            <a:pPr marL="457200" lvl="0" indent="-381000" algn="l" rtl="0">
              <a:spcBef>
                <a:spcPts val="0"/>
              </a:spcBef>
              <a:spcAft>
                <a:spcPts val="0"/>
              </a:spcAft>
              <a:buClr>
                <a:schemeClr val="dk1"/>
              </a:buClr>
              <a:buSzPts val="2400"/>
              <a:buFont typeface="Calibri"/>
              <a:buAutoNum type="arabicPeriod" startAt="2"/>
            </a:pPr>
            <a:r>
              <a:rPr lang="es-419" sz="2400" b="1" dirty="0">
                <a:solidFill>
                  <a:schemeClr val="dk1"/>
                </a:solidFill>
                <a:latin typeface="Calibri"/>
                <a:ea typeface="Calibri"/>
                <a:cs typeface="Calibri"/>
                <a:sym typeface="Calibri"/>
              </a:rPr>
              <a:t>Una forma de medir la energía es en kWh (kilovatios hora). Si en cada planta hay 12 horas de sol al día, ¿cuánta energía llega al panel diariamente en un día soleado en cada planta?</a:t>
            </a:r>
            <a:endParaRPr sz="2400" dirty="0">
              <a:solidFill>
                <a:schemeClr val="dk1"/>
              </a:solidFill>
              <a:latin typeface="Calibri"/>
              <a:ea typeface="Calibri"/>
              <a:cs typeface="Calibri"/>
              <a:sym typeface="Calibri"/>
            </a:endParaRPr>
          </a:p>
          <a:p>
            <a:pPr marL="0" lvl="0" indent="0" algn="l" rtl="0">
              <a:spcBef>
                <a:spcPts val="0"/>
              </a:spcBef>
              <a:spcAft>
                <a:spcPts val="0"/>
              </a:spcAft>
              <a:buNone/>
            </a:pPr>
            <a:endParaRPr sz="2800" dirty="0">
              <a:solidFill>
                <a:schemeClr val="dk1"/>
              </a:solidFill>
              <a:latin typeface="Calibri"/>
              <a:ea typeface="Calibri"/>
              <a:cs typeface="Calibri"/>
              <a:sym typeface="Calibri"/>
            </a:endParaRPr>
          </a:p>
          <a:p>
            <a:pPr marL="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271" name="Google Shape;271;g1c598196763_0_138"/>
          <p:cNvSpPr txBox="1"/>
          <p:nvPr/>
        </p:nvSpPr>
        <p:spPr>
          <a:xfrm>
            <a:off x="647872" y="595500"/>
            <a:ext cx="78516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s-419" sz="4000" b="1" dirty="0">
                <a:solidFill>
                  <a:srgbClr val="351C75"/>
                </a:solidFill>
                <a:latin typeface="Calibri"/>
                <a:ea typeface="Calibri"/>
                <a:cs typeface="Calibri"/>
                <a:sym typeface="Calibri"/>
              </a:rPr>
              <a:t>Actividad</a:t>
            </a:r>
            <a:endParaRPr sz="4000" b="1" i="0" u="none" strike="noStrike" cap="none" dirty="0">
              <a:solidFill>
                <a:srgbClr val="351C75"/>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1c598196763_0_143"/>
          <p:cNvSpPr txBox="1"/>
          <p:nvPr/>
        </p:nvSpPr>
        <p:spPr>
          <a:xfrm>
            <a:off x="762700" y="1618800"/>
            <a:ext cx="10805400" cy="4278900"/>
          </a:xfrm>
          <a:prstGeom prst="rect">
            <a:avLst/>
          </a:prstGeom>
          <a:noFill/>
          <a:ln>
            <a:noFill/>
          </a:ln>
        </p:spPr>
        <p:txBody>
          <a:bodyPr spcFirstLastPara="1" wrap="square" lIns="91425" tIns="45700" rIns="91425" bIns="45700" anchor="t" anchorCtr="0">
            <a:spAutoFit/>
          </a:bodyPr>
          <a:lstStyle/>
          <a:p>
            <a:pPr marL="457200" lvl="0" indent="-381000" algn="l" rtl="0">
              <a:spcBef>
                <a:spcPts val="0"/>
              </a:spcBef>
              <a:spcAft>
                <a:spcPts val="0"/>
              </a:spcAft>
              <a:buClr>
                <a:schemeClr val="dk1"/>
              </a:buClr>
              <a:buSzPts val="2400"/>
              <a:buFont typeface="Calibri"/>
              <a:buAutoNum type="arabicPeriod" startAt="2"/>
            </a:pPr>
            <a:r>
              <a:rPr lang="es-419" sz="2400" b="1" dirty="0">
                <a:solidFill>
                  <a:schemeClr val="dk1"/>
                </a:solidFill>
                <a:latin typeface="Calibri"/>
                <a:ea typeface="Calibri"/>
                <a:cs typeface="Calibri"/>
                <a:sym typeface="Calibri"/>
              </a:rPr>
              <a:t>Una forma de medir la energía es en kWh (kilovatios hora). Si en cada planta hay 12 horas de sol al día, ¿cuánta energía llega al panel diariamente en un día soleado en cada planta?</a:t>
            </a:r>
            <a:endParaRPr sz="2400" b="1" dirty="0">
              <a:solidFill>
                <a:schemeClr val="dk1"/>
              </a:solidFill>
              <a:latin typeface="Calibri"/>
              <a:ea typeface="Calibri"/>
              <a:cs typeface="Calibri"/>
              <a:sym typeface="Calibri"/>
            </a:endParaRPr>
          </a:p>
          <a:p>
            <a:pPr marL="0" lvl="0" indent="0" algn="l" rtl="0">
              <a:spcBef>
                <a:spcPts val="0"/>
              </a:spcBef>
              <a:spcAft>
                <a:spcPts val="0"/>
              </a:spcAft>
              <a:buNone/>
            </a:pPr>
            <a:endParaRPr sz="2400" dirty="0">
              <a:solidFill>
                <a:schemeClr val="dk1"/>
              </a:solidFill>
              <a:latin typeface="Calibri"/>
              <a:ea typeface="Calibri"/>
              <a:cs typeface="Calibri"/>
              <a:sym typeface="Calibri"/>
            </a:endParaRPr>
          </a:p>
          <a:p>
            <a:pPr marL="914400" lvl="0" indent="-381000" algn="l" rtl="0">
              <a:spcBef>
                <a:spcPts val="0"/>
              </a:spcBef>
              <a:spcAft>
                <a:spcPts val="0"/>
              </a:spcAft>
              <a:buClr>
                <a:schemeClr val="dk1"/>
              </a:buClr>
              <a:buSzPts val="2400"/>
              <a:buFont typeface="Calibri"/>
              <a:buChar char="●"/>
            </a:pPr>
            <a:r>
              <a:rPr lang="es-419" sz="2400" dirty="0">
                <a:solidFill>
                  <a:schemeClr val="dk1"/>
                </a:solidFill>
                <a:latin typeface="Calibri"/>
                <a:ea typeface="Calibri"/>
                <a:cs typeface="Calibri"/>
                <a:sym typeface="Calibri"/>
              </a:rPr>
              <a:t>A un panel solar en Atacama llegan diariamente 0,644 ∙ 12 = 7,728 kWh de energía.</a:t>
            </a:r>
            <a:endParaRPr sz="2400" dirty="0">
              <a:solidFill>
                <a:schemeClr val="dk1"/>
              </a:solidFill>
              <a:latin typeface="Calibri"/>
              <a:ea typeface="Calibri"/>
              <a:cs typeface="Calibri"/>
              <a:sym typeface="Calibri"/>
            </a:endParaRPr>
          </a:p>
          <a:p>
            <a:pPr marL="914400" lvl="0" indent="0" algn="l" rtl="0">
              <a:spcBef>
                <a:spcPts val="0"/>
              </a:spcBef>
              <a:spcAft>
                <a:spcPts val="0"/>
              </a:spcAft>
              <a:buNone/>
            </a:pPr>
            <a:endParaRPr sz="2400" dirty="0">
              <a:solidFill>
                <a:schemeClr val="dk1"/>
              </a:solidFill>
              <a:latin typeface="Calibri"/>
              <a:ea typeface="Calibri"/>
              <a:cs typeface="Calibri"/>
              <a:sym typeface="Calibri"/>
            </a:endParaRPr>
          </a:p>
          <a:p>
            <a:pPr marL="914400" lvl="0" indent="-381000" algn="l" rtl="0">
              <a:spcBef>
                <a:spcPts val="0"/>
              </a:spcBef>
              <a:spcAft>
                <a:spcPts val="0"/>
              </a:spcAft>
              <a:buClr>
                <a:schemeClr val="dk1"/>
              </a:buClr>
              <a:buSzPts val="2400"/>
              <a:buFont typeface="Calibri"/>
              <a:buChar char="●"/>
            </a:pPr>
            <a:r>
              <a:rPr lang="es-419" sz="2400" dirty="0">
                <a:solidFill>
                  <a:schemeClr val="dk1"/>
                </a:solidFill>
                <a:latin typeface="Calibri"/>
                <a:ea typeface="Calibri"/>
                <a:cs typeface="Calibri"/>
                <a:sym typeface="Calibri"/>
              </a:rPr>
              <a:t>A un panel solar en Concepción llegan diariamente 0,546 ∙ 12 = 6,552 kWh de energía.</a:t>
            </a:r>
            <a:endParaRPr sz="2400" dirty="0">
              <a:solidFill>
                <a:schemeClr val="dk1"/>
              </a:solidFill>
              <a:latin typeface="Calibri"/>
              <a:ea typeface="Calibri"/>
              <a:cs typeface="Calibri"/>
              <a:sym typeface="Calibri"/>
            </a:endParaRPr>
          </a:p>
          <a:p>
            <a:pPr marL="0" lvl="0" indent="0" algn="l" rtl="0">
              <a:spcBef>
                <a:spcPts val="0"/>
              </a:spcBef>
              <a:spcAft>
                <a:spcPts val="0"/>
              </a:spcAft>
              <a:buNone/>
            </a:pPr>
            <a:endParaRPr sz="2800" dirty="0">
              <a:solidFill>
                <a:schemeClr val="dk1"/>
              </a:solidFill>
              <a:latin typeface="Calibri"/>
              <a:ea typeface="Calibri"/>
              <a:cs typeface="Calibri"/>
              <a:sym typeface="Calibri"/>
            </a:endParaRPr>
          </a:p>
          <a:p>
            <a:pPr marL="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277" name="Google Shape;277;g1c598196763_0_143"/>
          <p:cNvSpPr txBox="1"/>
          <p:nvPr/>
        </p:nvSpPr>
        <p:spPr>
          <a:xfrm>
            <a:off x="647872" y="595500"/>
            <a:ext cx="78516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s-419" sz="4000" b="1" dirty="0">
                <a:solidFill>
                  <a:srgbClr val="351C75"/>
                </a:solidFill>
                <a:latin typeface="Calibri"/>
                <a:ea typeface="Calibri"/>
                <a:cs typeface="Calibri"/>
                <a:sym typeface="Calibri"/>
              </a:rPr>
              <a:t>Actividad</a:t>
            </a:r>
            <a:endParaRPr sz="4000" b="1" i="0" u="none" strike="noStrike" cap="none" dirty="0">
              <a:solidFill>
                <a:srgbClr val="351C75"/>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1c598196763_0_148"/>
          <p:cNvSpPr txBox="1"/>
          <p:nvPr/>
        </p:nvSpPr>
        <p:spPr>
          <a:xfrm>
            <a:off x="762700" y="1618800"/>
            <a:ext cx="10805400" cy="1693200"/>
          </a:xfrm>
          <a:prstGeom prst="rect">
            <a:avLst/>
          </a:prstGeom>
          <a:noFill/>
          <a:ln>
            <a:noFill/>
          </a:ln>
        </p:spPr>
        <p:txBody>
          <a:bodyPr spcFirstLastPara="1" wrap="square" lIns="91425" tIns="45700" rIns="91425" bIns="45700" anchor="t" anchorCtr="0">
            <a:spAutoFit/>
          </a:bodyPr>
          <a:lstStyle/>
          <a:p>
            <a:pPr marL="457200" lvl="0" indent="-381000" algn="l" rtl="0">
              <a:spcBef>
                <a:spcPts val="0"/>
              </a:spcBef>
              <a:spcAft>
                <a:spcPts val="0"/>
              </a:spcAft>
              <a:buClr>
                <a:schemeClr val="dk1"/>
              </a:buClr>
              <a:buSzPts val="2400"/>
              <a:buFont typeface="Calibri"/>
              <a:buAutoNum type="arabicPeriod" startAt="3"/>
            </a:pPr>
            <a:r>
              <a:rPr lang="es-419" sz="2400" b="1" dirty="0">
                <a:solidFill>
                  <a:schemeClr val="dk1"/>
                </a:solidFill>
                <a:latin typeface="Calibri"/>
                <a:ea typeface="Calibri"/>
                <a:cs typeface="Calibri"/>
                <a:sym typeface="Calibri"/>
              </a:rPr>
              <a:t>¿Cuánta energía (kWh) llega a un panel solar en un año, considerando la cantidad de días con sol en cada planta?</a:t>
            </a:r>
            <a:endParaRPr sz="2400" dirty="0">
              <a:solidFill>
                <a:schemeClr val="dk1"/>
              </a:solidFill>
              <a:latin typeface="Calibri"/>
              <a:ea typeface="Calibri"/>
              <a:cs typeface="Calibri"/>
              <a:sym typeface="Calibri"/>
            </a:endParaRPr>
          </a:p>
          <a:p>
            <a:pPr marL="0" lvl="0" indent="0" algn="l" rtl="0">
              <a:spcBef>
                <a:spcPts val="0"/>
              </a:spcBef>
              <a:spcAft>
                <a:spcPts val="0"/>
              </a:spcAft>
              <a:buNone/>
            </a:pPr>
            <a:endParaRPr sz="2800" dirty="0">
              <a:solidFill>
                <a:schemeClr val="dk1"/>
              </a:solidFill>
              <a:latin typeface="Calibri"/>
              <a:ea typeface="Calibri"/>
              <a:cs typeface="Calibri"/>
              <a:sym typeface="Calibri"/>
            </a:endParaRPr>
          </a:p>
          <a:p>
            <a:pPr marL="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283" name="Google Shape;283;g1c598196763_0_148"/>
          <p:cNvSpPr txBox="1"/>
          <p:nvPr/>
        </p:nvSpPr>
        <p:spPr>
          <a:xfrm>
            <a:off x="647872" y="595500"/>
            <a:ext cx="78516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s-419" sz="4000" b="1" dirty="0">
                <a:solidFill>
                  <a:srgbClr val="351C75"/>
                </a:solidFill>
                <a:latin typeface="Calibri"/>
                <a:ea typeface="Calibri"/>
                <a:cs typeface="Calibri"/>
                <a:sym typeface="Calibri"/>
              </a:rPr>
              <a:t>Actividad</a:t>
            </a:r>
            <a:endParaRPr sz="4000" b="1" i="0" u="none" strike="noStrike" cap="none" dirty="0">
              <a:solidFill>
                <a:srgbClr val="351C75"/>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b77bf1914b_0_1"/>
          <p:cNvSpPr txBox="1"/>
          <p:nvPr/>
        </p:nvSpPr>
        <p:spPr>
          <a:xfrm>
            <a:off x="773800" y="440099"/>
            <a:ext cx="96186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419" sz="4000" b="1" dirty="0">
                <a:solidFill>
                  <a:srgbClr val="423B71"/>
                </a:solidFill>
                <a:latin typeface="Calibri"/>
                <a:ea typeface="Calibri"/>
                <a:cs typeface="Calibri"/>
                <a:sym typeface="Calibri"/>
              </a:rPr>
              <a:t>Energía solar en Chile</a:t>
            </a:r>
            <a:endParaRPr sz="4000" b="1" i="0" u="none" strike="noStrike" cap="none" dirty="0">
              <a:solidFill>
                <a:srgbClr val="423B7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E0FB2673-EF61-68C1-1E4E-58D36E738758}"/>
              </a:ext>
            </a:extLst>
          </p:cNvPr>
          <p:cNvPicPr>
            <a:picLocks noChangeAspect="1"/>
          </p:cNvPicPr>
          <p:nvPr/>
        </p:nvPicPr>
        <p:blipFill>
          <a:blip r:embed="rId3"/>
          <a:stretch>
            <a:fillRect/>
          </a:stretch>
        </p:blipFill>
        <p:spPr>
          <a:xfrm>
            <a:off x="2994304" y="1855791"/>
            <a:ext cx="6203391" cy="4515853"/>
          </a:xfrm>
          <a:prstGeom prst="rect">
            <a:avLst/>
          </a:prstGeom>
        </p:spPr>
      </p:pic>
      <p:sp>
        <p:nvSpPr>
          <p:cNvPr id="3" name="Google Shape;172;p2">
            <a:extLst>
              <a:ext uri="{FF2B5EF4-FFF2-40B4-BE49-F238E27FC236}">
                <a16:creationId xmlns:a16="http://schemas.microsoft.com/office/drawing/2014/main" id="{1A80C693-9415-1305-7BC8-E33DA62B2123}"/>
              </a:ext>
            </a:extLst>
          </p:cNvPr>
          <p:cNvSpPr txBox="1"/>
          <p:nvPr/>
        </p:nvSpPr>
        <p:spPr>
          <a:xfrm>
            <a:off x="773800" y="1147945"/>
            <a:ext cx="7950900" cy="461624"/>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s-MX" sz="2400" dirty="0">
                <a:solidFill>
                  <a:schemeClr val="tx1"/>
                </a:solidFill>
                <a:latin typeface="Calibri"/>
                <a:ea typeface="Calibri"/>
                <a:cs typeface="Calibri"/>
                <a:sym typeface="Calibri"/>
              </a:rPr>
              <a:t>Revisemos el video “Energía solar en Chile”.</a:t>
            </a:r>
            <a:endParaRPr sz="2400" dirty="0">
              <a:solidFill>
                <a:schemeClr val="tx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1c598196763_0_153"/>
          <p:cNvSpPr txBox="1"/>
          <p:nvPr/>
        </p:nvSpPr>
        <p:spPr>
          <a:xfrm>
            <a:off x="762700" y="1618800"/>
            <a:ext cx="10805400" cy="3909600"/>
          </a:xfrm>
          <a:prstGeom prst="rect">
            <a:avLst/>
          </a:prstGeom>
          <a:noFill/>
          <a:ln>
            <a:noFill/>
          </a:ln>
        </p:spPr>
        <p:txBody>
          <a:bodyPr spcFirstLastPara="1" wrap="square" lIns="91425" tIns="45700" rIns="91425" bIns="45700" anchor="t" anchorCtr="0">
            <a:spAutoFit/>
          </a:bodyPr>
          <a:lstStyle/>
          <a:p>
            <a:pPr marL="457200" lvl="0" indent="-381000" algn="l" rtl="0">
              <a:spcBef>
                <a:spcPts val="0"/>
              </a:spcBef>
              <a:spcAft>
                <a:spcPts val="0"/>
              </a:spcAft>
              <a:buClr>
                <a:schemeClr val="dk1"/>
              </a:buClr>
              <a:buSzPts val="2400"/>
              <a:buFont typeface="Calibri"/>
              <a:buAutoNum type="arabicPeriod" startAt="3"/>
            </a:pPr>
            <a:r>
              <a:rPr lang="es-419" sz="2400" b="1" dirty="0">
                <a:solidFill>
                  <a:schemeClr val="dk1"/>
                </a:solidFill>
                <a:latin typeface="Calibri"/>
                <a:ea typeface="Calibri"/>
                <a:cs typeface="Calibri"/>
                <a:sym typeface="Calibri"/>
              </a:rPr>
              <a:t>¿Cuánta energía (kWh) llega a un panel solar en un año, considerando la cantidad de días con sol en cada planta?</a:t>
            </a:r>
            <a:endParaRPr sz="2400" b="1" dirty="0">
              <a:solidFill>
                <a:schemeClr val="dk1"/>
              </a:solidFill>
              <a:latin typeface="Calibri"/>
              <a:ea typeface="Calibri"/>
              <a:cs typeface="Calibri"/>
              <a:sym typeface="Calibri"/>
            </a:endParaRPr>
          </a:p>
          <a:p>
            <a:pPr marL="0" lvl="0" indent="0" algn="l" rtl="0">
              <a:spcBef>
                <a:spcPts val="0"/>
              </a:spcBef>
              <a:spcAft>
                <a:spcPts val="0"/>
              </a:spcAft>
              <a:buNone/>
            </a:pPr>
            <a:endParaRPr sz="2400" dirty="0">
              <a:solidFill>
                <a:schemeClr val="dk1"/>
              </a:solidFill>
              <a:latin typeface="Calibri"/>
              <a:ea typeface="Calibri"/>
              <a:cs typeface="Calibri"/>
              <a:sym typeface="Calibri"/>
            </a:endParaRPr>
          </a:p>
          <a:p>
            <a:pPr marL="914400" lvl="0" indent="-381000" algn="l" rtl="0">
              <a:spcBef>
                <a:spcPts val="0"/>
              </a:spcBef>
              <a:spcAft>
                <a:spcPts val="0"/>
              </a:spcAft>
              <a:buClr>
                <a:schemeClr val="dk1"/>
              </a:buClr>
              <a:buSzPts val="2400"/>
              <a:buFont typeface="Calibri"/>
              <a:buChar char="●"/>
            </a:pPr>
            <a:r>
              <a:rPr lang="es-419" sz="2400" dirty="0">
                <a:solidFill>
                  <a:schemeClr val="dk1"/>
                </a:solidFill>
                <a:latin typeface="Calibri"/>
                <a:ea typeface="Calibri"/>
                <a:cs typeface="Calibri"/>
                <a:sym typeface="Calibri"/>
              </a:rPr>
              <a:t>A un panel solar en Atacama llegan anualmente 7,728 ∙ 349 = 2.697,072 kWh de energía.</a:t>
            </a:r>
            <a:endParaRPr sz="2400" dirty="0">
              <a:solidFill>
                <a:schemeClr val="dk1"/>
              </a:solidFill>
              <a:latin typeface="Calibri"/>
              <a:ea typeface="Calibri"/>
              <a:cs typeface="Calibri"/>
              <a:sym typeface="Calibri"/>
            </a:endParaRPr>
          </a:p>
          <a:p>
            <a:pPr marL="457200" lvl="0" indent="0" algn="l" rtl="0">
              <a:spcBef>
                <a:spcPts val="0"/>
              </a:spcBef>
              <a:spcAft>
                <a:spcPts val="0"/>
              </a:spcAft>
              <a:buNone/>
            </a:pPr>
            <a:endParaRPr sz="2400" dirty="0">
              <a:solidFill>
                <a:schemeClr val="dk1"/>
              </a:solidFill>
              <a:latin typeface="Calibri"/>
              <a:ea typeface="Calibri"/>
              <a:cs typeface="Calibri"/>
              <a:sym typeface="Calibri"/>
            </a:endParaRPr>
          </a:p>
          <a:p>
            <a:pPr marL="914400" lvl="0" indent="-381000" algn="l" rtl="0">
              <a:spcBef>
                <a:spcPts val="0"/>
              </a:spcBef>
              <a:spcAft>
                <a:spcPts val="0"/>
              </a:spcAft>
              <a:buClr>
                <a:schemeClr val="dk1"/>
              </a:buClr>
              <a:buSzPts val="2400"/>
              <a:buFont typeface="Calibri"/>
              <a:buChar char="●"/>
            </a:pPr>
            <a:r>
              <a:rPr lang="es-419" sz="2400" dirty="0">
                <a:solidFill>
                  <a:schemeClr val="dk1"/>
                </a:solidFill>
                <a:latin typeface="Calibri"/>
                <a:ea typeface="Calibri"/>
                <a:cs typeface="Calibri"/>
                <a:sym typeface="Calibri"/>
              </a:rPr>
              <a:t>A un panel solar en Concepción llegan anualmente 6,552 ∙ 296 = 1.939,392 kWh de energía.</a:t>
            </a:r>
            <a:endParaRPr sz="2400" dirty="0">
              <a:solidFill>
                <a:schemeClr val="dk1"/>
              </a:solidFill>
              <a:latin typeface="Calibri"/>
              <a:ea typeface="Calibri"/>
              <a:cs typeface="Calibri"/>
              <a:sym typeface="Calibri"/>
            </a:endParaRPr>
          </a:p>
          <a:p>
            <a:pPr marL="0" lvl="0" indent="0" algn="l" rtl="0">
              <a:spcBef>
                <a:spcPts val="0"/>
              </a:spcBef>
              <a:spcAft>
                <a:spcPts val="0"/>
              </a:spcAft>
              <a:buNone/>
            </a:pPr>
            <a:endParaRPr sz="2800" dirty="0">
              <a:solidFill>
                <a:schemeClr val="dk1"/>
              </a:solidFill>
              <a:latin typeface="Calibri"/>
              <a:ea typeface="Calibri"/>
              <a:cs typeface="Calibri"/>
              <a:sym typeface="Calibri"/>
            </a:endParaRPr>
          </a:p>
          <a:p>
            <a:pPr marL="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289" name="Google Shape;289;g1c598196763_0_153"/>
          <p:cNvSpPr txBox="1"/>
          <p:nvPr/>
        </p:nvSpPr>
        <p:spPr>
          <a:xfrm>
            <a:off x="647872" y="595500"/>
            <a:ext cx="78516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s-419" sz="4000" b="1" dirty="0">
                <a:solidFill>
                  <a:srgbClr val="351C75"/>
                </a:solidFill>
                <a:latin typeface="Calibri"/>
                <a:ea typeface="Calibri"/>
                <a:cs typeface="Calibri"/>
                <a:sym typeface="Calibri"/>
              </a:rPr>
              <a:t>Actividad</a:t>
            </a:r>
            <a:endParaRPr sz="4000" b="1" i="0" u="none" strike="noStrike" cap="none" dirty="0">
              <a:solidFill>
                <a:srgbClr val="351C75"/>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1c598196763_0_158"/>
          <p:cNvSpPr txBox="1"/>
          <p:nvPr/>
        </p:nvSpPr>
        <p:spPr>
          <a:xfrm>
            <a:off x="762700" y="1618800"/>
            <a:ext cx="10805400" cy="892800"/>
          </a:xfrm>
          <a:prstGeom prst="rect">
            <a:avLst/>
          </a:prstGeom>
          <a:noFill/>
          <a:ln>
            <a:noFill/>
          </a:ln>
        </p:spPr>
        <p:txBody>
          <a:bodyPr spcFirstLastPara="1" wrap="square" lIns="91425" tIns="45700" rIns="91425" bIns="45700" anchor="t" anchorCtr="0">
            <a:spAutoFit/>
          </a:bodyPr>
          <a:lstStyle/>
          <a:p>
            <a:pPr marL="457200" lvl="0" indent="-381000" algn="l" rtl="0">
              <a:spcBef>
                <a:spcPts val="0"/>
              </a:spcBef>
              <a:spcAft>
                <a:spcPts val="0"/>
              </a:spcAft>
              <a:buClr>
                <a:schemeClr val="dk1"/>
              </a:buClr>
              <a:buSzPts val="2400"/>
              <a:buFont typeface="Calibri"/>
              <a:buAutoNum type="arabicPeriod" startAt="4"/>
            </a:pPr>
            <a:r>
              <a:rPr lang="es-419" sz="2400" b="1" dirty="0">
                <a:solidFill>
                  <a:schemeClr val="dk1"/>
                </a:solidFill>
                <a:latin typeface="Calibri"/>
                <a:ea typeface="Calibri"/>
                <a:cs typeface="Calibri"/>
                <a:sym typeface="Calibri"/>
              </a:rPr>
              <a:t>¿Cuánta energía (kWh) llega a un panel solar en promedio al día en cada planta?</a:t>
            </a:r>
            <a:endParaRPr sz="2400" dirty="0">
              <a:solidFill>
                <a:schemeClr val="dk1"/>
              </a:solidFill>
              <a:latin typeface="Calibri"/>
              <a:ea typeface="Calibri"/>
              <a:cs typeface="Calibri"/>
              <a:sym typeface="Calibri"/>
            </a:endParaRPr>
          </a:p>
          <a:p>
            <a:pPr marL="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295" name="Google Shape;295;g1c598196763_0_158"/>
          <p:cNvSpPr txBox="1"/>
          <p:nvPr/>
        </p:nvSpPr>
        <p:spPr>
          <a:xfrm>
            <a:off x="647872" y="595500"/>
            <a:ext cx="78516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s-419" sz="4000" b="1" dirty="0">
                <a:solidFill>
                  <a:srgbClr val="351C75"/>
                </a:solidFill>
                <a:latin typeface="Calibri"/>
                <a:ea typeface="Calibri"/>
                <a:cs typeface="Calibri"/>
                <a:sym typeface="Calibri"/>
              </a:rPr>
              <a:t>Actividad</a:t>
            </a:r>
            <a:endParaRPr sz="4000" b="1" i="0" u="none" strike="noStrike" cap="none" dirty="0">
              <a:solidFill>
                <a:srgbClr val="351C75"/>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1c598196763_0_163"/>
          <p:cNvSpPr txBox="1"/>
          <p:nvPr/>
        </p:nvSpPr>
        <p:spPr>
          <a:xfrm>
            <a:off x="762700" y="1618800"/>
            <a:ext cx="10805400" cy="3109200"/>
          </a:xfrm>
          <a:prstGeom prst="rect">
            <a:avLst/>
          </a:prstGeom>
          <a:noFill/>
          <a:ln>
            <a:noFill/>
          </a:ln>
        </p:spPr>
        <p:txBody>
          <a:bodyPr spcFirstLastPara="1" wrap="square" lIns="91425" tIns="45700" rIns="91425" bIns="45700" anchor="t" anchorCtr="0">
            <a:spAutoFit/>
          </a:bodyPr>
          <a:lstStyle/>
          <a:p>
            <a:pPr marL="457200" lvl="0" indent="-381000" algn="l" rtl="0">
              <a:spcBef>
                <a:spcPts val="0"/>
              </a:spcBef>
              <a:spcAft>
                <a:spcPts val="0"/>
              </a:spcAft>
              <a:buClr>
                <a:schemeClr val="dk1"/>
              </a:buClr>
              <a:buSzPts val="2400"/>
              <a:buFont typeface="Calibri"/>
              <a:buAutoNum type="arabicPeriod" startAt="4"/>
            </a:pPr>
            <a:r>
              <a:rPr lang="es-419" sz="2400" b="1" dirty="0">
                <a:solidFill>
                  <a:schemeClr val="dk1"/>
                </a:solidFill>
                <a:latin typeface="Calibri"/>
                <a:ea typeface="Calibri"/>
                <a:cs typeface="Calibri"/>
                <a:sym typeface="Calibri"/>
              </a:rPr>
              <a:t>¿Cuánta energía (kWh) llega a un panel solar en promedio al día en cada planta?</a:t>
            </a:r>
            <a:endParaRPr sz="2400" b="1" dirty="0">
              <a:solidFill>
                <a:schemeClr val="dk1"/>
              </a:solidFill>
              <a:latin typeface="Calibri"/>
              <a:ea typeface="Calibri"/>
              <a:cs typeface="Calibri"/>
              <a:sym typeface="Calibri"/>
            </a:endParaRPr>
          </a:p>
          <a:p>
            <a:pPr marL="0" lvl="0" indent="0" algn="l" rtl="0">
              <a:spcBef>
                <a:spcPts val="0"/>
              </a:spcBef>
              <a:spcAft>
                <a:spcPts val="0"/>
              </a:spcAft>
              <a:buNone/>
            </a:pPr>
            <a:endParaRPr sz="2400" dirty="0">
              <a:solidFill>
                <a:schemeClr val="dk1"/>
              </a:solidFill>
              <a:latin typeface="Calibri"/>
              <a:ea typeface="Calibri"/>
              <a:cs typeface="Calibri"/>
              <a:sym typeface="Calibri"/>
            </a:endParaRPr>
          </a:p>
          <a:p>
            <a:pPr marL="914400" lvl="0" indent="-381000" algn="l" rtl="0">
              <a:spcBef>
                <a:spcPts val="0"/>
              </a:spcBef>
              <a:spcAft>
                <a:spcPts val="0"/>
              </a:spcAft>
              <a:buClr>
                <a:schemeClr val="dk1"/>
              </a:buClr>
              <a:buSzPts val="2400"/>
              <a:buFont typeface="Calibri"/>
              <a:buChar char="●"/>
            </a:pPr>
            <a:r>
              <a:rPr lang="es-419" sz="2400" dirty="0">
                <a:solidFill>
                  <a:schemeClr val="dk1"/>
                </a:solidFill>
                <a:latin typeface="Calibri"/>
                <a:ea typeface="Calibri"/>
                <a:cs typeface="Calibri"/>
                <a:sym typeface="Calibri"/>
              </a:rPr>
              <a:t>A un panel solar en Atacama llegan en promedio al día 2.697,072 : 365 ≈ 7,389 kWh de energía.</a:t>
            </a:r>
            <a:endParaRPr sz="2400" dirty="0">
              <a:solidFill>
                <a:schemeClr val="dk1"/>
              </a:solidFill>
              <a:latin typeface="Calibri"/>
              <a:ea typeface="Calibri"/>
              <a:cs typeface="Calibri"/>
              <a:sym typeface="Calibri"/>
            </a:endParaRPr>
          </a:p>
          <a:p>
            <a:pPr marL="457200" lvl="0" indent="0" algn="l" rtl="0">
              <a:spcBef>
                <a:spcPts val="0"/>
              </a:spcBef>
              <a:spcAft>
                <a:spcPts val="0"/>
              </a:spcAft>
              <a:buNone/>
            </a:pPr>
            <a:endParaRPr sz="2400" dirty="0">
              <a:solidFill>
                <a:schemeClr val="dk1"/>
              </a:solidFill>
              <a:latin typeface="Calibri"/>
              <a:ea typeface="Calibri"/>
              <a:cs typeface="Calibri"/>
              <a:sym typeface="Calibri"/>
            </a:endParaRPr>
          </a:p>
          <a:p>
            <a:pPr marL="914400" lvl="0" indent="-381000" algn="l" rtl="0">
              <a:spcBef>
                <a:spcPts val="0"/>
              </a:spcBef>
              <a:spcAft>
                <a:spcPts val="0"/>
              </a:spcAft>
              <a:buClr>
                <a:schemeClr val="dk1"/>
              </a:buClr>
              <a:buSzPts val="2400"/>
              <a:buFont typeface="Calibri"/>
              <a:buChar char="●"/>
            </a:pPr>
            <a:r>
              <a:rPr lang="es-419" sz="2400" dirty="0">
                <a:solidFill>
                  <a:schemeClr val="dk1"/>
                </a:solidFill>
                <a:latin typeface="Calibri"/>
                <a:ea typeface="Calibri"/>
                <a:cs typeface="Calibri"/>
                <a:sym typeface="Calibri"/>
              </a:rPr>
              <a:t>A un panel solar en Concepción llegan en promedio al día 1.939,392 : 365 ≈ 5,313 kWh de energía.</a:t>
            </a:r>
            <a:endParaRPr sz="2400" dirty="0">
              <a:solidFill>
                <a:schemeClr val="dk1"/>
              </a:solidFill>
              <a:latin typeface="Calibri"/>
              <a:ea typeface="Calibri"/>
              <a:cs typeface="Calibri"/>
              <a:sym typeface="Calibri"/>
            </a:endParaRPr>
          </a:p>
          <a:p>
            <a:pPr marL="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301" name="Google Shape;301;g1c598196763_0_163"/>
          <p:cNvSpPr txBox="1"/>
          <p:nvPr/>
        </p:nvSpPr>
        <p:spPr>
          <a:xfrm>
            <a:off x="647872" y="595500"/>
            <a:ext cx="78516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s-419" sz="4000" b="1" dirty="0">
                <a:solidFill>
                  <a:srgbClr val="351C75"/>
                </a:solidFill>
                <a:latin typeface="Calibri"/>
                <a:ea typeface="Calibri"/>
                <a:cs typeface="Calibri"/>
                <a:sym typeface="Calibri"/>
              </a:rPr>
              <a:t>Actividad</a:t>
            </a:r>
            <a:endParaRPr sz="4000" b="1" i="0" u="none" strike="noStrike" cap="none" dirty="0">
              <a:solidFill>
                <a:srgbClr val="351C75"/>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1c598196763_0_168"/>
          <p:cNvSpPr txBox="1"/>
          <p:nvPr/>
        </p:nvSpPr>
        <p:spPr>
          <a:xfrm>
            <a:off x="762700" y="1618800"/>
            <a:ext cx="10805400" cy="1323600"/>
          </a:xfrm>
          <a:prstGeom prst="rect">
            <a:avLst/>
          </a:prstGeom>
          <a:noFill/>
          <a:ln>
            <a:noFill/>
          </a:ln>
        </p:spPr>
        <p:txBody>
          <a:bodyPr spcFirstLastPara="1" wrap="square" lIns="91425" tIns="45700" rIns="91425" bIns="45700" anchor="t" anchorCtr="0">
            <a:spAutoFit/>
          </a:bodyPr>
          <a:lstStyle/>
          <a:p>
            <a:pPr marL="457200" lvl="0" indent="-406400" algn="l" rtl="0">
              <a:spcBef>
                <a:spcPts val="0"/>
              </a:spcBef>
              <a:spcAft>
                <a:spcPts val="0"/>
              </a:spcAft>
              <a:buClr>
                <a:schemeClr val="dk1"/>
              </a:buClr>
              <a:buSzPts val="2800"/>
              <a:buFont typeface="Calibri"/>
              <a:buAutoNum type="arabicPeriod" startAt="5"/>
            </a:pPr>
            <a:r>
              <a:rPr lang="es-419" sz="2400" b="1">
                <a:solidFill>
                  <a:schemeClr val="dk1"/>
                </a:solidFill>
                <a:latin typeface="Calibri"/>
                <a:ea typeface="Calibri"/>
                <a:cs typeface="Calibri"/>
                <a:sym typeface="Calibri"/>
              </a:rPr>
              <a:t>De la cantidad de energía promedio diaria que llega al panel calculada en la pregunta anterior, ¿cuánto llega como energía eléctrica a Concepción desde cada planta? </a:t>
            </a:r>
            <a:r>
              <a:rPr lang="es-419" sz="2800" b="1">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
        <p:nvSpPr>
          <p:cNvPr id="307" name="Google Shape;307;g1c598196763_0_168"/>
          <p:cNvSpPr txBox="1"/>
          <p:nvPr/>
        </p:nvSpPr>
        <p:spPr>
          <a:xfrm>
            <a:off x="647872" y="595500"/>
            <a:ext cx="78516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s-419" sz="4000" b="1" dirty="0">
                <a:solidFill>
                  <a:srgbClr val="351C75"/>
                </a:solidFill>
                <a:latin typeface="Calibri"/>
                <a:ea typeface="Calibri"/>
                <a:cs typeface="Calibri"/>
                <a:sym typeface="Calibri"/>
              </a:rPr>
              <a:t>Actividad</a:t>
            </a:r>
            <a:endParaRPr sz="4000" b="1" i="0" u="none" strike="noStrike" cap="none" dirty="0">
              <a:solidFill>
                <a:srgbClr val="351C75"/>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1c598196763_0_173"/>
          <p:cNvSpPr txBox="1"/>
          <p:nvPr/>
        </p:nvSpPr>
        <p:spPr>
          <a:xfrm>
            <a:off x="762700" y="1618800"/>
            <a:ext cx="10805400" cy="4155900"/>
          </a:xfrm>
          <a:prstGeom prst="rect">
            <a:avLst/>
          </a:prstGeom>
          <a:noFill/>
          <a:ln>
            <a:noFill/>
          </a:ln>
        </p:spPr>
        <p:txBody>
          <a:bodyPr spcFirstLastPara="1" wrap="square" lIns="91425" tIns="45700" rIns="91425" bIns="45700" anchor="t" anchorCtr="0">
            <a:spAutoFit/>
          </a:bodyPr>
          <a:lstStyle/>
          <a:p>
            <a:pPr marL="457200" lvl="0" indent="-381000" algn="l" rtl="0">
              <a:spcBef>
                <a:spcPts val="0"/>
              </a:spcBef>
              <a:spcAft>
                <a:spcPts val="0"/>
              </a:spcAft>
              <a:buClr>
                <a:schemeClr val="dk1"/>
              </a:buClr>
              <a:buSzPts val="2400"/>
              <a:buFont typeface="Calibri"/>
              <a:buAutoNum type="arabicPeriod" startAt="5"/>
            </a:pPr>
            <a:r>
              <a:rPr lang="es-419" sz="2400" b="1" dirty="0">
                <a:solidFill>
                  <a:schemeClr val="dk1"/>
                </a:solidFill>
                <a:latin typeface="Calibri"/>
                <a:ea typeface="Calibri"/>
                <a:cs typeface="Calibri"/>
                <a:sym typeface="Calibri"/>
              </a:rPr>
              <a:t>De la cantidad de energía promedio diaria que llega al panel calculada en la pregunta anterior, ¿cuánto llega como energía eléctrica a Concepción desde cada planta?  </a:t>
            </a:r>
            <a:endParaRPr sz="2400" b="1" dirty="0">
              <a:solidFill>
                <a:schemeClr val="dk1"/>
              </a:solidFill>
              <a:latin typeface="Calibri"/>
              <a:ea typeface="Calibri"/>
              <a:cs typeface="Calibri"/>
              <a:sym typeface="Calibri"/>
            </a:endParaRPr>
          </a:p>
          <a:p>
            <a:pPr marL="0" lvl="0" indent="0" algn="l" rtl="0">
              <a:spcBef>
                <a:spcPts val="0"/>
              </a:spcBef>
              <a:spcAft>
                <a:spcPts val="0"/>
              </a:spcAft>
              <a:buNone/>
            </a:pPr>
            <a:endParaRPr sz="2400" dirty="0">
              <a:solidFill>
                <a:schemeClr val="dk1"/>
              </a:solidFill>
              <a:latin typeface="Calibri"/>
              <a:ea typeface="Calibri"/>
              <a:cs typeface="Calibri"/>
              <a:sym typeface="Calibri"/>
            </a:endParaRPr>
          </a:p>
          <a:p>
            <a:pPr marL="457200" lvl="0" indent="0" algn="l" rtl="0">
              <a:spcBef>
                <a:spcPts val="0"/>
              </a:spcBef>
              <a:spcAft>
                <a:spcPts val="0"/>
              </a:spcAft>
              <a:buNone/>
            </a:pPr>
            <a:r>
              <a:rPr lang="es-419" sz="2400" dirty="0">
                <a:solidFill>
                  <a:schemeClr val="dk1"/>
                </a:solidFill>
                <a:latin typeface="Calibri"/>
                <a:ea typeface="Calibri"/>
                <a:cs typeface="Calibri"/>
                <a:sym typeface="Calibri"/>
              </a:rPr>
              <a:t>Considerando la pérdida por calor y otros efectos:   </a:t>
            </a:r>
            <a:endParaRPr sz="2400" dirty="0">
              <a:solidFill>
                <a:schemeClr val="dk1"/>
              </a:solidFill>
              <a:latin typeface="Calibri"/>
              <a:ea typeface="Calibri"/>
              <a:cs typeface="Calibri"/>
              <a:sym typeface="Calibri"/>
            </a:endParaRPr>
          </a:p>
          <a:p>
            <a:pPr marL="0" lvl="0" indent="0" algn="l" rtl="0">
              <a:spcBef>
                <a:spcPts val="0"/>
              </a:spcBef>
              <a:spcAft>
                <a:spcPts val="0"/>
              </a:spcAft>
              <a:buNone/>
            </a:pPr>
            <a:endParaRPr sz="2400" dirty="0">
              <a:solidFill>
                <a:schemeClr val="dk1"/>
              </a:solidFill>
              <a:latin typeface="Calibri"/>
              <a:ea typeface="Calibri"/>
              <a:cs typeface="Calibri"/>
              <a:sym typeface="Calibri"/>
            </a:endParaRPr>
          </a:p>
          <a:p>
            <a:pPr marL="914400" lvl="0" indent="-381000" algn="l" rtl="0">
              <a:spcBef>
                <a:spcPts val="0"/>
              </a:spcBef>
              <a:spcAft>
                <a:spcPts val="0"/>
              </a:spcAft>
              <a:buClr>
                <a:schemeClr val="dk1"/>
              </a:buClr>
              <a:buSzPts val="2400"/>
              <a:buFont typeface="Calibri"/>
              <a:buChar char="●"/>
            </a:pPr>
            <a:r>
              <a:rPr lang="es-419" sz="2400" dirty="0">
                <a:solidFill>
                  <a:schemeClr val="dk1"/>
                </a:solidFill>
                <a:latin typeface="Calibri"/>
                <a:ea typeface="Calibri"/>
                <a:cs typeface="Calibri"/>
                <a:sym typeface="Calibri"/>
              </a:rPr>
              <a:t>Un panel solar en Atacama produce diariamente 7,389∙0,2 = 1,478  kWh de energía eléctrica.</a:t>
            </a:r>
            <a:endParaRPr sz="2400" dirty="0">
              <a:solidFill>
                <a:schemeClr val="dk1"/>
              </a:solidFill>
              <a:latin typeface="Calibri"/>
              <a:ea typeface="Calibri"/>
              <a:cs typeface="Calibri"/>
              <a:sym typeface="Calibri"/>
            </a:endParaRPr>
          </a:p>
          <a:p>
            <a:pPr marL="457200" lvl="0" indent="0" algn="l" rtl="0">
              <a:spcBef>
                <a:spcPts val="0"/>
              </a:spcBef>
              <a:spcAft>
                <a:spcPts val="0"/>
              </a:spcAft>
              <a:buNone/>
            </a:pPr>
            <a:endParaRPr sz="2400" dirty="0">
              <a:solidFill>
                <a:schemeClr val="dk1"/>
              </a:solidFill>
              <a:latin typeface="Calibri"/>
              <a:ea typeface="Calibri"/>
              <a:cs typeface="Calibri"/>
              <a:sym typeface="Calibri"/>
            </a:endParaRPr>
          </a:p>
          <a:p>
            <a:pPr marL="914400" lvl="0" indent="-381000" algn="l" rtl="0">
              <a:spcBef>
                <a:spcPts val="0"/>
              </a:spcBef>
              <a:spcAft>
                <a:spcPts val="0"/>
              </a:spcAft>
              <a:buClr>
                <a:schemeClr val="dk1"/>
              </a:buClr>
              <a:buSzPts val="2400"/>
              <a:buFont typeface="Calibri"/>
              <a:buChar char="●"/>
            </a:pPr>
            <a:r>
              <a:rPr lang="es-419" sz="2400" dirty="0">
                <a:solidFill>
                  <a:schemeClr val="dk1"/>
                </a:solidFill>
                <a:latin typeface="Calibri"/>
                <a:ea typeface="Calibri"/>
                <a:cs typeface="Calibri"/>
                <a:sym typeface="Calibri"/>
              </a:rPr>
              <a:t>Un panel solar en Concepción produce diariamente 5,313∙0,2 = 1,063  kWh de energía eléctrica.</a:t>
            </a:r>
            <a:endParaRPr sz="2400" dirty="0">
              <a:solidFill>
                <a:schemeClr val="dk1"/>
              </a:solidFill>
              <a:latin typeface="Calibri"/>
              <a:ea typeface="Calibri"/>
              <a:cs typeface="Calibri"/>
              <a:sym typeface="Calibri"/>
            </a:endParaRPr>
          </a:p>
        </p:txBody>
      </p:sp>
      <p:sp>
        <p:nvSpPr>
          <p:cNvPr id="313" name="Google Shape;313;g1c598196763_0_173"/>
          <p:cNvSpPr txBox="1"/>
          <p:nvPr/>
        </p:nvSpPr>
        <p:spPr>
          <a:xfrm>
            <a:off x="647872" y="595500"/>
            <a:ext cx="78516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s-419" sz="4000" b="1" dirty="0">
                <a:solidFill>
                  <a:srgbClr val="351C75"/>
                </a:solidFill>
                <a:latin typeface="Calibri"/>
                <a:ea typeface="Calibri"/>
                <a:cs typeface="Calibri"/>
                <a:sym typeface="Calibri"/>
              </a:rPr>
              <a:t>Actividad</a:t>
            </a:r>
            <a:endParaRPr sz="4000" b="1" i="0" u="none" strike="noStrike" cap="none" dirty="0">
              <a:solidFill>
                <a:srgbClr val="351C75"/>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1c598196763_0_178"/>
          <p:cNvSpPr txBox="1"/>
          <p:nvPr/>
        </p:nvSpPr>
        <p:spPr>
          <a:xfrm>
            <a:off x="762700" y="1618800"/>
            <a:ext cx="10805400" cy="4155900"/>
          </a:xfrm>
          <a:prstGeom prst="rect">
            <a:avLst/>
          </a:prstGeom>
          <a:noFill/>
          <a:ln>
            <a:noFill/>
          </a:ln>
        </p:spPr>
        <p:txBody>
          <a:bodyPr spcFirstLastPara="1" wrap="square" lIns="91425" tIns="45700" rIns="91425" bIns="45700" anchor="t" anchorCtr="0">
            <a:spAutoFit/>
          </a:bodyPr>
          <a:lstStyle/>
          <a:p>
            <a:pPr marL="457200" lvl="0" indent="-381000" algn="l" rtl="0">
              <a:spcBef>
                <a:spcPts val="0"/>
              </a:spcBef>
              <a:spcAft>
                <a:spcPts val="0"/>
              </a:spcAft>
              <a:buClr>
                <a:schemeClr val="dk1"/>
              </a:buClr>
              <a:buSzPts val="2400"/>
              <a:buFont typeface="Calibri"/>
              <a:buAutoNum type="arabicPeriod" startAt="5"/>
            </a:pPr>
            <a:r>
              <a:rPr lang="es-419" sz="2400" b="1" dirty="0">
                <a:solidFill>
                  <a:schemeClr val="dk1"/>
                </a:solidFill>
                <a:latin typeface="Calibri"/>
                <a:ea typeface="Calibri"/>
                <a:cs typeface="Calibri"/>
                <a:sym typeface="Calibri"/>
              </a:rPr>
              <a:t>De la cantidad de energía promedio diaria que llega al panel calculada en la pregunta anterior, ¿cuánto llega como energía eléctrica a Concepción desde cada planta?  </a:t>
            </a:r>
            <a:endParaRPr sz="2400" b="1" dirty="0">
              <a:solidFill>
                <a:schemeClr val="dk1"/>
              </a:solidFill>
              <a:latin typeface="Calibri"/>
              <a:ea typeface="Calibri"/>
              <a:cs typeface="Calibri"/>
              <a:sym typeface="Calibri"/>
            </a:endParaRPr>
          </a:p>
          <a:p>
            <a:pPr marL="0" lvl="0" indent="0" algn="l" rtl="0">
              <a:spcBef>
                <a:spcPts val="0"/>
              </a:spcBef>
              <a:spcAft>
                <a:spcPts val="0"/>
              </a:spcAft>
              <a:buNone/>
            </a:pPr>
            <a:endParaRPr sz="2400" dirty="0">
              <a:solidFill>
                <a:schemeClr val="dk1"/>
              </a:solidFill>
              <a:latin typeface="Calibri"/>
              <a:ea typeface="Calibri"/>
              <a:cs typeface="Calibri"/>
              <a:sym typeface="Calibri"/>
            </a:endParaRPr>
          </a:p>
          <a:p>
            <a:pPr marL="457200" lvl="0" indent="0" algn="l" rtl="0">
              <a:spcBef>
                <a:spcPts val="0"/>
              </a:spcBef>
              <a:spcAft>
                <a:spcPts val="0"/>
              </a:spcAft>
              <a:buNone/>
            </a:pPr>
            <a:r>
              <a:rPr lang="es-419" sz="2400" dirty="0">
                <a:solidFill>
                  <a:schemeClr val="dk1"/>
                </a:solidFill>
                <a:latin typeface="Calibri"/>
                <a:ea typeface="Calibri"/>
                <a:cs typeface="Calibri"/>
                <a:sym typeface="Calibri"/>
              </a:rPr>
              <a:t>Considerando la pérdida de energía en los cables:</a:t>
            </a:r>
            <a:endParaRPr sz="2400" dirty="0">
              <a:solidFill>
                <a:schemeClr val="dk1"/>
              </a:solidFill>
              <a:latin typeface="Calibri"/>
              <a:ea typeface="Calibri"/>
              <a:cs typeface="Calibri"/>
              <a:sym typeface="Calibri"/>
            </a:endParaRPr>
          </a:p>
          <a:p>
            <a:pPr marL="457200" lvl="0" indent="0" algn="l" rtl="0">
              <a:spcBef>
                <a:spcPts val="0"/>
              </a:spcBef>
              <a:spcAft>
                <a:spcPts val="0"/>
              </a:spcAft>
              <a:buNone/>
            </a:pPr>
            <a:endParaRPr sz="2400" dirty="0">
              <a:solidFill>
                <a:schemeClr val="dk1"/>
              </a:solidFill>
              <a:latin typeface="Calibri"/>
              <a:ea typeface="Calibri"/>
              <a:cs typeface="Calibri"/>
              <a:sym typeface="Calibri"/>
            </a:endParaRPr>
          </a:p>
          <a:p>
            <a:pPr marL="914400" lvl="0" indent="-381000" algn="l" rtl="0">
              <a:spcBef>
                <a:spcPts val="0"/>
              </a:spcBef>
              <a:spcAft>
                <a:spcPts val="0"/>
              </a:spcAft>
              <a:buClr>
                <a:schemeClr val="dk1"/>
              </a:buClr>
              <a:buSzPts val="2400"/>
              <a:buFont typeface="Calibri"/>
              <a:buChar char="●"/>
            </a:pPr>
            <a:r>
              <a:rPr lang="es-419" sz="2400" dirty="0">
                <a:solidFill>
                  <a:schemeClr val="dk1"/>
                </a:solidFill>
                <a:latin typeface="Calibri"/>
                <a:ea typeface="Calibri"/>
                <a:cs typeface="Calibri"/>
                <a:sym typeface="Calibri"/>
              </a:rPr>
              <a:t>Un panel solar en Atacama puede transmitir a Concepción 1,478∙0,91 = 1,344 kWh de energía eléctrica al día.</a:t>
            </a:r>
            <a:endParaRPr sz="2400" dirty="0">
              <a:solidFill>
                <a:schemeClr val="dk1"/>
              </a:solidFill>
              <a:latin typeface="Calibri"/>
              <a:ea typeface="Calibri"/>
              <a:cs typeface="Calibri"/>
              <a:sym typeface="Calibri"/>
            </a:endParaRPr>
          </a:p>
          <a:p>
            <a:pPr marL="1371600" lvl="0" indent="0" algn="l" rtl="0">
              <a:spcBef>
                <a:spcPts val="0"/>
              </a:spcBef>
              <a:spcAft>
                <a:spcPts val="0"/>
              </a:spcAft>
              <a:buNone/>
            </a:pPr>
            <a:endParaRPr sz="2400" dirty="0">
              <a:solidFill>
                <a:schemeClr val="dk1"/>
              </a:solidFill>
              <a:latin typeface="Calibri"/>
              <a:ea typeface="Calibri"/>
              <a:cs typeface="Calibri"/>
              <a:sym typeface="Calibri"/>
            </a:endParaRPr>
          </a:p>
          <a:p>
            <a:pPr marL="914400" lvl="0" indent="-381000" algn="l" rtl="0">
              <a:spcBef>
                <a:spcPts val="0"/>
              </a:spcBef>
              <a:spcAft>
                <a:spcPts val="0"/>
              </a:spcAft>
              <a:buClr>
                <a:schemeClr val="dk1"/>
              </a:buClr>
              <a:buSzPts val="2400"/>
              <a:buFont typeface="Calibri"/>
              <a:buChar char="●"/>
            </a:pPr>
            <a:r>
              <a:rPr lang="es-419" sz="2400" dirty="0">
                <a:solidFill>
                  <a:schemeClr val="dk1"/>
                </a:solidFill>
                <a:latin typeface="Calibri"/>
                <a:ea typeface="Calibri"/>
                <a:cs typeface="Calibri"/>
                <a:sym typeface="Calibri"/>
              </a:rPr>
              <a:t>Un panel solar en Concepción suministra a su ciudad 1,063  kWh de energía eléctrica al día.</a:t>
            </a:r>
            <a:endParaRPr sz="2400" dirty="0">
              <a:solidFill>
                <a:schemeClr val="dk1"/>
              </a:solidFill>
              <a:latin typeface="Calibri"/>
              <a:ea typeface="Calibri"/>
              <a:cs typeface="Calibri"/>
              <a:sym typeface="Calibri"/>
            </a:endParaRPr>
          </a:p>
        </p:txBody>
      </p:sp>
      <p:sp>
        <p:nvSpPr>
          <p:cNvPr id="319" name="Google Shape;319;g1c598196763_0_178"/>
          <p:cNvSpPr txBox="1"/>
          <p:nvPr/>
        </p:nvSpPr>
        <p:spPr>
          <a:xfrm>
            <a:off x="647872" y="595500"/>
            <a:ext cx="78516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s-419" sz="4000" b="1" dirty="0">
                <a:solidFill>
                  <a:srgbClr val="351C75"/>
                </a:solidFill>
                <a:latin typeface="Calibri"/>
                <a:ea typeface="Calibri"/>
                <a:cs typeface="Calibri"/>
                <a:sym typeface="Calibri"/>
              </a:rPr>
              <a:t>Actividad</a:t>
            </a:r>
            <a:endParaRPr sz="4000" b="1" i="0" u="none" strike="noStrike" cap="none" dirty="0">
              <a:solidFill>
                <a:srgbClr val="351C75"/>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1c598196763_0_339"/>
          <p:cNvSpPr txBox="1"/>
          <p:nvPr/>
        </p:nvSpPr>
        <p:spPr>
          <a:xfrm>
            <a:off x="793375" y="2079075"/>
            <a:ext cx="8421600" cy="1569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s-419" sz="2400">
                <a:solidFill>
                  <a:schemeClr val="dk1"/>
                </a:solidFill>
                <a:latin typeface="Calibri"/>
                <a:ea typeface="Calibri"/>
                <a:cs typeface="Calibri"/>
                <a:sym typeface="Calibri"/>
              </a:rPr>
              <a:t>Una planta solar en Atacama puede producir más energía eléctrica que una planta en Concepción. Sin embargo, la pérdida por humedad y por transmisión, hace necesario </a:t>
            </a:r>
            <a:r>
              <a:rPr lang="es-419" sz="2400" b="1">
                <a:solidFill>
                  <a:srgbClr val="351C75"/>
                </a:solidFill>
                <a:latin typeface="Calibri"/>
                <a:ea typeface="Calibri"/>
                <a:cs typeface="Calibri"/>
                <a:sym typeface="Calibri"/>
              </a:rPr>
              <a:t>comparar la cantidad de energía</a:t>
            </a:r>
            <a:r>
              <a:rPr lang="es-419" sz="2400">
                <a:solidFill>
                  <a:schemeClr val="dk1"/>
                </a:solidFill>
                <a:latin typeface="Calibri"/>
                <a:ea typeface="Calibri"/>
                <a:cs typeface="Calibri"/>
                <a:sym typeface="Calibri"/>
              </a:rPr>
              <a:t> que llega a esta ciudad desde cada planta.</a:t>
            </a:r>
            <a:endParaRPr sz="2400">
              <a:solidFill>
                <a:schemeClr val="dk1"/>
              </a:solidFill>
              <a:latin typeface="Calibri"/>
              <a:ea typeface="Calibri"/>
              <a:cs typeface="Calibri"/>
              <a:sym typeface="Calibri"/>
            </a:endParaRPr>
          </a:p>
        </p:txBody>
      </p:sp>
      <p:sp>
        <p:nvSpPr>
          <p:cNvPr id="325" name="Google Shape;325;g1c598196763_0_339"/>
          <p:cNvSpPr txBox="1"/>
          <p:nvPr/>
        </p:nvSpPr>
        <p:spPr>
          <a:xfrm>
            <a:off x="647872" y="595500"/>
            <a:ext cx="78516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s-419" sz="4000" b="1" dirty="0">
                <a:solidFill>
                  <a:srgbClr val="351C75"/>
                </a:solidFill>
                <a:latin typeface="Calibri"/>
                <a:ea typeface="Calibri"/>
                <a:cs typeface="Calibri"/>
                <a:sym typeface="Calibri"/>
              </a:rPr>
              <a:t>Algunas conclusiones</a:t>
            </a:r>
            <a:endParaRPr sz="4000" b="1" i="0" u="none" strike="noStrike" cap="none" dirty="0">
              <a:solidFill>
                <a:srgbClr val="351C75"/>
              </a:solidFill>
              <a:latin typeface="Calibri"/>
              <a:ea typeface="Calibri"/>
              <a:cs typeface="Calibri"/>
              <a:sym typeface="Calibri"/>
            </a:endParaRPr>
          </a:p>
        </p:txBody>
      </p:sp>
      <p:pic>
        <p:nvPicPr>
          <p:cNvPr id="326" name="Google Shape;326;g1c598196763_0_339"/>
          <p:cNvPicPr preferRelativeResize="0"/>
          <p:nvPr/>
        </p:nvPicPr>
        <p:blipFill>
          <a:blip r:embed="rId3">
            <a:alphaModFix/>
          </a:blip>
          <a:stretch>
            <a:fillRect/>
          </a:stretch>
        </p:blipFill>
        <p:spPr>
          <a:xfrm>
            <a:off x="9486350" y="1744125"/>
            <a:ext cx="2390775" cy="4572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1c598196763_0_344"/>
          <p:cNvSpPr txBox="1"/>
          <p:nvPr/>
        </p:nvSpPr>
        <p:spPr>
          <a:xfrm>
            <a:off x="793375" y="2079075"/>
            <a:ext cx="108054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s-419" sz="2400" dirty="0">
                <a:solidFill>
                  <a:schemeClr val="dk1"/>
                </a:solidFill>
                <a:latin typeface="Calibri"/>
                <a:ea typeface="Calibri"/>
                <a:cs typeface="Calibri"/>
                <a:sym typeface="Calibri"/>
              </a:rPr>
              <a:t>Para obtener la cantidad diaria de energía eléctrica que suministra cada </a:t>
            </a:r>
            <a:r>
              <a:rPr lang="es-419" sz="2400" dirty="0" err="1">
                <a:solidFill>
                  <a:schemeClr val="dk1"/>
                </a:solidFill>
                <a:latin typeface="Calibri"/>
                <a:ea typeface="Calibri"/>
                <a:cs typeface="Calibri"/>
                <a:sym typeface="Calibri"/>
              </a:rPr>
              <a:t>planta,tuvimos</a:t>
            </a:r>
            <a:r>
              <a:rPr lang="es-419" sz="2400" dirty="0">
                <a:solidFill>
                  <a:schemeClr val="dk1"/>
                </a:solidFill>
                <a:latin typeface="Calibri"/>
                <a:ea typeface="Calibri"/>
                <a:cs typeface="Calibri"/>
                <a:sym typeface="Calibri"/>
              </a:rPr>
              <a:t> que realizar una serie de cálculos que involucran </a:t>
            </a:r>
            <a:r>
              <a:rPr lang="es-419" sz="2400" b="1" dirty="0">
                <a:solidFill>
                  <a:srgbClr val="351C75"/>
                </a:solidFill>
                <a:latin typeface="Calibri"/>
                <a:ea typeface="Calibri"/>
                <a:cs typeface="Calibri"/>
                <a:sym typeface="Calibri"/>
              </a:rPr>
              <a:t>números racionales</a:t>
            </a:r>
            <a:r>
              <a:rPr lang="es-419" sz="2400" dirty="0">
                <a:solidFill>
                  <a:schemeClr val="dk1"/>
                </a:solidFill>
                <a:latin typeface="Calibri"/>
                <a:ea typeface="Calibri"/>
                <a:cs typeface="Calibri"/>
                <a:sym typeface="Calibri"/>
              </a:rPr>
              <a:t>.</a:t>
            </a:r>
            <a:endParaRPr sz="2400" dirty="0">
              <a:solidFill>
                <a:schemeClr val="dk1"/>
              </a:solidFill>
              <a:latin typeface="Calibri"/>
              <a:ea typeface="Calibri"/>
              <a:cs typeface="Calibri"/>
              <a:sym typeface="Calibri"/>
            </a:endParaRPr>
          </a:p>
        </p:txBody>
      </p:sp>
      <p:sp>
        <p:nvSpPr>
          <p:cNvPr id="332" name="Google Shape;332;g1c598196763_0_344"/>
          <p:cNvSpPr txBox="1"/>
          <p:nvPr/>
        </p:nvSpPr>
        <p:spPr>
          <a:xfrm>
            <a:off x="647872" y="595500"/>
            <a:ext cx="78516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s-419" sz="4000" b="1" dirty="0">
                <a:solidFill>
                  <a:srgbClr val="351C75"/>
                </a:solidFill>
                <a:latin typeface="Calibri"/>
                <a:ea typeface="Calibri"/>
                <a:cs typeface="Calibri"/>
                <a:sym typeface="Calibri"/>
              </a:rPr>
              <a:t>Algunas conclusiones</a:t>
            </a:r>
            <a:endParaRPr sz="4000" b="1" i="0" u="none" strike="noStrike" cap="none" dirty="0">
              <a:solidFill>
                <a:srgbClr val="351C75"/>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1c598196763_0_349"/>
          <p:cNvSpPr txBox="1"/>
          <p:nvPr/>
        </p:nvSpPr>
        <p:spPr>
          <a:xfrm>
            <a:off x="730925" y="2181313"/>
            <a:ext cx="4534800" cy="1200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s-419" sz="2400" dirty="0">
                <a:solidFill>
                  <a:schemeClr val="dk1"/>
                </a:solidFill>
                <a:latin typeface="Calibri"/>
                <a:ea typeface="Calibri"/>
                <a:cs typeface="Calibri"/>
                <a:sym typeface="Calibri"/>
              </a:rPr>
              <a:t>La conclusión que obtuvimos, es válida sólo si se consideran los</a:t>
            </a:r>
            <a:r>
              <a:rPr lang="es-419" sz="2400" b="1" dirty="0">
                <a:solidFill>
                  <a:srgbClr val="351C75"/>
                </a:solidFill>
                <a:latin typeface="Calibri"/>
                <a:ea typeface="Calibri"/>
                <a:cs typeface="Calibri"/>
                <a:sym typeface="Calibri"/>
              </a:rPr>
              <a:t> datos proporcionados en la tabla</a:t>
            </a:r>
            <a:r>
              <a:rPr lang="es-419" sz="2400" dirty="0">
                <a:solidFill>
                  <a:srgbClr val="351C75"/>
                </a:solidFill>
                <a:latin typeface="Calibri"/>
                <a:ea typeface="Calibri"/>
                <a:cs typeface="Calibri"/>
                <a:sym typeface="Calibri"/>
              </a:rPr>
              <a:t>.</a:t>
            </a:r>
            <a:r>
              <a:rPr lang="es-419" sz="2400"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p:txBody>
      </p:sp>
      <p:sp>
        <p:nvSpPr>
          <p:cNvPr id="338" name="Google Shape;338;g1c598196763_0_349"/>
          <p:cNvSpPr txBox="1"/>
          <p:nvPr/>
        </p:nvSpPr>
        <p:spPr>
          <a:xfrm>
            <a:off x="647872" y="595500"/>
            <a:ext cx="78516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s-419" sz="4000" b="1" dirty="0">
                <a:solidFill>
                  <a:srgbClr val="351C75"/>
                </a:solidFill>
                <a:latin typeface="Calibri"/>
                <a:ea typeface="Calibri"/>
                <a:cs typeface="Calibri"/>
                <a:sym typeface="Calibri"/>
              </a:rPr>
              <a:t>Algunas conclusiones</a:t>
            </a:r>
            <a:endParaRPr sz="4000" b="1" i="0" u="none" strike="noStrike" cap="none" dirty="0">
              <a:solidFill>
                <a:srgbClr val="351C75"/>
              </a:solidFill>
              <a:latin typeface="Calibri"/>
              <a:ea typeface="Calibri"/>
              <a:cs typeface="Calibri"/>
              <a:sym typeface="Calibri"/>
            </a:endParaRPr>
          </a:p>
        </p:txBody>
      </p:sp>
      <p:pic>
        <p:nvPicPr>
          <p:cNvPr id="339" name="Google Shape;339;g1c598196763_0_349"/>
          <p:cNvPicPr preferRelativeResize="0"/>
          <p:nvPr/>
        </p:nvPicPr>
        <p:blipFill rotWithShape="1">
          <a:blip r:embed="rId3">
            <a:alphaModFix/>
          </a:blip>
          <a:srcRect r="26150"/>
          <a:stretch/>
        </p:blipFill>
        <p:spPr>
          <a:xfrm>
            <a:off x="5177950" y="1677875"/>
            <a:ext cx="6771348" cy="46786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g1fd76501696_0_154"/>
          <p:cNvPicPr preferRelativeResize="0"/>
          <p:nvPr/>
        </p:nvPicPr>
        <p:blipFill>
          <a:blip r:embed="rId3">
            <a:alphaModFix/>
          </a:blip>
          <a:stretch>
            <a:fillRect/>
          </a:stretch>
        </p:blipFill>
        <p:spPr>
          <a:xfrm>
            <a:off x="0" y="0"/>
            <a:ext cx="12192005" cy="6858003"/>
          </a:xfrm>
          <a:prstGeom prst="rect">
            <a:avLst/>
          </a:prstGeom>
          <a:noFill/>
          <a:ln>
            <a:noFill/>
          </a:ln>
        </p:spPr>
      </p:pic>
      <p:sp>
        <p:nvSpPr>
          <p:cNvPr id="345" name="Google Shape;345;g1fd76501696_0_154"/>
          <p:cNvSpPr txBox="1"/>
          <p:nvPr/>
        </p:nvSpPr>
        <p:spPr>
          <a:xfrm>
            <a:off x="645246" y="3063339"/>
            <a:ext cx="109011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s-419" sz="4400" b="1">
                <a:solidFill>
                  <a:schemeClr val="lt1"/>
                </a:solidFill>
                <a:latin typeface="Calibri"/>
                <a:ea typeface="Calibri"/>
                <a:cs typeface="Calibri"/>
                <a:sym typeface="Calibri"/>
              </a:rPr>
              <a:t>¿Dónde ubicar una planta solar en Chile?</a:t>
            </a:r>
            <a:endParaRPr sz="44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2"/>
          <p:cNvPicPr preferRelativeResize="0"/>
          <p:nvPr/>
        </p:nvPicPr>
        <p:blipFill>
          <a:blip r:embed="rId3">
            <a:alphaModFix/>
          </a:blip>
          <a:stretch>
            <a:fillRect/>
          </a:stretch>
        </p:blipFill>
        <p:spPr>
          <a:xfrm>
            <a:off x="188050" y="172188"/>
            <a:ext cx="12003951" cy="6513625"/>
          </a:xfrm>
          <a:prstGeom prst="rect">
            <a:avLst/>
          </a:prstGeom>
          <a:noFill/>
          <a:ln>
            <a:noFill/>
          </a:ln>
        </p:spPr>
      </p:pic>
      <p:sp>
        <p:nvSpPr>
          <p:cNvPr id="172" name="Google Shape;172;p2"/>
          <p:cNvSpPr txBox="1"/>
          <p:nvPr/>
        </p:nvSpPr>
        <p:spPr>
          <a:xfrm>
            <a:off x="2530475" y="614975"/>
            <a:ext cx="7950900" cy="1200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s-419" sz="2400" dirty="0">
                <a:solidFill>
                  <a:schemeClr val="lt1"/>
                </a:solidFill>
                <a:latin typeface="Calibri"/>
                <a:ea typeface="Calibri"/>
                <a:cs typeface="Calibri"/>
                <a:sym typeface="Calibri"/>
              </a:rPr>
              <a:t>¿</a:t>
            </a:r>
            <a:r>
              <a:rPr lang="es-419" sz="2400" b="1" dirty="0">
                <a:solidFill>
                  <a:schemeClr val="lt1"/>
                </a:solidFill>
                <a:latin typeface="Calibri"/>
                <a:ea typeface="Calibri"/>
                <a:cs typeface="Calibri"/>
                <a:sym typeface="Calibri"/>
              </a:rPr>
              <a:t>Qué opinan del video?</a:t>
            </a:r>
            <a:endParaRPr sz="2400" b="1" dirty="0">
              <a:solidFill>
                <a:schemeClr val="lt1"/>
              </a:solidFill>
              <a:latin typeface="Calibri"/>
              <a:ea typeface="Calibri"/>
              <a:cs typeface="Calibri"/>
              <a:sym typeface="Calibri"/>
            </a:endParaRPr>
          </a:p>
          <a:p>
            <a:pPr marL="0" lvl="0" indent="0" algn="l" rtl="0">
              <a:spcBef>
                <a:spcPts val="0"/>
              </a:spcBef>
              <a:spcAft>
                <a:spcPts val="0"/>
              </a:spcAft>
              <a:buClr>
                <a:schemeClr val="dk1"/>
              </a:buClr>
              <a:buSzPts val="2800"/>
              <a:buFont typeface="Arial"/>
              <a:buNone/>
            </a:pPr>
            <a:r>
              <a:rPr lang="es-419" sz="2400" b="1" dirty="0">
                <a:solidFill>
                  <a:schemeClr val="lt1"/>
                </a:solidFill>
                <a:latin typeface="Calibri"/>
                <a:ea typeface="Calibri"/>
                <a:cs typeface="Calibri"/>
                <a:sym typeface="Calibri"/>
              </a:rPr>
              <a:t>¿Por qué es importante considerar la energía solar como alternativa para proveer electricidad?</a:t>
            </a:r>
            <a:endParaRPr sz="2400" b="1" dirty="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g1c598196763_0_7"/>
          <p:cNvPicPr preferRelativeResize="0"/>
          <p:nvPr/>
        </p:nvPicPr>
        <p:blipFill rotWithShape="1">
          <a:blip r:embed="rId3">
            <a:alphaModFix/>
          </a:blip>
          <a:srcRect l="1438"/>
          <a:stretch/>
        </p:blipFill>
        <p:spPr>
          <a:xfrm>
            <a:off x="175525" y="152400"/>
            <a:ext cx="12016476" cy="6517550"/>
          </a:xfrm>
          <a:prstGeom prst="rect">
            <a:avLst/>
          </a:prstGeom>
          <a:noFill/>
          <a:ln>
            <a:noFill/>
          </a:ln>
        </p:spPr>
      </p:pic>
      <p:sp>
        <p:nvSpPr>
          <p:cNvPr id="178" name="Google Shape;178;g1c598196763_0_7"/>
          <p:cNvSpPr txBox="1"/>
          <p:nvPr/>
        </p:nvSpPr>
        <p:spPr>
          <a:xfrm>
            <a:off x="977925" y="601475"/>
            <a:ext cx="8036400" cy="831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s-419" sz="2400" b="1">
                <a:solidFill>
                  <a:schemeClr val="lt1"/>
                </a:solidFill>
                <a:latin typeface="Calibri"/>
                <a:ea typeface="Calibri"/>
                <a:cs typeface="Calibri"/>
                <a:sym typeface="Calibri"/>
              </a:rPr>
              <a:t>Según el video, ¿qué factores afectan la producción y distribución de energía eléctrica de las plantas solares?</a:t>
            </a:r>
            <a:endParaRPr sz="2400" b="1">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1c598196763_0_17"/>
          <p:cNvSpPr txBox="1"/>
          <p:nvPr/>
        </p:nvSpPr>
        <p:spPr>
          <a:xfrm>
            <a:off x="693905" y="887000"/>
            <a:ext cx="48120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s-419" sz="4000" b="1" dirty="0">
                <a:solidFill>
                  <a:srgbClr val="351C75"/>
                </a:solidFill>
                <a:latin typeface="Calibri"/>
                <a:ea typeface="Calibri"/>
                <a:cs typeface="Calibri"/>
                <a:sym typeface="Calibri"/>
              </a:rPr>
              <a:t>Problema</a:t>
            </a:r>
            <a:endParaRPr sz="4000" b="1" i="0" u="none" strike="noStrike" cap="none" dirty="0">
              <a:solidFill>
                <a:srgbClr val="351C75"/>
              </a:solidFill>
              <a:latin typeface="Calibri"/>
              <a:ea typeface="Calibri"/>
              <a:cs typeface="Calibri"/>
              <a:sym typeface="Calibri"/>
            </a:endParaRPr>
          </a:p>
        </p:txBody>
      </p:sp>
      <p:sp>
        <p:nvSpPr>
          <p:cNvPr id="184" name="Google Shape;184;g1c598196763_0_17"/>
          <p:cNvSpPr/>
          <p:nvPr/>
        </p:nvSpPr>
        <p:spPr>
          <a:xfrm>
            <a:off x="829725" y="1744125"/>
            <a:ext cx="7768843" cy="2912400"/>
          </a:xfrm>
          <a:prstGeom prst="rect">
            <a:avLst/>
          </a:prstGeom>
          <a:solidFill>
            <a:srgbClr val="F3F3F3"/>
          </a:solidFill>
          <a:ln>
            <a:noFill/>
          </a:ln>
        </p:spPr>
        <p:txBody>
          <a:bodyPr spcFirstLastPara="1" wrap="square" lIns="91425" tIns="91425" rIns="91425" bIns="91425" anchor="ctr" anchorCtr="0">
            <a:noAutofit/>
          </a:bodyPr>
          <a:lstStyle/>
          <a:p>
            <a:pPr marL="179999" marR="107332" lvl="0" indent="0" algn="l" rtl="0">
              <a:spcBef>
                <a:spcPts val="0"/>
              </a:spcBef>
              <a:spcAft>
                <a:spcPts val="0"/>
              </a:spcAft>
              <a:buClr>
                <a:schemeClr val="dk1"/>
              </a:buClr>
              <a:buSzPts val="1100"/>
              <a:buFont typeface="Arial"/>
              <a:buNone/>
            </a:pPr>
            <a:r>
              <a:rPr lang="es-419" sz="2500" dirty="0">
                <a:solidFill>
                  <a:schemeClr val="dk1"/>
                </a:solidFill>
                <a:latin typeface="Calibri"/>
                <a:ea typeface="Calibri"/>
                <a:cs typeface="Calibri"/>
                <a:sym typeface="Calibri"/>
              </a:rPr>
              <a:t>Si quisiéramos construir una planta solar para suministrar electricidad a Concepción, ¿cuál sería el mejor lugar para ubicar esta planta: en Atacama, dada la gran cantidad de sol que llega, o en las cercanías de Concepción, para evitar pérdidas por transmisión?</a:t>
            </a:r>
            <a:endParaRPr sz="1100" dirty="0">
              <a:latin typeface="Calibri"/>
              <a:ea typeface="Calibri"/>
              <a:cs typeface="Calibri"/>
              <a:sym typeface="Calibri"/>
            </a:endParaRPr>
          </a:p>
        </p:txBody>
      </p:sp>
      <p:pic>
        <p:nvPicPr>
          <p:cNvPr id="185" name="Google Shape;185;g1c598196763_0_17"/>
          <p:cNvPicPr preferRelativeResize="0"/>
          <p:nvPr/>
        </p:nvPicPr>
        <p:blipFill>
          <a:blip r:embed="rId3">
            <a:alphaModFix/>
          </a:blip>
          <a:stretch>
            <a:fillRect/>
          </a:stretch>
        </p:blipFill>
        <p:spPr>
          <a:xfrm>
            <a:off x="9229676" y="1744125"/>
            <a:ext cx="2390775" cy="4572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1c598196763_0_37"/>
          <p:cNvSpPr txBox="1"/>
          <p:nvPr/>
        </p:nvSpPr>
        <p:spPr>
          <a:xfrm>
            <a:off x="693905" y="887000"/>
            <a:ext cx="48120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s-419" sz="4000" b="1" dirty="0">
                <a:solidFill>
                  <a:srgbClr val="351C75"/>
                </a:solidFill>
                <a:latin typeface="Calibri"/>
                <a:ea typeface="Calibri"/>
                <a:cs typeface="Calibri"/>
                <a:sym typeface="Calibri"/>
              </a:rPr>
              <a:t>Problema</a:t>
            </a:r>
            <a:endParaRPr sz="4000" b="1" i="0" u="none" strike="noStrike" cap="none" dirty="0">
              <a:solidFill>
                <a:srgbClr val="351C75"/>
              </a:solidFill>
              <a:latin typeface="Calibri"/>
              <a:ea typeface="Calibri"/>
              <a:cs typeface="Calibri"/>
              <a:sym typeface="Calibri"/>
            </a:endParaRPr>
          </a:p>
        </p:txBody>
      </p:sp>
      <p:sp>
        <p:nvSpPr>
          <p:cNvPr id="191" name="Google Shape;191;g1c598196763_0_37"/>
          <p:cNvSpPr/>
          <p:nvPr/>
        </p:nvSpPr>
        <p:spPr>
          <a:xfrm>
            <a:off x="829725" y="1744125"/>
            <a:ext cx="7945307" cy="2912400"/>
          </a:xfrm>
          <a:prstGeom prst="rect">
            <a:avLst/>
          </a:prstGeom>
          <a:solidFill>
            <a:srgbClr val="F3F3F3"/>
          </a:solidFill>
          <a:ln>
            <a:noFill/>
          </a:ln>
        </p:spPr>
        <p:txBody>
          <a:bodyPr spcFirstLastPara="1" wrap="square" lIns="91425" tIns="91425" rIns="91425" bIns="91425" anchor="ctr" anchorCtr="0">
            <a:noAutofit/>
          </a:bodyPr>
          <a:lstStyle/>
          <a:p>
            <a:pPr marL="179999" marR="107332" lvl="0" indent="0" algn="l" rtl="0">
              <a:spcBef>
                <a:spcPts val="0"/>
              </a:spcBef>
              <a:spcAft>
                <a:spcPts val="0"/>
              </a:spcAft>
              <a:buNone/>
            </a:pPr>
            <a:r>
              <a:rPr lang="es-419" sz="2500" dirty="0">
                <a:solidFill>
                  <a:schemeClr val="dk1"/>
                </a:solidFill>
                <a:latin typeface="Calibri"/>
                <a:ea typeface="Calibri"/>
                <a:cs typeface="Calibri"/>
                <a:sym typeface="Calibri"/>
              </a:rPr>
              <a:t>Si quisiéramos construir una planta solar para suministrar electricidad a Concepción, ¿cuál sería el mejor lugar para ubicar esta planta: en Atacama, dada la gran cantidad de sol que llega, o en las cercanías de Concepción, para evitar pérdidas por transmisión?</a:t>
            </a:r>
            <a:endParaRPr sz="1100" dirty="0">
              <a:latin typeface="Calibri"/>
              <a:ea typeface="Calibri"/>
              <a:cs typeface="Calibri"/>
              <a:sym typeface="Calibri"/>
            </a:endParaRPr>
          </a:p>
        </p:txBody>
      </p:sp>
      <p:sp>
        <p:nvSpPr>
          <p:cNvPr id="192" name="Google Shape;192;g1c598196763_0_37"/>
          <p:cNvSpPr txBox="1"/>
          <p:nvPr/>
        </p:nvSpPr>
        <p:spPr>
          <a:xfrm>
            <a:off x="906450" y="4974675"/>
            <a:ext cx="8099400" cy="4770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s-419" sz="2500">
                <a:solidFill>
                  <a:schemeClr val="dk1"/>
                </a:solidFill>
                <a:latin typeface="Calibri"/>
                <a:ea typeface="Calibri"/>
                <a:cs typeface="Calibri"/>
                <a:sym typeface="Calibri"/>
              </a:rPr>
              <a:t>¿Qué se necesita para tomar la decisión?</a:t>
            </a:r>
            <a:endParaRPr sz="2500">
              <a:solidFill>
                <a:schemeClr val="dk1"/>
              </a:solidFill>
              <a:latin typeface="Calibri"/>
              <a:ea typeface="Calibri"/>
              <a:cs typeface="Calibri"/>
              <a:sym typeface="Calibri"/>
            </a:endParaRPr>
          </a:p>
        </p:txBody>
      </p:sp>
      <p:pic>
        <p:nvPicPr>
          <p:cNvPr id="193" name="Google Shape;193;g1c598196763_0_37"/>
          <p:cNvPicPr preferRelativeResize="0"/>
          <p:nvPr/>
        </p:nvPicPr>
        <p:blipFill>
          <a:blip r:embed="rId3">
            <a:alphaModFix/>
          </a:blip>
          <a:stretch>
            <a:fillRect/>
          </a:stretch>
        </p:blipFill>
        <p:spPr>
          <a:xfrm>
            <a:off x="9341971" y="1744125"/>
            <a:ext cx="2390775" cy="4572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1c598196763_0_58"/>
          <p:cNvSpPr txBox="1"/>
          <p:nvPr/>
        </p:nvSpPr>
        <p:spPr>
          <a:xfrm>
            <a:off x="647872" y="595500"/>
            <a:ext cx="78516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s-419" sz="4000" b="1" dirty="0">
                <a:solidFill>
                  <a:srgbClr val="351C75"/>
                </a:solidFill>
                <a:latin typeface="Calibri"/>
                <a:ea typeface="Calibri"/>
                <a:cs typeface="Calibri"/>
                <a:sym typeface="Calibri"/>
              </a:rPr>
              <a:t>Información disponible</a:t>
            </a:r>
            <a:endParaRPr sz="4000" b="1" i="0" u="none" strike="noStrike" cap="none" dirty="0">
              <a:solidFill>
                <a:srgbClr val="351C75"/>
              </a:solidFill>
              <a:latin typeface="Calibri"/>
              <a:ea typeface="Calibri"/>
              <a:cs typeface="Calibri"/>
              <a:sym typeface="Calibri"/>
            </a:endParaRPr>
          </a:p>
        </p:txBody>
      </p:sp>
      <p:graphicFrame>
        <p:nvGraphicFramePr>
          <p:cNvPr id="199" name="Google Shape;199;g1c598196763_0_58"/>
          <p:cNvGraphicFramePr/>
          <p:nvPr/>
        </p:nvGraphicFramePr>
        <p:xfrm>
          <a:off x="710913" y="1458820"/>
          <a:ext cx="7456225" cy="4952000"/>
        </p:xfrm>
        <a:graphic>
          <a:graphicData uri="http://schemas.openxmlformats.org/drawingml/2006/table">
            <a:tbl>
              <a:tblPr>
                <a:noFill/>
                <a:tableStyleId>{53DF1C8E-7810-4592-860F-E9D7DCF5C72C}</a:tableStyleId>
              </a:tblPr>
              <a:tblGrid>
                <a:gridCol w="4525950">
                  <a:extLst>
                    <a:ext uri="{9D8B030D-6E8A-4147-A177-3AD203B41FA5}">
                      <a16:colId xmlns:a16="http://schemas.microsoft.com/office/drawing/2014/main" val="20000"/>
                    </a:ext>
                  </a:extLst>
                </a:gridCol>
                <a:gridCol w="1426800">
                  <a:extLst>
                    <a:ext uri="{9D8B030D-6E8A-4147-A177-3AD203B41FA5}">
                      <a16:colId xmlns:a16="http://schemas.microsoft.com/office/drawing/2014/main" val="20001"/>
                    </a:ext>
                  </a:extLst>
                </a:gridCol>
                <a:gridCol w="1503475">
                  <a:extLst>
                    <a:ext uri="{9D8B030D-6E8A-4147-A177-3AD203B41FA5}">
                      <a16:colId xmlns:a16="http://schemas.microsoft.com/office/drawing/2014/main" val="20002"/>
                    </a:ext>
                  </a:extLst>
                </a:gridCol>
              </a:tblGrid>
              <a:tr h="679850">
                <a:tc>
                  <a:txBody>
                    <a:bodyPr/>
                    <a:lstStyle/>
                    <a:p>
                      <a:pPr marL="0" lvl="0" indent="0" algn="l" rtl="0">
                        <a:spcBef>
                          <a:spcPts val="0"/>
                        </a:spcBef>
                        <a:spcAft>
                          <a:spcPts val="0"/>
                        </a:spcAft>
                        <a:buNone/>
                      </a:pP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b="1">
                          <a:latin typeface="Calibri"/>
                          <a:ea typeface="Calibri"/>
                          <a:cs typeface="Calibri"/>
                          <a:sym typeface="Calibri"/>
                        </a:rPr>
                        <a:t>Planta en Atacama</a:t>
                      </a:r>
                      <a:endParaRPr sz="1900" b="1">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b="1" dirty="0">
                          <a:latin typeface="Calibri"/>
                          <a:ea typeface="Calibri"/>
                          <a:cs typeface="Calibri"/>
                          <a:sym typeface="Calibri"/>
                        </a:rPr>
                        <a:t>Planta en Concepción</a:t>
                      </a:r>
                      <a:endParaRPr sz="1900" b="1" dirty="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0"/>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Potencia del Sol por m</a:t>
                      </a:r>
                      <a:r>
                        <a:rPr lang="es-419" sz="1900" baseline="30000">
                          <a:latin typeface="Calibri"/>
                          <a:ea typeface="Calibri"/>
                          <a:cs typeface="Calibri"/>
                          <a:sym typeface="Calibri"/>
                        </a:rPr>
                        <a:t>2</a:t>
                      </a:r>
                      <a:r>
                        <a:rPr lang="es-419" sz="1900">
                          <a:latin typeface="Calibri"/>
                          <a:ea typeface="Calibri"/>
                          <a:cs typeface="Calibri"/>
                          <a:sym typeface="Calibri"/>
                        </a:rPr>
                        <a:t> en la superficie externa de la atmósfera</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Porcentaje de luz que se absorbe por la humedad antes de llegar al panel solar</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54%</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61%</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2"/>
                  </a:ext>
                </a:extLst>
              </a:tr>
              <a:tr h="508575">
                <a:tc>
                  <a:txBody>
                    <a:bodyPr/>
                    <a:lstStyle/>
                    <a:p>
                      <a:pPr marL="0" lvl="0" indent="0" algn="l" rtl="0">
                        <a:spcBef>
                          <a:spcPts val="0"/>
                        </a:spcBef>
                        <a:spcAft>
                          <a:spcPts val="0"/>
                        </a:spcAft>
                        <a:buNone/>
                      </a:pPr>
                      <a:r>
                        <a:rPr lang="es-419" sz="1900">
                          <a:latin typeface="Calibri"/>
                          <a:ea typeface="Calibri"/>
                          <a:cs typeface="Calibri"/>
                          <a:sym typeface="Calibri"/>
                        </a:rPr>
                        <a:t>Horas con Sol al día</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3"/>
                  </a:ext>
                </a:extLst>
              </a:tr>
              <a:tr h="508575">
                <a:tc>
                  <a:txBody>
                    <a:bodyPr/>
                    <a:lstStyle/>
                    <a:p>
                      <a:pPr marL="0" lvl="0" indent="0" algn="l" rtl="0">
                        <a:spcBef>
                          <a:spcPts val="0"/>
                        </a:spcBef>
                        <a:spcAft>
                          <a:spcPts val="0"/>
                        </a:spcAft>
                        <a:buNone/>
                      </a:pPr>
                      <a:r>
                        <a:rPr lang="es-419" sz="1900">
                          <a:latin typeface="Calibri"/>
                          <a:ea typeface="Calibri"/>
                          <a:cs typeface="Calibri"/>
                          <a:sym typeface="Calibri"/>
                        </a:rPr>
                        <a:t>Días con Sol al año</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349</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296</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4"/>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Porcentaje de luz que llega al panel solar que se pierde en calor y otros efectos</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5"/>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Porcentaje de energía que se pierde en los cables de transmisión</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9%</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dirty="0">
                          <a:latin typeface="Calibri"/>
                          <a:ea typeface="Calibri"/>
                          <a:cs typeface="Calibri"/>
                          <a:sym typeface="Calibri"/>
                        </a:rPr>
                        <a:t>0%</a:t>
                      </a:r>
                      <a:endParaRPr sz="1900" dirty="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c598196763_0_63"/>
          <p:cNvSpPr txBox="1"/>
          <p:nvPr/>
        </p:nvSpPr>
        <p:spPr>
          <a:xfrm>
            <a:off x="647872" y="595500"/>
            <a:ext cx="78516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s-419" sz="4000" b="1" dirty="0">
                <a:solidFill>
                  <a:srgbClr val="351C75"/>
                </a:solidFill>
                <a:latin typeface="Calibri"/>
                <a:ea typeface="Calibri"/>
                <a:cs typeface="Calibri"/>
                <a:sym typeface="Calibri"/>
              </a:rPr>
              <a:t>Información disponible</a:t>
            </a:r>
            <a:endParaRPr sz="4000" b="1" i="0" u="none" strike="noStrike" cap="none" dirty="0">
              <a:solidFill>
                <a:srgbClr val="351C75"/>
              </a:solidFill>
              <a:latin typeface="Calibri"/>
              <a:ea typeface="Calibri"/>
              <a:cs typeface="Calibri"/>
              <a:sym typeface="Calibri"/>
            </a:endParaRPr>
          </a:p>
        </p:txBody>
      </p:sp>
      <p:graphicFrame>
        <p:nvGraphicFramePr>
          <p:cNvPr id="205" name="Google Shape;205;g1c598196763_0_63"/>
          <p:cNvGraphicFramePr/>
          <p:nvPr/>
        </p:nvGraphicFramePr>
        <p:xfrm>
          <a:off x="710913" y="1458820"/>
          <a:ext cx="7456225" cy="4952000"/>
        </p:xfrm>
        <a:graphic>
          <a:graphicData uri="http://schemas.openxmlformats.org/drawingml/2006/table">
            <a:tbl>
              <a:tblPr>
                <a:noFill/>
                <a:tableStyleId>{53DF1C8E-7810-4592-860F-E9D7DCF5C72C}</a:tableStyleId>
              </a:tblPr>
              <a:tblGrid>
                <a:gridCol w="4525950">
                  <a:extLst>
                    <a:ext uri="{9D8B030D-6E8A-4147-A177-3AD203B41FA5}">
                      <a16:colId xmlns:a16="http://schemas.microsoft.com/office/drawing/2014/main" val="20000"/>
                    </a:ext>
                  </a:extLst>
                </a:gridCol>
                <a:gridCol w="1426800">
                  <a:extLst>
                    <a:ext uri="{9D8B030D-6E8A-4147-A177-3AD203B41FA5}">
                      <a16:colId xmlns:a16="http://schemas.microsoft.com/office/drawing/2014/main" val="20001"/>
                    </a:ext>
                  </a:extLst>
                </a:gridCol>
                <a:gridCol w="1503475">
                  <a:extLst>
                    <a:ext uri="{9D8B030D-6E8A-4147-A177-3AD203B41FA5}">
                      <a16:colId xmlns:a16="http://schemas.microsoft.com/office/drawing/2014/main" val="20002"/>
                    </a:ext>
                  </a:extLst>
                </a:gridCol>
              </a:tblGrid>
              <a:tr h="679850">
                <a:tc>
                  <a:txBody>
                    <a:bodyPr/>
                    <a:lstStyle/>
                    <a:p>
                      <a:pPr marL="0" lvl="0" indent="0" algn="l" rtl="0">
                        <a:spcBef>
                          <a:spcPts val="0"/>
                        </a:spcBef>
                        <a:spcAft>
                          <a:spcPts val="0"/>
                        </a:spcAft>
                        <a:buNone/>
                      </a:pP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b="1">
                          <a:latin typeface="Calibri"/>
                          <a:ea typeface="Calibri"/>
                          <a:cs typeface="Calibri"/>
                          <a:sym typeface="Calibri"/>
                        </a:rPr>
                        <a:t>Planta en Atacama</a:t>
                      </a:r>
                      <a:endParaRPr sz="1900" b="1">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b="1">
                          <a:latin typeface="Calibri"/>
                          <a:ea typeface="Calibri"/>
                          <a:cs typeface="Calibri"/>
                          <a:sym typeface="Calibri"/>
                        </a:rPr>
                        <a:t>Planta en Concepción</a:t>
                      </a:r>
                      <a:endParaRPr sz="1900" b="1">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0"/>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Potencia del Sol por m</a:t>
                      </a:r>
                      <a:r>
                        <a:rPr lang="es-419" sz="1900" baseline="30000">
                          <a:latin typeface="Calibri"/>
                          <a:ea typeface="Calibri"/>
                          <a:cs typeface="Calibri"/>
                          <a:sym typeface="Calibri"/>
                        </a:rPr>
                        <a:t>2</a:t>
                      </a:r>
                      <a:r>
                        <a:rPr lang="es-419" sz="1900">
                          <a:latin typeface="Calibri"/>
                          <a:ea typeface="Calibri"/>
                          <a:cs typeface="Calibri"/>
                          <a:sym typeface="Calibri"/>
                        </a:rPr>
                        <a:t> en la superficie externa de la atmósfera</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Porcentaje de luz que se absorbe por la humedad antes de llegar al panel solar</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54%</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61%</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2"/>
                  </a:ext>
                </a:extLst>
              </a:tr>
              <a:tr h="508575">
                <a:tc>
                  <a:txBody>
                    <a:bodyPr/>
                    <a:lstStyle/>
                    <a:p>
                      <a:pPr marL="0" lvl="0" indent="0" algn="l" rtl="0">
                        <a:spcBef>
                          <a:spcPts val="0"/>
                        </a:spcBef>
                        <a:spcAft>
                          <a:spcPts val="0"/>
                        </a:spcAft>
                        <a:buNone/>
                      </a:pPr>
                      <a:r>
                        <a:rPr lang="es-419" sz="1900">
                          <a:latin typeface="Calibri"/>
                          <a:ea typeface="Calibri"/>
                          <a:cs typeface="Calibri"/>
                          <a:sym typeface="Calibri"/>
                        </a:rPr>
                        <a:t>Horas con Sol al día</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3"/>
                  </a:ext>
                </a:extLst>
              </a:tr>
              <a:tr h="508575">
                <a:tc>
                  <a:txBody>
                    <a:bodyPr/>
                    <a:lstStyle/>
                    <a:p>
                      <a:pPr marL="0" lvl="0" indent="0" algn="l" rtl="0">
                        <a:spcBef>
                          <a:spcPts val="0"/>
                        </a:spcBef>
                        <a:spcAft>
                          <a:spcPts val="0"/>
                        </a:spcAft>
                        <a:buNone/>
                      </a:pPr>
                      <a:r>
                        <a:rPr lang="es-419" sz="1900">
                          <a:latin typeface="Calibri"/>
                          <a:ea typeface="Calibri"/>
                          <a:cs typeface="Calibri"/>
                          <a:sym typeface="Calibri"/>
                        </a:rPr>
                        <a:t>Días con Sol al año</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349</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296</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4"/>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Porcentaje de luz que llega al panel solar que se pierde en calor y otros efectos</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5"/>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Porcentaje de energía que se pierde en los cables de transmisión</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9%</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0%</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06" name="Google Shape;206;g1c598196763_0_63"/>
          <p:cNvSpPr txBox="1"/>
          <p:nvPr/>
        </p:nvSpPr>
        <p:spPr>
          <a:xfrm>
            <a:off x="8898525" y="2335550"/>
            <a:ext cx="2884500" cy="400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s-419" sz="2000">
                <a:solidFill>
                  <a:schemeClr val="dk1"/>
                </a:solidFill>
                <a:latin typeface="Calibri"/>
                <a:ea typeface="Calibri"/>
                <a:cs typeface="Calibri"/>
                <a:sym typeface="Calibri"/>
              </a:rPr>
              <a:t>Cantidad inicial </a:t>
            </a:r>
            <a:endParaRPr sz="2000">
              <a:solidFill>
                <a:schemeClr val="dk1"/>
              </a:solidFill>
              <a:latin typeface="Calibri"/>
              <a:ea typeface="Calibri"/>
              <a:cs typeface="Calibri"/>
              <a:sym typeface="Calibri"/>
            </a:endParaRPr>
          </a:p>
        </p:txBody>
      </p:sp>
      <p:cxnSp>
        <p:nvCxnSpPr>
          <p:cNvPr id="207" name="Google Shape;207;g1c598196763_0_63"/>
          <p:cNvCxnSpPr/>
          <p:nvPr/>
        </p:nvCxnSpPr>
        <p:spPr>
          <a:xfrm rot="10800000">
            <a:off x="8269400" y="2546825"/>
            <a:ext cx="399000" cy="0"/>
          </a:xfrm>
          <a:prstGeom prst="straightConnector1">
            <a:avLst/>
          </a:prstGeom>
          <a:noFill/>
          <a:ln w="38100" cap="flat" cmpd="sng">
            <a:solidFill>
              <a:schemeClr val="dk2"/>
            </a:solidFill>
            <a:prstDash val="solid"/>
            <a:round/>
            <a:headEnd type="none" w="med" len="med"/>
            <a:tailEnd type="stealth"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1c598196763_0_70"/>
          <p:cNvSpPr txBox="1"/>
          <p:nvPr/>
        </p:nvSpPr>
        <p:spPr>
          <a:xfrm>
            <a:off x="647872" y="595500"/>
            <a:ext cx="78516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600"/>
              <a:buFont typeface="Arial"/>
              <a:buNone/>
            </a:pPr>
            <a:r>
              <a:rPr lang="es-419" sz="4000" b="1" dirty="0">
                <a:solidFill>
                  <a:srgbClr val="351C75"/>
                </a:solidFill>
                <a:latin typeface="Calibri"/>
                <a:ea typeface="Calibri"/>
                <a:cs typeface="Calibri"/>
                <a:sym typeface="Calibri"/>
              </a:rPr>
              <a:t>Información disponible</a:t>
            </a:r>
            <a:endParaRPr sz="4000" b="1" i="0" u="none" strike="noStrike" cap="none" dirty="0">
              <a:solidFill>
                <a:srgbClr val="351C75"/>
              </a:solidFill>
              <a:latin typeface="Calibri"/>
              <a:ea typeface="Calibri"/>
              <a:cs typeface="Calibri"/>
              <a:sym typeface="Calibri"/>
            </a:endParaRPr>
          </a:p>
        </p:txBody>
      </p:sp>
      <p:graphicFrame>
        <p:nvGraphicFramePr>
          <p:cNvPr id="213" name="Google Shape;213;g1c598196763_0_70"/>
          <p:cNvGraphicFramePr/>
          <p:nvPr/>
        </p:nvGraphicFramePr>
        <p:xfrm>
          <a:off x="710913" y="1458820"/>
          <a:ext cx="7456225" cy="4952000"/>
        </p:xfrm>
        <a:graphic>
          <a:graphicData uri="http://schemas.openxmlformats.org/drawingml/2006/table">
            <a:tbl>
              <a:tblPr>
                <a:noFill/>
                <a:tableStyleId>{53DF1C8E-7810-4592-860F-E9D7DCF5C72C}</a:tableStyleId>
              </a:tblPr>
              <a:tblGrid>
                <a:gridCol w="4525950">
                  <a:extLst>
                    <a:ext uri="{9D8B030D-6E8A-4147-A177-3AD203B41FA5}">
                      <a16:colId xmlns:a16="http://schemas.microsoft.com/office/drawing/2014/main" val="20000"/>
                    </a:ext>
                  </a:extLst>
                </a:gridCol>
                <a:gridCol w="1426800">
                  <a:extLst>
                    <a:ext uri="{9D8B030D-6E8A-4147-A177-3AD203B41FA5}">
                      <a16:colId xmlns:a16="http://schemas.microsoft.com/office/drawing/2014/main" val="20001"/>
                    </a:ext>
                  </a:extLst>
                </a:gridCol>
                <a:gridCol w="1503475">
                  <a:extLst>
                    <a:ext uri="{9D8B030D-6E8A-4147-A177-3AD203B41FA5}">
                      <a16:colId xmlns:a16="http://schemas.microsoft.com/office/drawing/2014/main" val="20002"/>
                    </a:ext>
                  </a:extLst>
                </a:gridCol>
              </a:tblGrid>
              <a:tr h="679850">
                <a:tc>
                  <a:txBody>
                    <a:bodyPr/>
                    <a:lstStyle/>
                    <a:p>
                      <a:pPr marL="0" lvl="0" indent="0" algn="l" rtl="0">
                        <a:spcBef>
                          <a:spcPts val="0"/>
                        </a:spcBef>
                        <a:spcAft>
                          <a:spcPts val="0"/>
                        </a:spcAft>
                        <a:buNone/>
                      </a:pP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b="1">
                          <a:latin typeface="Calibri"/>
                          <a:ea typeface="Calibri"/>
                          <a:cs typeface="Calibri"/>
                          <a:sym typeface="Calibri"/>
                        </a:rPr>
                        <a:t>Planta en Atacama</a:t>
                      </a:r>
                      <a:endParaRPr sz="1900" b="1">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b="1">
                          <a:latin typeface="Calibri"/>
                          <a:ea typeface="Calibri"/>
                          <a:cs typeface="Calibri"/>
                          <a:sym typeface="Calibri"/>
                        </a:rPr>
                        <a:t>Planta en Concepción</a:t>
                      </a:r>
                      <a:endParaRPr sz="1900" b="1">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0"/>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Potencia del Sol por m</a:t>
                      </a:r>
                      <a:r>
                        <a:rPr lang="es-419" sz="1900" baseline="30000">
                          <a:latin typeface="Calibri"/>
                          <a:ea typeface="Calibri"/>
                          <a:cs typeface="Calibri"/>
                          <a:sym typeface="Calibri"/>
                        </a:rPr>
                        <a:t>2</a:t>
                      </a:r>
                      <a:r>
                        <a:rPr lang="es-419" sz="1900">
                          <a:latin typeface="Calibri"/>
                          <a:ea typeface="Calibri"/>
                          <a:cs typeface="Calibri"/>
                          <a:sym typeface="Calibri"/>
                        </a:rPr>
                        <a:t> en la superficie externa de la atmósfera</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1,4 kW</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1"/>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Porcentaje de luz que se absorbe por la humedad antes de llegar al panel solar</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s-419" sz="1900">
                          <a:latin typeface="Calibri"/>
                          <a:ea typeface="Calibri"/>
                          <a:cs typeface="Calibri"/>
                          <a:sym typeface="Calibri"/>
                        </a:rPr>
                        <a:t>54%</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s-419" sz="1900">
                          <a:latin typeface="Calibri"/>
                          <a:ea typeface="Calibri"/>
                          <a:cs typeface="Calibri"/>
                          <a:sym typeface="Calibri"/>
                        </a:rPr>
                        <a:t>61%</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508575">
                <a:tc>
                  <a:txBody>
                    <a:bodyPr/>
                    <a:lstStyle/>
                    <a:p>
                      <a:pPr marL="0" lvl="0" indent="0" algn="l" rtl="0">
                        <a:spcBef>
                          <a:spcPts val="0"/>
                        </a:spcBef>
                        <a:spcAft>
                          <a:spcPts val="0"/>
                        </a:spcAft>
                        <a:buNone/>
                      </a:pPr>
                      <a:r>
                        <a:rPr lang="es-419" sz="1900">
                          <a:latin typeface="Calibri"/>
                          <a:ea typeface="Calibri"/>
                          <a:cs typeface="Calibri"/>
                          <a:sym typeface="Calibri"/>
                        </a:rPr>
                        <a:t>Horas con Sol al día</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12</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3"/>
                  </a:ext>
                </a:extLst>
              </a:tr>
              <a:tr h="508575">
                <a:tc>
                  <a:txBody>
                    <a:bodyPr/>
                    <a:lstStyle/>
                    <a:p>
                      <a:pPr marL="0" lvl="0" indent="0" algn="l" rtl="0">
                        <a:spcBef>
                          <a:spcPts val="0"/>
                        </a:spcBef>
                        <a:spcAft>
                          <a:spcPts val="0"/>
                        </a:spcAft>
                        <a:buNone/>
                      </a:pPr>
                      <a:r>
                        <a:rPr lang="es-419" sz="1900">
                          <a:latin typeface="Calibri"/>
                          <a:ea typeface="Calibri"/>
                          <a:cs typeface="Calibri"/>
                          <a:sym typeface="Calibri"/>
                        </a:rPr>
                        <a:t>Días con Sol al año</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349</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296</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4"/>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Porcentaje de luz que llega al panel solar que se pierde en calor y otros efectos</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80%</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5"/>
                  </a:ext>
                </a:extLst>
              </a:tr>
              <a:tr h="813750">
                <a:tc>
                  <a:txBody>
                    <a:bodyPr/>
                    <a:lstStyle/>
                    <a:p>
                      <a:pPr marL="0" lvl="0" indent="0" algn="l" rtl="0">
                        <a:spcBef>
                          <a:spcPts val="0"/>
                        </a:spcBef>
                        <a:spcAft>
                          <a:spcPts val="0"/>
                        </a:spcAft>
                        <a:buNone/>
                      </a:pPr>
                      <a:r>
                        <a:rPr lang="es-419" sz="1900">
                          <a:latin typeface="Calibri"/>
                          <a:ea typeface="Calibri"/>
                          <a:cs typeface="Calibri"/>
                          <a:sym typeface="Calibri"/>
                        </a:rPr>
                        <a:t>Porcentaje de energía que se pierde en los cables de transmisión</a:t>
                      </a:r>
                      <a:endParaRPr sz="1900">
                        <a:latin typeface="Calibri"/>
                        <a:ea typeface="Calibri"/>
                        <a:cs typeface="Calibri"/>
                        <a:sym typeface="Calibri"/>
                      </a:endParaRPr>
                    </a:p>
                  </a:txBody>
                  <a:tcPr marL="90000" marR="91425" marT="36000" marB="36000">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9%</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s-419" sz="1900">
                          <a:latin typeface="Calibri"/>
                          <a:ea typeface="Calibri"/>
                          <a:cs typeface="Calibri"/>
                          <a:sym typeface="Calibri"/>
                        </a:rPr>
                        <a:t>0%</a:t>
                      </a:r>
                      <a:endParaRPr sz="1900">
                        <a:latin typeface="Calibri"/>
                        <a:ea typeface="Calibri"/>
                        <a:cs typeface="Calibri"/>
                        <a:sym typeface="Calibri"/>
                      </a:endParaRPr>
                    </a:p>
                  </a:txBody>
                  <a:tcPr marL="90000" marR="91425" marT="36000" marB="36000" anchor="ctr">
                    <a:lnL w="9525" cap="flat" cmpd="sng">
                      <a:solidFill>
                        <a:schemeClr val="accent6"/>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chemeClr val="accent6"/>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14" name="Google Shape;214;g1c598196763_0_70"/>
          <p:cNvSpPr txBox="1"/>
          <p:nvPr/>
        </p:nvSpPr>
        <p:spPr>
          <a:xfrm>
            <a:off x="8898525" y="2487950"/>
            <a:ext cx="2884500" cy="1631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s-419" sz="2000" dirty="0">
                <a:solidFill>
                  <a:schemeClr val="dk1"/>
                </a:solidFill>
                <a:latin typeface="Calibri"/>
                <a:ea typeface="Calibri"/>
                <a:cs typeface="Calibri"/>
                <a:sym typeface="Calibri"/>
              </a:rPr>
              <a:t>La potencia del sol se reduce antes de llegar a la superficie del panel solar, debido a la humedad de la atmósfera.</a:t>
            </a:r>
            <a:endParaRPr sz="2000" dirty="0">
              <a:solidFill>
                <a:schemeClr val="dk1"/>
              </a:solidFill>
              <a:latin typeface="Calibri"/>
              <a:ea typeface="Calibri"/>
              <a:cs typeface="Calibri"/>
              <a:sym typeface="Calibri"/>
            </a:endParaRPr>
          </a:p>
        </p:txBody>
      </p:sp>
      <p:cxnSp>
        <p:nvCxnSpPr>
          <p:cNvPr id="215" name="Google Shape;215;g1c598196763_0_70"/>
          <p:cNvCxnSpPr/>
          <p:nvPr/>
        </p:nvCxnSpPr>
        <p:spPr>
          <a:xfrm rot="10800000">
            <a:off x="8269400" y="3385025"/>
            <a:ext cx="399000" cy="0"/>
          </a:xfrm>
          <a:prstGeom prst="straightConnector1">
            <a:avLst/>
          </a:prstGeom>
          <a:noFill/>
          <a:ln w="38100" cap="flat" cmpd="sng">
            <a:solidFill>
              <a:schemeClr val="dk2"/>
            </a:solidFill>
            <a:prstDash val="solid"/>
            <a:round/>
            <a:headEnd type="none" w="med" len="med"/>
            <a:tailEnd type="stealth" w="med" len="med"/>
          </a:ln>
        </p:spPr>
      </p:cxn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1677</Words>
  <Application>Microsoft Office PowerPoint</Application>
  <PresentationFormat>Widescreen</PresentationFormat>
  <Paragraphs>228</Paragraphs>
  <Slides>29</Slides>
  <Notes>29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29</vt:i4>
      </vt:variant>
    </vt:vector>
  </HeadingPairs>
  <TitlesOfParts>
    <vt:vector size="33" baseType="lpstr">
      <vt:lpstr>Arial</vt:lpstr>
      <vt:lpstr>Calibri</vt:lpstr>
      <vt:lpstr>Tema de Office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Ricardo Felipe Fredes Silva (ricardo.fredes)</dc:creator>
  <cp:lastModifiedBy>DIEGO IGNACIO ESPINOZA NUÑEZ</cp:lastModifiedBy>
  <cp:revision>3</cp:revision>
  <dcterms:created xsi:type="dcterms:W3CDTF">2022-11-30T14:02:43Z</dcterms:created>
  <dcterms:modified xsi:type="dcterms:W3CDTF">2023-09-12T14:24:56Z</dcterms:modified>
</cp:coreProperties>
</file>