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4" r:id="rId4"/>
    <p:sldId id="263" r:id="rId5"/>
    <p:sldId id="262" r:id="rId6"/>
    <p:sldId id="261" r:id="rId7"/>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3FF"/>
    <a:srgbClr val="71D3FF"/>
    <a:srgbClr val="21ABFF"/>
    <a:srgbClr val="4472C4"/>
    <a:srgbClr val="DDF0F7"/>
    <a:srgbClr val="71BDDD"/>
    <a:srgbClr val="E78577"/>
    <a:srgbClr val="60A6C7"/>
    <a:srgbClr val="91E7ED"/>
    <a:srgbClr val="43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08" autoAdjust="0"/>
  </p:normalViewPr>
  <p:slideViewPr>
    <p:cSldViewPr snapToGrid="0">
      <p:cViewPr>
        <p:scale>
          <a:sx n="50" d="100"/>
          <a:sy n="50" d="100"/>
        </p:scale>
        <p:origin x="193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C154D-FFED-4D04-B7F0-13B663D1AC55}" type="datetimeFigureOut">
              <a:rPr lang="es-419" smtClean="0"/>
              <a:t>22/4/2024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DA03A-7843-4550-A2FC-0650B2178345}" type="slidenum">
              <a:rPr lang="es-419" smtClean="0"/>
              <a:t>‹Nº›</a:t>
            </a:fld>
            <a:endParaRPr lang="es-419"/>
          </a:p>
        </p:txBody>
      </p:sp>
    </p:spTree>
    <p:extLst>
      <p:ext uri="{BB962C8B-B14F-4D97-AF65-F5344CB8AC3E}">
        <p14:creationId xmlns:p14="http://schemas.microsoft.com/office/powerpoint/2010/main" val="7400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pPr>
            <a:r>
              <a:rPr lang="es-419" sz="1800" b="0" i="0" u="none" strike="noStrike" dirty="0">
                <a:solidFill>
                  <a:srgbClr val="000000"/>
                </a:solidFill>
                <a:effectLst/>
                <a:latin typeface="Nunito" panose="00000500000000000000" pitchFamily="2" charset="0"/>
              </a:rPr>
              <a:t>La </a:t>
            </a:r>
            <a:r>
              <a:rPr lang="es-419" sz="1800" b="1" i="0" u="none" strike="noStrike" dirty="0">
                <a:solidFill>
                  <a:srgbClr val="000000"/>
                </a:solidFill>
                <a:effectLst/>
                <a:latin typeface="Nunito" panose="00000500000000000000" pitchFamily="2" charset="0"/>
              </a:rPr>
              <a:t>energía solar</a:t>
            </a:r>
            <a:r>
              <a:rPr lang="es-419" sz="1800" b="0" i="0" u="none" strike="noStrike" dirty="0">
                <a:solidFill>
                  <a:srgbClr val="000000"/>
                </a:solidFill>
                <a:effectLst/>
                <a:latin typeface="Nunito" panose="00000500000000000000" pitchFamily="2" charset="0"/>
              </a:rPr>
              <a:t> es una fuente de energía renovable. Una forma de aprovecharla es mediante </a:t>
            </a:r>
            <a:r>
              <a:rPr lang="es-419" sz="1800" b="1" i="0" u="none" strike="noStrike" dirty="0">
                <a:solidFill>
                  <a:srgbClr val="000000"/>
                </a:solidFill>
                <a:effectLst/>
                <a:latin typeface="Nunito" panose="00000500000000000000" pitchFamily="2" charset="0"/>
              </a:rPr>
              <a:t>paneles fotovoltaicos</a:t>
            </a:r>
            <a:r>
              <a:rPr lang="es-419" sz="1800" b="0" i="0" u="none" strike="noStrike" dirty="0">
                <a:solidFill>
                  <a:srgbClr val="000000"/>
                </a:solidFill>
                <a:effectLst/>
                <a:latin typeface="Nunito" panose="00000500000000000000" pitchFamily="2" charset="0"/>
              </a:rPr>
              <a:t>, que utilizan la radiación solar para generar electricidad.</a:t>
            </a:r>
          </a:p>
          <a:p>
            <a:pPr>
              <a:lnSpc>
                <a:spcPct val="115000"/>
              </a:lnSpc>
            </a:pPr>
            <a:r>
              <a:rPr lang="es-419" sz="1800" b="0" i="0" u="none" strike="noStrike" dirty="0">
                <a:solidFill>
                  <a:srgbClr val="000000"/>
                </a:solidFill>
                <a:effectLst/>
                <a:latin typeface="Nunito" panose="00000500000000000000" pitchFamily="2" charset="0"/>
              </a:rPr>
              <a:t>Esta forma de generar energía contribuye al </a:t>
            </a:r>
            <a:r>
              <a:rPr lang="es-419" sz="1800" b="1" i="0" u="none" strike="noStrike" dirty="0">
                <a:solidFill>
                  <a:srgbClr val="000000"/>
                </a:solidFill>
                <a:effectLst/>
                <a:latin typeface="Nunito" panose="00000500000000000000" pitchFamily="2" charset="0"/>
              </a:rPr>
              <a:t>cuidado del medioambiente</a:t>
            </a:r>
            <a:r>
              <a:rPr lang="es-419" sz="1800" b="0" i="0" u="none" strike="noStrike" dirty="0">
                <a:solidFill>
                  <a:srgbClr val="000000"/>
                </a:solidFill>
                <a:effectLst/>
                <a:latin typeface="Nunito" panose="00000500000000000000" pitchFamily="2" charset="0"/>
              </a:rPr>
              <a:t>, ya que no produce gases de efecto invernadero y ayuda a </a:t>
            </a:r>
            <a:r>
              <a:rPr lang="es-419" sz="1800" b="1" i="0" u="none" strike="noStrike" dirty="0">
                <a:solidFill>
                  <a:srgbClr val="000000"/>
                </a:solidFill>
                <a:effectLst/>
                <a:latin typeface="Nunito" panose="00000500000000000000" pitchFamily="2" charset="0"/>
              </a:rPr>
              <a:t>diversificar la matriz energética</a:t>
            </a:r>
            <a:r>
              <a:rPr lang="es-419" sz="1800" b="0" i="0" u="none" strike="noStrike" dirty="0">
                <a:solidFill>
                  <a:srgbClr val="000000"/>
                </a:solidFill>
                <a:effectLst/>
                <a:latin typeface="Nunito" panose="00000500000000000000" pitchFamily="2" charset="0"/>
              </a:rPr>
              <a:t> del país, al igual que la energía biomasa y la eólica.</a:t>
            </a:r>
            <a:endParaRPr lang="es-CL" sz="1800" dirty="0">
              <a:effectLst/>
              <a:latin typeface="Arial" panose="020B0604020202020204" pitchFamily="34" charset="0"/>
              <a:ea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BD1DA03A-7843-4550-A2FC-0650B2178345}" type="slidenum">
              <a:rPr lang="es-419" smtClean="0"/>
              <a:t>2</a:t>
            </a:fld>
            <a:endParaRPr lang="es-419"/>
          </a:p>
        </p:txBody>
      </p:sp>
    </p:spTree>
    <p:extLst>
      <p:ext uri="{BB962C8B-B14F-4D97-AF65-F5344CB8AC3E}">
        <p14:creationId xmlns:p14="http://schemas.microsoft.com/office/powerpoint/2010/main" val="228373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spcBef>
                <a:spcPts val="0"/>
              </a:spcBef>
              <a:spcAft>
                <a:spcPts val="0"/>
              </a:spcAft>
            </a:pPr>
            <a:r>
              <a:rPr lang="es-419" sz="1800" b="0" i="0" u="none" strike="noStrike" dirty="0">
                <a:solidFill>
                  <a:srgbClr val="000000"/>
                </a:solidFill>
                <a:effectLst/>
                <a:latin typeface="Nunito" panose="00000500000000000000" pitchFamily="2" charset="0"/>
              </a:rPr>
              <a:t>En el mundo existen localizaciones que reciben más radiación que otras, dadas sus </a:t>
            </a:r>
            <a:r>
              <a:rPr lang="es-419" sz="1800" b="1" i="0" u="none" strike="noStrike" dirty="0">
                <a:solidFill>
                  <a:srgbClr val="000000"/>
                </a:solidFill>
                <a:effectLst/>
                <a:latin typeface="Nunito" panose="00000500000000000000" pitchFamily="2" charset="0"/>
              </a:rPr>
              <a:t>condiciones atmosféricas, la altura o el ángulo en que inciden los rayos del sol</a:t>
            </a:r>
            <a:r>
              <a:rPr lang="es-419" sz="1800" b="0" i="0" u="none" strike="noStrike" dirty="0">
                <a:solidFill>
                  <a:srgbClr val="000000"/>
                </a:solidFill>
                <a:effectLst/>
                <a:latin typeface="Nunito" panose="00000500000000000000" pitchFamily="2" charset="0"/>
              </a:rPr>
              <a:t>.</a:t>
            </a:r>
            <a:endParaRPr lang="es-419" sz="2800" b="0" dirty="0">
              <a:effectLst/>
            </a:endParaRPr>
          </a:p>
          <a:p>
            <a:pPr rtl="0">
              <a:spcBef>
                <a:spcPts val="0"/>
              </a:spcBef>
              <a:spcAft>
                <a:spcPts val="0"/>
              </a:spcAft>
            </a:pPr>
            <a:br>
              <a:rPr lang="es-419" sz="1800" b="0" i="0" u="none" strike="noStrike" dirty="0">
                <a:solidFill>
                  <a:srgbClr val="000000"/>
                </a:solidFill>
                <a:effectLst/>
                <a:latin typeface="Nunito" panose="00000500000000000000" pitchFamily="2" charset="0"/>
              </a:rPr>
            </a:br>
            <a:r>
              <a:rPr lang="es-419" sz="1800" b="0" i="0" u="none" strike="noStrike" dirty="0">
                <a:solidFill>
                  <a:srgbClr val="000000"/>
                </a:solidFill>
                <a:effectLst/>
                <a:latin typeface="Nunito" panose="00000500000000000000" pitchFamily="2" charset="0"/>
              </a:rPr>
              <a:t>En este mapa podemos ver que en los lugares donde el color es más cercano al rojo, mayor es la radiación solar, tales como el Medio Oriente, el sur de África, Perú y el </a:t>
            </a:r>
            <a:r>
              <a:rPr lang="es-419" sz="1800" b="1" i="0" u="none" strike="noStrike" dirty="0">
                <a:solidFill>
                  <a:srgbClr val="000000"/>
                </a:solidFill>
                <a:effectLst/>
                <a:latin typeface="Nunito" panose="00000500000000000000" pitchFamily="2" charset="0"/>
              </a:rPr>
              <a:t>Norte de Chile</a:t>
            </a:r>
            <a:r>
              <a:rPr lang="es-419" sz="1800" b="0" i="0" u="none" strike="noStrike" dirty="0">
                <a:solidFill>
                  <a:srgbClr val="000000"/>
                </a:solidFill>
                <a:effectLst/>
                <a:latin typeface="Nunito" panose="00000500000000000000" pitchFamily="2" charset="0"/>
              </a:rPr>
              <a:t>.</a:t>
            </a:r>
            <a:endParaRPr lang="es-419" sz="2800" b="0" dirty="0">
              <a:effectLst/>
            </a:endParaRPr>
          </a:p>
          <a:p>
            <a:br>
              <a:rPr lang="es-419" sz="2800" dirty="0"/>
            </a:br>
            <a:endParaRPr lang="es-CL" sz="1800" dirty="0">
              <a:effectLst/>
              <a:latin typeface="Arial" panose="020B0604020202020204" pitchFamily="34" charset="0"/>
              <a:ea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BD1DA03A-7843-4550-A2FC-0650B2178345}" type="slidenum">
              <a:rPr lang="es-419" smtClean="0"/>
              <a:t>3</a:t>
            </a:fld>
            <a:endParaRPr lang="es-419"/>
          </a:p>
        </p:txBody>
      </p:sp>
    </p:spTree>
    <p:extLst>
      <p:ext uri="{BB962C8B-B14F-4D97-AF65-F5344CB8AC3E}">
        <p14:creationId xmlns:p14="http://schemas.microsoft.com/office/powerpoint/2010/main" val="18641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2C9D-15A1-0F10-9669-5640759051E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9B5F619-B325-C05A-96F3-379CB9BB150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DFAE0A3-7265-2781-14B1-C056BEA4DF0F}"/>
              </a:ext>
            </a:extLst>
          </p:cNvPr>
          <p:cNvSpPr>
            <a:spLocks noGrp="1"/>
          </p:cNvSpPr>
          <p:nvPr>
            <p:ph type="body" idx="1"/>
          </p:nvPr>
        </p:nvSpPr>
        <p:spPr/>
        <p:txBody>
          <a:bodyPr/>
          <a:lstStyle/>
          <a:p>
            <a:pPr>
              <a:lnSpc>
                <a:spcPct val="115000"/>
              </a:lnSpc>
            </a:pPr>
            <a:r>
              <a:rPr lang="es-419" sz="1800" b="0" i="0" u="none" strike="noStrike" dirty="0">
                <a:solidFill>
                  <a:srgbClr val="000000"/>
                </a:solidFill>
                <a:effectLst/>
                <a:latin typeface="Nunito" panose="00000500000000000000" pitchFamily="2" charset="0"/>
              </a:rPr>
              <a:t>Aprovechando estas condiciones naturales, muchas </a:t>
            </a:r>
            <a:r>
              <a:rPr lang="es-419" sz="1800" b="1" i="0" u="none" strike="noStrike" dirty="0">
                <a:solidFill>
                  <a:srgbClr val="000000"/>
                </a:solidFill>
                <a:effectLst/>
                <a:latin typeface="Nunito" panose="00000500000000000000" pitchFamily="2" charset="0"/>
              </a:rPr>
              <a:t>plantas solares funcionan en la zona norte del país</a:t>
            </a:r>
            <a:r>
              <a:rPr lang="es-419" sz="1800" b="0" i="0" u="none" strike="noStrike" dirty="0">
                <a:solidFill>
                  <a:srgbClr val="000000"/>
                </a:solidFill>
                <a:effectLst/>
                <a:latin typeface="Nunito" panose="00000500000000000000" pitchFamily="2" charset="0"/>
              </a:rPr>
              <a:t>, suministrando energía eléctrica a las ciudades cercanas.</a:t>
            </a:r>
            <a:endParaRPr lang="es-CL" sz="1800" dirty="0">
              <a:effectLst/>
              <a:latin typeface="Arial" panose="020B0604020202020204" pitchFamily="34" charset="0"/>
              <a:ea typeface="Arial" panose="020B0604020202020204" pitchFamily="34" charset="0"/>
            </a:endParaRPr>
          </a:p>
        </p:txBody>
      </p:sp>
      <p:sp>
        <p:nvSpPr>
          <p:cNvPr id="4" name="Marcador de número de diapositiva 3">
            <a:extLst>
              <a:ext uri="{FF2B5EF4-FFF2-40B4-BE49-F238E27FC236}">
                <a16:creationId xmlns:a16="http://schemas.microsoft.com/office/drawing/2014/main" id="{822A062F-5CFF-D3AA-A5DE-0913216C8FD6}"/>
              </a:ext>
            </a:extLst>
          </p:cNvPr>
          <p:cNvSpPr>
            <a:spLocks noGrp="1"/>
          </p:cNvSpPr>
          <p:nvPr>
            <p:ph type="sldNum" sz="quarter" idx="5"/>
          </p:nvPr>
        </p:nvSpPr>
        <p:spPr/>
        <p:txBody>
          <a:bodyPr/>
          <a:lstStyle/>
          <a:p>
            <a:fld id="{BD1DA03A-7843-4550-A2FC-0650B2178345}" type="slidenum">
              <a:rPr lang="es-419" smtClean="0"/>
              <a:t>4</a:t>
            </a:fld>
            <a:endParaRPr lang="es-419"/>
          </a:p>
        </p:txBody>
      </p:sp>
    </p:spTree>
    <p:extLst>
      <p:ext uri="{BB962C8B-B14F-4D97-AF65-F5344CB8AC3E}">
        <p14:creationId xmlns:p14="http://schemas.microsoft.com/office/powerpoint/2010/main" val="141500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ED5B-34B8-9350-0FF1-1D1610A633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2BC3FA-D84C-6847-C6EE-C286FF6BFA1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DBE9E79-C9BE-864A-6E10-AE47A663B2FB}"/>
              </a:ext>
            </a:extLst>
          </p:cNvPr>
          <p:cNvSpPr>
            <a:spLocks noGrp="1"/>
          </p:cNvSpPr>
          <p:nvPr>
            <p:ph type="body" idx="1"/>
          </p:nvPr>
        </p:nvSpPr>
        <p:spPr/>
        <p:txBody>
          <a:bodyPr/>
          <a:lstStyle/>
          <a:p>
            <a:pPr rtl="0">
              <a:spcBef>
                <a:spcPts val="0"/>
              </a:spcBef>
              <a:spcAft>
                <a:spcPts val="0"/>
              </a:spcAft>
            </a:pPr>
            <a:r>
              <a:rPr lang="es-419" sz="1800" b="0" i="0" u="none" strike="noStrike" dirty="0">
                <a:solidFill>
                  <a:srgbClr val="000000"/>
                </a:solidFill>
                <a:effectLst/>
                <a:latin typeface="Nunito" panose="00000500000000000000" pitchFamily="2" charset="0"/>
              </a:rPr>
              <a:t>La energía eléctrica que generan las plantas solares no depende exclusivamente de cuánta radiación reciben. </a:t>
            </a:r>
            <a:r>
              <a:rPr lang="es-419" sz="1800" b="1" i="0" u="none" strike="noStrike" dirty="0">
                <a:solidFill>
                  <a:srgbClr val="000000"/>
                </a:solidFill>
                <a:effectLst/>
                <a:latin typeface="Nunito" panose="00000500000000000000" pitchFamily="2" charset="0"/>
              </a:rPr>
              <a:t>Existen más factores que influyen en la generación y transmisión de energía</a:t>
            </a:r>
            <a:r>
              <a:rPr lang="es-419" sz="1800" b="0" i="0" u="none" strike="noStrike" dirty="0">
                <a:solidFill>
                  <a:srgbClr val="000000"/>
                </a:solidFill>
                <a:effectLst/>
                <a:latin typeface="Nunito" panose="00000500000000000000" pitchFamily="2" charset="0"/>
              </a:rPr>
              <a:t>. </a:t>
            </a:r>
            <a:endParaRPr lang="es-419" sz="2800" b="0" dirty="0">
              <a:effectLst/>
            </a:endParaRPr>
          </a:p>
          <a:p>
            <a:pPr marL="457200" indent="-457200" rtl="0">
              <a:spcBef>
                <a:spcPts val="0"/>
              </a:spcBef>
              <a:spcAft>
                <a:spcPts val="0"/>
              </a:spcAft>
              <a:buFont typeface="Arial" panose="020B0604020202020204" pitchFamily="34" charset="0"/>
              <a:buChar char="•"/>
            </a:pPr>
            <a:br>
              <a:rPr lang="es-419" sz="2800" b="0" dirty="0">
                <a:effectLst/>
              </a:rPr>
            </a:br>
            <a:r>
              <a:rPr lang="es-419" sz="1800" b="0" i="0" u="none" strike="noStrike" dirty="0">
                <a:solidFill>
                  <a:srgbClr val="000000"/>
                </a:solidFill>
                <a:effectLst/>
                <a:latin typeface="Nunito" panose="00000500000000000000" pitchFamily="2" charset="0"/>
              </a:rPr>
              <a:t>Parte de </a:t>
            </a:r>
            <a:r>
              <a:rPr lang="es-419" sz="1800" b="1" i="0" u="none" strike="noStrike" dirty="0">
                <a:solidFill>
                  <a:srgbClr val="000000"/>
                </a:solidFill>
                <a:effectLst/>
                <a:latin typeface="Nunito" panose="00000500000000000000" pitchFamily="2" charset="0"/>
              </a:rPr>
              <a:t>la luz se absorbe en la atmósfera</a:t>
            </a:r>
            <a:r>
              <a:rPr lang="es-419" sz="1800" b="0" i="0" u="none" strike="noStrike" dirty="0">
                <a:solidFill>
                  <a:srgbClr val="000000"/>
                </a:solidFill>
                <a:effectLst/>
                <a:latin typeface="Nunito" panose="00000500000000000000" pitchFamily="2" charset="0"/>
              </a:rPr>
              <a:t> a causa de la humedad antes de llegar a los paneles. </a:t>
            </a:r>
            <a:endParaRPr lang="es-419" sz="2800" b="0" dirty="0">
              <a:effectLst/>
            </a:endParaRPr>
          </a:p>
          <a:p>
            <a:pPr marL="457200" indent="-457200" rtl="0">
              <a:spcBef>
                <a:spcPts val="0"/>
              </a:spcBef>
              <a:spcAft>
                <a:spcPts val="0"/>
              </a:spcAft>
              <a:buFont typeface="Arial" panose="020B0604020202020204" pitchFamily="34" charset="0"/>
              <a:buChar char="•"/>
            </a:pPr>
            <a:br>
              <a:rPr lang="es-419" sz="2800" b="0" dirty="0">
                <a:effectLst/>
              </a:rPr>
            </a:br>
            <a:r>
              <a:rPr lang="es-419" sz="1800" b="0" i="0" u="none" strike="noStrike" dirty="0">
                <a:solidFill>
                  <a:srgbClr val="000000"/>
                </a:solidFill>
                <a:effectLst/>
                <a:latin typeface="Nunito" panose="00000500000000000000" pitchFamily="2" charset="0"/>
              </a:rPr>
              <a:t>Además, los mismos paneles solares no son completamente eficientes y parte de la energía solar que llega </a:t>
            </a:r>
            <a:r>
              <a:rPr lang="es-419" sz="1800" b="1" i="0" u="none" strike="noStrike" dirty="0">
                <a:solidFill>
                  <a:srgbClr val="000000"/>
                </a:solidFill>
                <a:effectLst/>
                <a:latin typeface="Nunito" panose="00000500000000000000" pitchFamily="2" charset="0"/>
              </a:rPr>
              <a:t>se pierde en calor</a:t>
            </a:r>
            <a:r>
              <a:rPr lang="es-419" sz="1800" b="0" i="0" u="none" strike="noStrike" dirty="0">
                <a:solidFill>
                  <a:srgbClr val="000000"/>
                </a:solidFill>
                <a:effectLst/>
                <a:latin typeface="Nunito" panose="00000500000000000000" pitchFamily="2" charset="0"/>
              </a:rPr>
              <a:t>. Solo un porcentaje de la energía recibida se transforma en electricidad.</a:t>
            </a:r>
            <a:endParaRPr lang="es-419" sz="2800" b="0" dirty="0">
              <a:effectLst/>
            </a:endParaRPr>
          </a:p>
          <a:p>
            <a:pPr marL="457200" indent="-457200" rtl="0">
              <a:spcBef>
                <a:spcPts val="0"/>
              </a:spcBef>
              <a:spcAft>
                <a:spcPts val="0"/>
              </a:spcAft>
              <a:buFont typeface="Arial" panose="020B0604020202020204" pitchFamily="34" charset="0"/>
              <a:buChar char="•"/>
            </a:pPr>
            <a:br>
              <a:rPr lang="es-419" sz="2800" dirty="0"/>
            </a:br>
            <a:r>
              <a:rPr lang="es-419" sz="1800" b="0" i="0" u="none" strike="noStrike" dirty="0">
                <a:solidFill>
                  <a:srgbClr val="000000"/>
                </a:solidFill>
                <a:effectLst/>
                <a:latin typeface="Nunito" panose="00000500000000000000" pitchFamily="2" charset="0"/>
              </a:rPr>
              <a:t>Otro factor que incide en la generación es la cantidad de </a:t>
            </a:r>
            <a:r>
              <a:rPr lang="es-419" sz="1800" b="1" i="0" u="none" strike="noStrike" dirty="0">
                <a:solidFill>
                  <a:srgbClr val="000000"/>
                </a:solidFill>
                <a:effectLst/>
                <a:latin typeface="Nunito" panose="00000500000000000000" pitchFamily="2" charset="0"/>
              </a:rPr>
              <a:t>días del año y horas del día en los que hay sol</a:t>
            </a:r>
            <a:r>
              <a:rPr lang="es-419" sz="1800" b="0" i="0" u="none" strike="noStrike" dirty="0">
                <a:solidFill>
                  <a:srgbClr val="000000"/>
                </a:solidFill>
                <a:effectLst/>
                <a:latin typeface="Nunito" panose="00000500000000000000" pitchFamily="2" charset="0"/>
              </a:rPr>
              <a:t>. </a:t>
            </a:r>
            <a:endParaRPr lang="es-419" sz="2800" b="0" dirty="0">
              <a:effectLst/>
            </a:endParaRPr>
          </a:p>
          <a:p>
            <a:pPr marL="457200" indent="-457200">
              <a:buFont typeface="Arial" panose="020B0604020202020204" pitchFamily="34" charset="0"/>
              <a:buChar char="•"/>
            </a:pPr>
            <a:br>
              <a:rPr lang="es-419" sz="2800" b="0" dirty="0">
                <a:effectLst/>
              </a:rPr>
            </a:br>
            <a:r>
              <a:rPr lang="es-419" sz="1800" b="0" i="0" u="none" strike="noStrike" dirty="0">
                <a:solidFill>
                  <a:srgbClr val="000000"/>
                </a:solidFill>
                <a:effectLst/>
                <a:latin typeface="Nunito" panose="00000500000000000000" pitchFamily="2" charset="0"/>
              </a:rPr>
              <a:t>En cuanto a la transmisión, un porcentaje de la energía </a:t>
            </a:r>
            <a:r>
              <a:rPr lang="es-419" sz="1800" b="1" i="0" u="none" strike="noStrike" dirty="0">
                <a:solidFill>
                  <a:srgbClr val="000000"/>
                </a:solidFill>
                <a:effectLst/>
                <a:latin typeface="Nunito" panose="00000500000000000000" pitchFamily="2" charset="0"/>
              </a:rPr>
              <a:t>se pierde en los cables</a:t>
            </a:r>
            <a:r>
              <a:rPr lang="es-419" sz="1800" b="0" i="0" u="none" strike="noStrike" dirty="0">
                <a:solidFill>
                  <a:srgbClr val="000000"/>
                </a:solidFill>
                <a:effectLst/>
                <a:latin typeface="Nunito" panose="00000500000000000000" pitchFamily="2" charset="0"/>
              </a:rPr>
              <a:t> que llevan la electricidad desde las plantas hasta las ciudades.</a:t>
            </a:r>
            <a:br>
              <a:rPr lang="es-419" sz="1800" b="0" i="0" u="none" strike="noStrike" dirty="0">
                <a:solidFill>
                  <a:srgbClr val="000000"/>
                </a:solidFill>
                <a:effectLst/>
                <a:latin typeface="Nunito" panose="00000500000000000000" pitchFamily="2" charset="0"/>
              </a:rPr>
            </a:br>
            <a:endParaRPr lang="es-CL" sz="1800" dirty="0">
              <a:effectLst/>
              <a:latin typeface="Arial" panose="020B0604020202020204" pitchFamily="34" charset="0"/>
              <a:ea typeface="Arial" panose="020B0604020202020204" pitchFamily="34" charset="0"/>
            </a:endParaRPr>
          </a:p>
        </p:txBody>
      </p:sp>
      <p:sp>
        <p:nvSpPr>
          <p:cNvPr id="4" name="Marcador de número de diapositiva 3">
            <a:extLst>
              <a:ext uri="{FF2B5EF4-FFF2-40B4-BE49-F238E27FC236}">
                <a16:creationId xmlns:a16="http://schemas.microsoft.com/office/drawing/2014/main" id="{57F90266-41A9-4B87-DE11-5F2FD9E99A88}"/>
              </a:ext>
            </a:extLst>
          </p:cNvPr>
          <p:cNvSpPr>
            <a:spLocks noGrp="1"/>
          </p:cNvSpPr>
          <p:nvPr>
            <p:ph type="sldNum" sz="quarter" idx="5"/>
          </p:nvPr>
        </p:nvSpPr>
        <p:spPr/>
        <p:txBody>
          <a:bodyPr/>
          <a:lstStyle/>
          <a:p>
            <a:fld id="{BD1DA03A-7843-4550-A2FC-0650B2178345}" type="slidenum">
              <a:rPr lang="es-419" smtClean="0"/>
              <a:t>5</a:t>
            </a:fld>
            <a:endParaRPr lang="es-419"/>
          </a:p>
        </p:txBody>
      </p:sp>
    </p:spTree>
    <p:extLst>
      <p:ext uri="{BB962C8B-B14F-4D97-AF65-F5344CB8AC3E}">
        <p14:creationId xmlns:p14="http://schemas.microsoft.com/office/powerpoint/2010/main" val="18231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pPr>
            <a:r>
              <a:rPr lang="es-419" sz="1800" b="0" i="0" u="none" strike="noStrike" dirty="0">
                <a:solidFill>
                  <a:srgbClr val="000000"/>
                </a:solidFill>
                <a:effectLst/>
                <a:latin typeface="Nunito" panose="00000500000000000000" pitchFamily="2" charset="0"/>
              </a:rPr>
              <a:t>Para decidir dónde ubicar una planta solar es importante considerar los factores indicados previamente.</a:t>
            </a:r>
          </a:p>
          <a:p>
            <a:pPr>
              <a:lnSpc>
                <a:spcPct val="115000"/>
              </a:lnSpc>
            </a:pPr>
            <a:endParaRPr lang="es-419" sz="1800" b="0" i="0" u="none" strike="noStrike" dirty="0">
              <a:solidFill>
                <a:srgbClr val="000000"/>
              </a:solidFill>
              <a:effectLst/>
              <a:latin typeface="Nunito" panose="00000500000000000000" pitchFamily="2" charset="0"/>
            </a:endParaRPr>
          </a:p>
          <a:p>
            <a:pPr>
              <a:lnSpc>
                <a:spcPct val="115000"/>
              </a:lnSpc>
            </a:pPr>
            <a:r>
              <a:rPr lang="es-419" sz="1800" b="0" i="0" u="none" strike="noStrike" dirty="0">
                <a:solidFill>
                  <a:srgbClr val="000000"/>
                </a:solidFill>
                <a:effectLst/>
                <a:latin typeface="Nunito" panose="00000500000000000000" pitchFamily="2" charset="0"/>
              </a:rPr>
              <a:t>En particular, si quisiéramos construir una planta solar para suministrar electricidad a la ciudad de Concepción, </a:t>
            </a:r>
            <a:r>
              <a:rPr lang="es-419" sz="1800" b="1" i="0" u="none" strike="noStrike" dirty="0">
                <a:solidFill>
                  <a:srgbClr val="000000"/>
                </a:solidFill>
                <a:effectLst/>
                <a:latin typeface="Nunito" panose="00000500000000000000" pitchFamily="2" charset="0"/>
              </a:rPr>
              <a:t>¿cuál sería el mejor lugar para ubicar esta planta: en el Desierto de Atacama, dada la gran cantidad de sol que llega, o en las cercanías de Concepción, para evitar pérdidas por transmisión?</a:t>
            </a:r>
            <a:endParaRPr lang="es-419" dirty="0"/>
          </a:p>
        </p:txBody>
      </p:sp>
      <p:sp>
        <p:nvSpPr>
          <p:cNvPr id="4" name="Marcador de número de diapositiva 3"/>
          <p:cNvSpPr>
            <a:spLocks noGrp="1"/>
          </p:cNvSpPr>
          <p:nvPr>
            <p:ph type="sldNum" sz="quarter" idx="5"/>
          </p:nvPr>
        </p:nvSpPr>
        <p:spPr/>
        <p:txBody>
          <a:bodyPr/>
          <a:lstStyle/>
          <a:p>
            <a:fld id="{BD1DA03A-7843-4550-A2FC-0650B2178345}" type="slidenum">
              <a:rPr lang="es-419" smtClean="0"/>
              <a:t>6</a:t>
            </a:fld>
            <a:endParaRPr lang="es-419"/>
          </a:p>
        </p:txBody>
      </p:sp>
    </p:spTree>
    <p:extLst>
      <p:ext uri="{BB962C8B-B14F-4D97-AF65-F5344CB8AC3E}">
        <p14:creationId xmlns:p14="http://schemas.microsoft.com/office/powerpoint/2010/main" val="393642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C15CA-1247-4A03-3B93-E832152B77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7B916732-6118-341D-7911-B34BF856E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D8252D49-2AE0-1D5C-59CC-818B250840CE}"/>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DD77ADD7-9964-26C1-B5E6-FFA59AB2D6C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7F5FA0D-0C96-0F87-82BD-07B6E7CD56A5}"/>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322227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551E9-6BB8-68C2-B8F7-1489C33C42C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CC00CF0-3CCD-4DDA-1A9D-F5DF5D70C7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6086D70-F51C-56F1-4FF0-BAFF2BDA54F3}"/>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1327E54B-59A7-54D1-F52F-2D89CA73FE0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7215329-61FC-77C7-FB71-CBA75290B8B7}"/>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2675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737C5E-E990-62C0-ECDD-3D9F8A8828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6C1D06B-1365-9606-3512-C9A2226A02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8A82F17-8959-90DF-A925-3A70176FD731}"/>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3CB75A64-D548-11B0-8D69-CC9A664B18F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7D3187A-7E6C-E612-00F1-F3B54C28FFAE}"/>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61346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983C2-7728-E8F9-D528-6A0A17C3794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238BCF0-C164-178A-67BB-E8EC098908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3C613D9-4097-2199-0691-22CBBB136FAD}"/>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108213F2-C1A0-B1AD-273C-AE28077C703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D2FD0C2-07DD-FFB7-677C-B955216297D7}"/>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4076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10CC2-F441-6E02-03CA-E7CA83E58F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9518944-CD8E-827A-B110-4D3FD536A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504275-7B49-5999-EB9E-D1C494140CEA}"/>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4A1DFE8F-8531-80EF-AA12-FFCA3F8CAFD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7A150F2-5F1B-DACE-0922-A49A471E5EE1}"/>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19716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A4F9C-1A70-0854-FB64-FD86EF87B89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6E142B9-596D-71DE-9B62-9EAB399477D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7C14F035-9FB1-EAFF-99DC-44E84C16ABF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454EC34F-C61C-2261-6236-26CBE002B419}"/>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6" name="Marcador de pie de página 5">
            <a:extLst>
              <a:ext uri="{FF2B5EF4-FFF2-40B4-BE49-F238E27FC236}">
                <a16:creationId xmlns:a16="http://schemas.microsoft.com/office/drawing/2014/main" id="{C327B503-A49A-AD6E-A101-5175BEC6D47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5A5920DF-DE77-49C7-8A8A-0043C789B080}"/>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357171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6AA8E-FAE2-2FDD-75FA-75874F4951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41F2B43-7290-274F-AEC3-43C851D36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2BE660-8139-0D5E-86DB-344AEC8AE2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A8E8928-0A9E-119E-F95D-8FE03CE23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BDB8CC-9A02-C751-A422-5144E98C59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2B02BC2E-6704-E36F-6FFA-C169061B09FC}"/>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8" name="Marcador de pie de página 7">
            <a:extLst>
              <a:ext uri="{FF2B5EF4-FFF2-40B4-BE49-F238E27FC236}">
                <a16:creationId xmlns:a16="http://schemas.microsoft.com/office/drawing/2014/main" id="{77BDF16F-E579-0C18-4217-901BFF4F2BCA}"/>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317CF43-50C7-FC36-6EF5-B3677E7E435B}"/>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285301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59AC2-55AF-A59A-E5F7-C36D0539AE6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FA27EDDB-AA81-F37E-F240-316657743998}"/>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4" name="Marcador de pie de página 3">
            <a:extLst>
              <a:ext uri="{FF2B5EF4-FFF2-40B4-BE49-F238E27FC236}">
                <a16:creationId xmlns:a16="http://schemas.microsoft.com/office/drawing/2014/main" id="{B87724EA-7770-0872-0541-ADDD240C5586}"/>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EE2A3EFE-2CC0-23D6-E38F-7DD27B631E32}"/>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293691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85B742-DB94-1ED0-D93F-4CC098A4D987}"/>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3" name="Marcador de pie de página 2">
            <a:extLst>
              <a:ext uri="{FF2B5EF4-FFF2-40B4-BE49-F238E27FC236}">
                <a16:creationId xmlns:a16="http://schemas.microsoft.com/office/drawing/2014/main" id="{5EC144A6-5E81-08A6-D649-4176AD028A1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35A017A2-08AC-724C-B5DC-CF91B342CC97}"/>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370230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AE043-672F-E0CF-55D0-63A891D7FA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303F0ED-C5B1-30B2-FBCA-90CDD50EB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83684F84-ACB4-29E1-BC1E-085DB65B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8B1F9A-228D-4272-49BC-CE14A808E336}"/>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6" name="Marcador de pie de página 5">
            <a:extLst>
              <a:ext uri="{FF2B5EF4-FFF2-40B4-BE49-F238E27FC236}">
                <a16:creationId xmlns:a16="http://schemas.microsoft.com/office/drawing/2014/main" id="{CB6229CD-7DF9-EDFF-B5E0-A8E6894EF1E0}"/>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E43C14B-B866-A668-176A-0C9B99B8E862}"/>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124122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02EC3-A241-D911-1C51-002E61062C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9BF0640D-ABAA-8805-16F8-1AF7940A4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EC12BCF4-5F52-119C-1562-808F88ED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AB915F-8FB8-9A3F-8476-148E7F90B107}"/>
              </a:ext>
            </a:extLst>
          </p:cNvPr>
          <p:cNvSpPr>
            <a:spLocks noGrp="1"/>
          </p:cNvSpPr>
          <p:nvPr>
            <p:ph type="dt" sz="half" idx="10"/>
          </p:nvPr>
        </p:nvSpPr>
        <p:spPr/>
        <p:txBody>
          <a:bodyPr/>
          <a:lstStyle/>
          <a:p>
            <a:fld id="{2811F4E7-7724-4742-8BD1-A1435FB3F756}" type="datetimeFigureOut">
              <a:rPr lang="es-419" smtClean="0"/>
              <a:t>22/4/2024</a:t>
            </a:fld>
            <a:endParaRPr lang="es-419"/>
          </a:p>
        </p:txBody>
      </p:sp>
      <p:sp>
        <p:nvSpPr>
          <p:cNvPr id="6" name="Marcador de pie de página 5">
            <a:extLst>
              <a:ext uri="{FF2B5EF4-FFF2-40B4-BE49-F238E27FC236}">
                <a16:creationId xmlns:a16="http://schemas.microsoft.com/office/drawing/2014/main" id="{7A498BB3-9196-D5A7-51AE-1BDC606B973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9D04AAC-D95F-3153-F5CC-B98B2F2C578C}"/>
              </a:ext>
            </a:extLst>
          </p:cNvPr>
          <p:cNvSpPr>
            <a:spLocks noGrp="1"/>
          </p:cNvSpPr>
          <p:nvPr>
            <p:ph type="sldNum" sz="quarter" idx="12"/>
          </p:nvPr>
        </p:nvSpPr>
        <p:spPr/>
        <p:txBody>
          <a:bodyPr/>
          <a:lstStyle/>
          <a:p>
            <a:fld id="{82504D28-FC19-402B-AE6B-11FE8D5F6C10}" type="slidenum">
              <a:rPr lang="es-419" smtClean="0"/>
              <a:t>‹Nº›</a:t>
            </a:fld>
            <a:endParaRPr lang="es-419"/>
          </a:p>
        </p:txBody>
      </p:sp>
    </p:spTree>
    <p:extLst>
      <p:ext uri="{BB962C8B-B14F-4D97-AF65-F5344CB8AC3E}">
        <p14:creationId xmlns:p14="http://schemas.microsoft.com/office/powerpoint/2010/main" val="114217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5F3E3D-A725-126F-EB4C-A3B6CE36C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1900191-F8FC-5284-C81A-ACF95C47F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B08FCB2-7BF3-00AF-9B7F-982094CE1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1F4E7-7724-4742-8BD1-A1435FB3F756}" type="datetimeFigureOut">
              <a:rPr lang="es-419" smtClean="0"/>
              <a:t>22/4/2024</a:t>
            </a:fld>
            <a:endParaRPr lang="es-419"/>
          </a:p>
        </p:txBody>
      </p:sp>
      <p:sp>
        <p:nvSpPr>
          <p:cNvPr id="5" name="Marcador de pie de página 4">
            <a:extLst>
              <a:ext uri="{FF2B5EF4-FFF2-40B4-BE49-F238E27FC236}">
                <a16:creationId xmlns:a16="http://schemas.microsoft.com/office/drawing/2014/main" id="{D284C98A-C310-7EE8-2A30-0D4BFB0E4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EFB75D38-6268-D9B3-A9AA-0F42E6A58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04D28-FC19-402B-AE6B-11FE8D5F6C10}" type="slidenum">
              <a:rPr lang="es-419" smtClean="0"/>
              <a:t>‹Nº›</a:t>
            </a:fld>
            <a:endParaRPr lang="es-419"/>
          </a:p>
        </p:txBody>
      </p:sp>
    </p:spTree>
    <p:extLst>
      <p:ext uri="{BB962C8B-B14F-4D97-AF65-F5344CB8AC3E}">
        <p14:creationId xmlns:p14="http://schemas.microsoft.com/office/powerpoint/2010/main" val="287011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4.xm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 Target="slide3.xm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notesSlide" Target="../notesSlides/notesSlide4.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 Rectángulo&#10;&#10;Descripción generada automáticamente">
            <a:extLst>
              <a:ext uri="{FF2B5EF4-FFF2-40B4-BE49-F238E27FC236}">
                <a16:creationId xmlns:a16="http://schemas.microsoft.com/office/drawing/2014/main" id="{F2E01748-9B93-7CB7-E0BE-4C73686AF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agen 10">
            <a:hlinkClick r:id="rId3" action="ppaction://hlinksldjump"/>
            <a:extLst>
              <a:ext uri="{FF2B5EF4-FFF2-40B4-BE49-F238E27FC236}">
                <a16:creationId xmlns:a16="http://schemas.microsoft.com/office/drawing/2014/main" id="{02381380-2A90-063A-83CB-E2E8E7B5A3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381" b="381"/>
          <a:stretch/>
        </p:blipFill>
        <p:spPr>
          <a:xfrm>
            <a:off x="369771" y="692046"/>
            <a:ext cx="4211110" cy="2216959"/>
          </a:xfrm>
          <a:prstGeom prst="rect">
            <a:avLst/>
          </a:prstGeom>
        </p:spPr>
      </p:pic>
      <p:pic>
        <p:nvPicPr>
          <p:cNvPr id="13" name="Imagen 12">
            <a:hlinkClick r:id="rId5" action="ppaction://hlinksldjump"/>
            <a:extLst>
              <a:ext uri="{FF2B5EF4-FFF2-40B4-BE49-F238E27FC236}">
                <a16:creationId xmlns:a16="http://schemas.microsoft.com/office/drawing/2014/main" id="{3E9B2231-1C04-10EB-DC56-111380F250ED}"/>
              </a:ext>
            </a:extLst>
          </p:cNvPr>
          <p:cNvPicPr>
            <a:picLocks noChangeAspect="1"/>
          </p:cNvPicPr>
          <p:nvPr/>
        </p:nvPicPr>
        <p:blipFill>
          <a:blip r:embed="rId6">
            <a:extLst>
              <a:ext uri="{28A0092B-C50C-407E-A947-70E740481C1C}">
                <a14:useLocalDpi xmlns:a14="http://schemas.microsoft.com/office/drawing/2010/main" val="0"/>
              </a:ext>
            </a:extLst>
          </a:blip>
          <a:srcRect t="717" b="717"/>
          <a:stretch/>
        </p:blipFill>
        <p:spPr>
          <a:xfrm>
            <a:off x="7277378" y="692046"/>
            <a:ext cx="4171009" cy="2216959"/>
          </a:xfrm>
          <a:prstGeom prst="rect">
            <a:avLst/>
          </a:prstGeom>
        </p:spPr>
      </p:pic>
      <p:pic>
        <p:nvPicPr>
          <p:cNvPr id="15" name="Imagen 14">
            <a:hlinkClick r:id="rId7" action="ppaction://hlinksldjump"/>
            <a:extLst>
              <a:ext uri="{FF2B5EF4-FFF2-40B4-BE49-F238E27FC236}">
                <a16:creationId xmlns:a16="http://schemas.microsoft.com/office/drawing/2014/main" id="{E3EC1F4A-BC7D-FA3E-9158-936C5ECDAE9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t="261" b="261"/>
          <a:stretch/>
        </p:blipFill>
        <p:spPr>
          <a:xfrm>
            <a:off x="7262489" y="3757710"/>
            <a:ext cx="4166568" cy="2194605"/>
          </a:xfrm>
          <a:prstGeom prst="rect">
            <a:avLst/>
          </a:prstGeom>
        </p:spPr>
      </p:pic>
      <p:pic>
        <p:nvPicPr>
          <p:cNvPr id="17" name="Imagen 16">
            <a:hlinkClick r:id="rId9" action="ppaction://hlinksldjump"/>
            <a:extLst>
              <a:ext uri="{FF2B5EF4-FFF2-40B4-BE49-F238E27FC236}">
                <a16:creationId xmlns:a16="http://schemas.microsoft.com/office/drawing/2014/main" id="{77AA576C-DAB2-2C00-F98B-FFB76866677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t="34" b="34"/>
          <a:stretch/>
        </p:blipFill>
        <p:spPr>
          <a:xfrm>
            <a:off x="369771" y="3723963"/>
            <a:ext cx="4370083" cy="2302777"/>
          </a:xfrm>
          <a:prstGeom prst="rect">
            <a:avLst/>
          </a:prstGeom>
        </p:spPr>
      </p:pic>
      <p:pic>
        <p:nvPicPr>
          <p:cNvPr id="19" name="Imagen 18" descr="Icono&#10;&#10;Descripción generada automáticamente">
            <a:hlinkClick r:id="rId3" action="ppaction://hlinksldjump"/>
            <a:extLst>
              <a:ext uri="{FF2B5EF4-FFF2-40B4-BE49-F238E27FC236}">
                <a16:creationId xmlns:a16="http://schemas.microsoft.com/office/drawing/2014/main" id="{FD5EA267-4FA6-5AFB-C6F3-9EC306FE7EA5}"/>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160355" y="556886"/>
            <a:ext cx="764657" cy="764657"/>
          </a:xfrm>
          <a:prstGeom prst="rect">
            <a:avLst/>
          </a:prstGeom>
        </p:spPr>
      </p:pic>
      <p:pic>
        <p:nvPicPr>
          <p:cNvPr id="21" name="Imagen 20" descr="Icono&#10;&#10;Descripción generada automáticamente">
            <a:hlinkClick r:id="rId12" action="ppaction://hlinksldjump"/>
            <a:extLst>
              <a:ext uri="{FF2B5EF4-FFF2-40B4-BE49-F238E27FC236}">
                <a16:creationId xmlns:a16="http://schemas.microsoft.com/office/drawing/2014/main" id="{92987051-2268-A792-41C1-E2B4786C50C9}"/>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10878053" y="556887"/>
            <a:ext cx="771263" cy="764657"/>
          </a:xfrm>
          <a:prstGeom prst="rect">
            <a:avLst/>
          </a:prstGeom>
        </p:spPr>
      </p:pic>
      <p:pic>
        <p:nvPicPr>
          <p:cNvPr id="23" name="Imagen 22" descr="Icono&#10;&#10;Descripción generada automáticamente">
            <a:hlinkClick r:id="rId3" action="ppaction://hlinksldjump"/>
            <a:extLst>
              <a:ext uri="{FF2B5EF4-FFF2-40B4-BE49-F238E27FC236}">
                <a16:creationId xmlns:a16="http://schemas.microsoft.com/office/drawing/2014/main" id="{5DFAEA50-126F-807F-ECD3-98278AD577F9}"/>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179824" y="3429000"/>
            <a:ext cx="725717" cy="725717"/>
          </a:xfrm>
          <a:prstGeom prst="rect">
            <a:avLst/>
          </a:prstGeom>
        </p:spPr>
      </p:pic>
      <p:pic>
        <p:nvPicPr>
          <p:cNvPr id="25" name="Imagen 24" descr="Icono&#10;&#10;Descripción generada automáticamente">
            <a:hlinkClick r:id="rId7" action="ppaction://hlinksldjump"/>
            <a:extLst>
              <a:ext uri="{FF2B5EF4-FFF2-40B4-BE49-F238E27FC236}">
                <a16:creationId xmlns:a16="http://schemas.microsoft.com/office/drawing/2014/main" id="{C8CAA1D2-EE6F-F3FC-159E-2A00FCD00535}"/>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10896334" y="3536879"/>
            <a:ext cx="764657" cy="764657"/>
          </a:xfrm>
          <a:prstGeom prst="rect">
            <a:avLst/>
          </a:prstGeom>
        </p:spPr>
      </p:pic>
      <p:pic>
        <p:nvPicPr>
          <p:cNvPr id="3" name="Imagen 2">
            <a:extLst>
              <a:ext uri="{FF2B5EF4-FFF2-40B4-BE49-F238E27FC236}">
                <a16:creationId xmlns:a16="http://schemas.microsoft.com/office/drawing/2014/main" id="{2DAB5EE3-7BB2-639F-FB71-61796EB265E2}"/>
              </a:ext>
            </a:extLst>
          </p:cNvPr>
          <p:cNvPicPr>
            <a:picLocks noChangeAspect="1"/>
          </p:cNvPicPr>
          <p:nvPr/>
        </p:nvPicPr>
        <p:blipFill>
          <a:blip r:embed="rId16"/>
          <a:stretch>
            <a:fillRect/>
          </a:stretch>
        </p:blipFill>
        <p:spPr>
          <a:xfrm>
            <a:off x="3994671" y="2385580"/>
            <a:ext cx="3868917" cy="2027028"/>
          </a:xfrm>
          <a:prstGeom prst="rect">
            <a:avLst/>
          </a:prstGeom>
        </p:spPr>
      </p:pic>
      <p:pic>
        <p:nvPicPr>
          <p:cNvPr id="7" name="Imagen 6" descr="Forma, Rectángulo&#10;&#10;Descripción generada automáticamente">
            <a:extLst>
              <a:ext uri="{FF2B5EF4-FFF2-40B4-BE49-F238E27FC236}">
                <a16:creationId xmlns:a16="http://schemas.microsoft.com/office/drawing/2014/main" id="{58686DF9-4C14-C759-ED5E-3B2CEE0289D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79578" y="2194127"/>
            <a:ext cx="4299104" cy="2903291"/>
          </a:xfrm>
          <a:prstGeom prst="rect">
            <a:avLst/>
          </a:prstGeom>
        </p:spPr>
      </p:pic>
      <p:sp>
        <p:nvSpPr>
          <p:cNvPr id="26" name="CuadroTexto 25">
            <a:extLst>
              <a:ext uri="{FF2B5EF4-FFF2-40B4-BE49-F238E27FC236}">
                <a16:creationId xmlns:a16="http://schemas.microsoft.com/office/drawing/2014/main" id="{C5F7DFF2-53CF-5BF3-03B3-B73DF2BE85DA}"/>
              </a:ext>
            </a:extLst>
          </p:cNvPr>
          <p:cNvSpPr txBox="1"/>
          <p:nvPr/>
        </p:nvSpPr>
        <p:spPr>
          <a:xfrm>
            <a:off x="4943357" y="4301536"/>
            <a:ext cx="2104038" cy="523220"/>
          </a:xfrm>
          <a:prstGeom prst="rect">
            <a:avLst/>
          </a:prstGeom>
          <a:noFill/>
        </p:spPr>
        <p:txBody>
          <a:bodyPr wrap="none" rtlCol="0">
            <a:spAutoFit/>
          </a:bodyPr>
          <a:lstStyle/>
          <a:p>
            <a:r>
              <a:rPr lang="es-ES" sz="2800" b="1" dirty="0">
                <a:solidFill>
                  <a:schemeClr val="bg1"/>
                </a:solidFill>
              </a:rPr>
              <a:t>Energía solar</a:t>
            </a:r>
            <a:endParaRPr lang="es-419" sz="2800" b="1" dirty="0">
              <a:solidFill>
                <a:schemeClr val="bg1"/>
              </a:solidFill>
            </a:endParaRPr>
          </a:p>
        </p:txBody>
      </p:sp>
    </p:spTree>
    <p:extLst>
      <p:ext uri="{BB962C8B-B14F-4D97-AF65-F5344CB8AC3E}">
        <p14:creationId xmlns:p14="http://schemas.microsoft.com/office/powerpoint/2010/main" val="9937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D60E91-C5A0-B324-E2C8-25DA34BE1102}"/>
              </a:ext>
            </a:extLst>
          </p:cNvPr>
          <p:cNvPicPr>
            <a:picLocks noChangeAspect="1"/>
          </p:cNvPicPr>
          <p:nvPr/>
        </p:nvPicPr>
        <p:blipFill>
          <a:blip r:embed="rId3"/>
          <a:stretch>
            <a:fillRect/>
          </a:stretch>
        </p:blipFill>
        <p:spPr>
          <a:xfrm>
            <a:off x="0" y="197179"/>
            <a:ext cx="12192000" cy="6463641"/>
          </a:xfrm>
          <a:prstGeom prst="rect">
            <a:avLst/>
          </a:prstGeom>
        </p:spPr>
      </p:pic>
      <p:pic>
        <p:nvPicPr>
          <p:cNvPr id="15" name="Imagen 14" descr="Forma, Rectángulo&#10;&#10;Descripción generada automáticamente">
            <a:extLst>
              <a:ext uri="{FF2B5EF4-FFF2-40B4-BE49-F238E27FC236}">
                <a16:creationId xmlns:a16="http://schemas.microsoft.com/office/drawing/2014/main" id="{C2D5F469-618A-4B09-874B-6D91E9383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9DB35491-6005-93BB-9770-4F07BB532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941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F3FF"/>
        </a:solidFill>
        <a:effectLst/>
      </p:bgPr>
    </p:bg>
    <p:spTree>
      <p:nvGrpSpPr>
        <p:cNvPr id="1" name=""/>
        <p:cNvGrpSpPr/>
        <p:nvPr/>
      </p:nvGrpSpPr>
      <p:grpSpPr>
        <a:xfrm>
          <a:off x="0" y="0"/>
          <a:ext cx="0" cy="0"/>
          <a:chOff x="0" y="0"/>
          <a:chExt cx="0" cy="0"/>
        </a:xfrm>
      </p:grpSpPr>
      <p:pic>
        <p:nvPicPr>
          <p:cNvPr id="6" name="Imagen 5" descr="Forma, Rectángulo&#10;&#10;Descripción generada automáticamente">
            <a:extLst>
              <a:ext uri="{FF2B5EF4-FFF2-40B4-BE49-F238E27FC236}">
                <a16:creationId xmlns:a16="http://schemas.microsoft.com/office/drawing/2014/main" id="{FFFCF460-5F9A-35C9-4905-4FAED51A1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Imagen 3">
            <a:extLst>
              <a:ext uri="{FF2B5EF4-FFF2-40B4-BE49-F238E27FC236}">
                <a16:creationId xmlns:a16="http://schemas.microsoft.com/office/drawing/2014/main" id="{C918AF2E-72B1-21D8-43FF-015BF62481CD}"/>
              </a:ext>
            </a:extLst>
          </p:cNvPr>
          <p:cNvPicPr>
            <a:picLocks noChangeAspect="1"/>
          </p:cNvPicPr>
          <p:nvPr/>
        </p:nvPicPr>
        <p:blipFill rotWithShape="1">
          <a:blip r:embed="rId4"/>
          <a:srcRect l="1987" t="2405"/>
          <a:stretch/>
        </p:blipFill>
        <p:spPr>
          <a:xfrm>
            <a:off x="426146" y="369469"/>
            <a:ext cx="11339708" cy="6119061"/>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9DB35491-6005-93BB-9770-4F07BB532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343728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BCFA0-E2E3-957E-B50E-1E1E4CD98EB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D7F27E6-8FC7-49A9-8026-3E16396BAF10}"/>
              </a:ext>
            </a:extLst>
          </p:cNvPr>
          <p:cNvPicPr>
            <a:picLocks noChangeAspect="1"/>
          </p:cNvPicPr>
          <p:nvPr/>
        </p:nvPicPr>
        <p:blipFill>
          <a:blip r:embed="rId3"/>
          <a:stretch>
            <a:fillRect/>
          </a:stretch>
        </p:blipFill>
        <p:spPr>
          <a:xfrm>
            <a:off x="0" y="209378"/>
            <a:ext cx="12192000" cy="6439243"/>
          </a:xfrm>
          <a:prstGeom prst="rect">
            <a:avLst/>
          </a:prstGeom>
        </p:spPr>
      </p:pic>
      <p:pic>
        <p:nvPicPr>
          <p:cNvPr id="15" name="Imagen 14" descr="Forma, Rectángulo&#10;&#10;Descripción generada automáticamente">
            <a:extLst>
              <a:ext uri="{FF2B5EF4-FFF2-40B4-BE49-F238E27FC236}">
                <a16:creationId xmlns:a16="http://schemas.microsoft.com/office/drawing/2014/main" id="{E1B95B09-98C2-E875-FE1E-2DAAAA3B6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891137FD-2B62-260C-A81F-D3D81CD97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F12A6A22-589A-2878-98AA-97E322B14C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AB241A1F-24C3-8C5A-AC0C-D033DDEDE3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276337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3FF"/>
        </a:solidFill>
        <a:effectLst/>
      </p:bgPr>
    </p:bg>
    <p:spTree>
      <p:nvGrpSpPr>
        <p:cNvPr id="1" name="">
          <a:extLst>
            <a:ext uri="{FF2B5EF4-FFF2-40B4-BE49-F238E27FC236}">
              <a16:creationId xmlns:a16="http://schemas.microsoft.com/office/drawing/2014/main" id="{3F5758C2-7BC5-C2BE-D5BC-749DFC89090E}"/>
            </a:ext>
          </a:extLst>
        </p:cNvPr>
        <p:cNvGrpSpPr/>
        <p:nvPr/>
      </p:nvGrpSpPr>
      <p:grpSpPr>
        <a:xfrm>
          <a:off x="0" y="0"/>
          <a:ext cx="0" cy="0"/>
          <a:chOff x="0" y="0"/>
          <a:chExt cx="0" cy="0"/>
        </a:xfrm>
      </p:grpSpPr>
      <p:pic>
        <p:nvPicPr>
          <p:cNvPr id="15" name="Imagen 14" descr="Forma, Rectángulo&#10;&#10;Descripción generada automáticamente">
            <a:extLst>
              <a:ext uri="{FF2B5EF4-FFF2-40B4-BE49-F238E27FC236}">
                <a16:creationId xmlns:a16="http://schemas.microsoft.com/office/drawing/2014/main" id="{BC487743-C332-5DA2-8A64-544A78357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lanta-solar-gif-1">
            <a:hlinkClick r:id="" action="ppaction://media"/>
            <a:extLst>
              <a:ext uri="{FF2B5EF4-FFF2-40B4-BE49-F238E27FC236}">
                <a16:creationId xmlns:a16="http://schemas.microsoft.com/office/drawing/2014/main" id="{558D7F3F-15D8-51C8-6B95-8F8C3B21829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875" t="4889" r="3625" b="4889"/>
          <a:stretch/>
        </p:blipFill>
        <p:spPr>
          <a:xfrm>
            <a:off x="472440" y="335280"/>
            <a:ext cx="11277600" cy="6187441"/>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0E7BAEBD-CFA2-11CE-89C0-61A0FF8C97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8" action="ppaction://hlinksldjump"/>
            <a:extLst>
              <a:ext uri="{FF2B5EF4-FFF2-40B4-BE49-F238E27FC236}">
                <a16:creationId xmlns:a16="http://schemas.microsoft.com/office/drawing/2014/main" id="{58309025-41DB-3D64-9FBF-DD44884567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353829C1-3A30-3B8A-67B1-EE8FE3F8DD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41837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5E7A02-4099-1AFC-D2B7-DDD98CBEC887}"/>
              </a:ext>
            </a:extLst>
          </p:cNvPr>
          <p:cNvPicPr>
            <a:picLocks noChangeAspect="1"/>
          </p:cNvPicPr>
          <p:nvPr/>
        </p:nvPicPr>
        <p:blipFill rotWithShape="1">
          <a:blip r:embed="rId3"/>
          <a:srcRect l="996" t="1600" r="776"/>
          <a:stretch/>
        </p:blipFill>
        <p:spPr>
          <a:xfrm>
            <a:off x="-1" y="180612"/>
            <a:ext cx="12192001" cy="6496776"/>
          </a:xfrm>
          <a:prstGeom prst="rect">
            <a:avLst/>
          </a:prstGeom>
        </p:spPr>
      </p:pic>
      <p:pic>
        <p:nvPicPr>
          <p:cNvPr id="8" name="Imagen 7" descr="Forma, Rectángulo&#10;&#10;Descripción generada automáticamente">
            <a:extLst>
              <a:ext uri="{FF2B5EF4-FFF2-40B4-BE49-F238E27FC236}">
                <a16:creationId xmlns:a16="http://schemas.microsoft.com/office/drawing/2014/main" id="{F8560D7C-8D0A-A5F2-346B-7F6D34C08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8" y="0"/>
            <a:ext cx="12207048" cy="6866464"/>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spTree>
    <p:extLst>
      <p:ext uri="{BB962C8B-B14F-4D97-AF65-F5344CB8AC3E}">
        <p14:creationId xmlns:p14="http://schemas.microsoft.com/office/powerpoint/2010/main" val="2072933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385</Words>
  <Application>Microsoft Office PowerPoint</Application>
  <PresentationFormat>Panorámica</PresentationFormat>
  <Paragraphs>20</Paragraphs>
  <Slides>6</Slides>
  <Notes>5</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Nunito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Felipe Fredes Silva (ricardo.fredes)</dc:creator>
  <cp:lastModifiedBy>Ricardo Felipe Fredes Silva (ricardo.fredes)</cp:lastModifiedBy>
  <cp:revision>14</cp:revision>
  <dcterms:created xsi:type="dcterms:W3CDTF">2023-12-18T14:18:10Z</dcterms:created>
  <dcterms:modified xsi:type="dcterms:W3CDTF">2024-04-22T20:34:32Z</dcterms:modified>
</cp:coreProperties>
</file>