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85" r:id="rId5"/>
    <p:sldId id="259" r:id="rId6"/>
    <p:sldId id="260" r:id="rId7"/>
    <p:sldId id="287" r:id="rId8"/>
    <p:sldId id="261" r:id="rId9"/>
    <p:sldId id="262" r:id="rId10"/>
    <p:sldId id="288" r:id="rId11"/>
    <p:sldId id="264" r:id="rId12"/>
    <p:sldId id="265" r:id="rId13"/>
    <p:sldId id="290" r:id="rId14"/>
    <p:sldId id="291" r:id="rId15"/>
    <p:sldId id="268" r:id="rId16"/>
    <p:sldId id="270" r:id="rId17"/>
    <p:sldId id="271" r:id="rId18"/>
    <p:sldId id="272" r:id="rId19"/>
    <p:sldId id="273" r:id="rId20"/>
    <p:sldId id="292" r:id="rId21"/>
    <p:sldId id="274" r:id="rId22"/>
    <p:sldId id="293" r:id="rId23"/>
    <p:sldId id="294" r:id="rId24"/>
    <p:sldId id="277" r:id="rId25"/>
    <p:sldId id="295" r:id="rId26"/>
    <p:sldId id="281" r:id="rId27"/>
    <p:sldId id="282" r:id="rId28"/>
    <p:sldId id="283" r:id="rId29"/>
    <p:sldId id="284" r:id="rId30"/>
  </p:sldIdLst>
  <p:sldSz cx="9144000" cy="5143500" type="screen16x9"/>
  <p:notesSz cx="6858000" cy="9144000"/>
  <p:embeddedFontLst>
    <p:embeddedFont>
      <p:font typeface="Cambria Math" panose="02040503050406030204" pitchFamily="18" charset="0"/>
      <p:regular r:id="rId32"/>
    </p:embeddedFont>
    <p:embeddedFont>
      <p:font typeface="Nunito"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Ae9U36uodAZzMA31za/6AWJSB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B71"/>
    <a:srgbClr val="62B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1206FA-EC5D-4DAA-B127-767F9AE7DDA4}">
  <a:tblStyle styleId="{401206FA-EC5D-4DAA-B127-767F9AE7DDA4}" styleName="Table_0">
    <a:wholeTbl>
      <a:tcTxStyle>
        <a:font>
          <a:latin typeface="Arial"/>
          <a:ea typeface="Arial"/>
          <a:cs typeface="Arial"/>
        </a:font>
        <a:srgbClr val="000000"/>
      </a:tcTxStyle>
      <a:tcStyle>
        <a:tcBdr>
          <a:left>
            <a:ln w="12700" cap="flat" cmpd="sng">
              <a:solidFill>
                <a:srgbClr val="7FB59B"/>
              </a:solidFill>
              <a:prstDash val="solid"/>
              <a:round/>
              <a:headEnd type="none" w="sm" len="sm"/>
              <a:tailEnd type="none" w="sm" len="sm"/>
            </a:ln>
          </a:left>
          <a:right>
            <a:ln w="12700" cap="flat" cmpd="sng">
              <a:solidFill>
                <a:srgbClr val="7FB59B"/>
              </a:solidFill>
              <a:prstDash val="solid"/>
              <a:round/>
              <a:headEnd type="none" w="sm" len="sm"/>
              <a:tailEnd type="none" w="sm" len="sm"/>
            </a:ln>
          </a:right>
          <a:top>
            <a:ln w="12700" cap="flat" cmpd="sng">
              <a:solidFill>
                <a:srgbClr val="7FB59B"/>
              </a:solidFill>
              <a:prstDash val="solid"/>
              <a:round/>
              <a:headEnd type="none" w="sm" len="sm"/>
              <a:tailEnd type="none" w="sm" len="sm"/>
            </a:ln>
          </a:top>
          <a:bottom>
            <a:ln w="12700" cap="flat" cmpd="sng">
              <a:solidFill>
                <a:srgbClr val="7FB59B"/>
              </a:solidFill>
              <a:prstDash val="solid"/>
              <a:round/>
              <a:headEnd type="none" w="sm" len="sm"/>
              <a:tailEnd type="none" w="sm" len="sm"/>
            </a:ln>
          </a:bottom>
          <a:insideH>
            <a:ln w="12700" cap="flat" cmpd="sng">
              <a:solidFill>
                <a:srgbClr val="7FB59B"/>
              </a:solidFill>
              <a:prstDash val="solid"/>
              <a:round/>
              <a:headEnd type="none" w="sm" len="sm"/>
              <a:tailEnd type="none" w="sm" len="sm"/>
            </a:ln>
          </a:insideH>
          <a:insideV>
            <a:ln w="12700" cap="flat" cmpd="sng">
              <a:solidFill>
                <a:srgbClr val="7FB59B"/>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65" autoAdjust="0"/>
  </p:normalViewPr>
  <p:slideViewPr>
    <p:cSldViewPr snapToGrid="0">
      <p:cViewPr varScale="1">
        <p:scale>
          <a:sx n="121" d="100"/>
          <a:sy n="121" d="100"/>
        </p:scale>
        <p:origin x="13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eogebra.org/calculato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d2d4ff56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419" sz="1200" dirty="0">
                <a:solidFill>
                  <a:schemeClr val="dk1"/>
                </a:solidFill>
              </a:rPr>
              <a:t>*Observación para el docente </a:t>
            </a:r>
            <a:r>
              <a:rPr lang="es-419" sz="1200" dirty="0">
                <a:solidFill>
                  <a:schemeClr val="dk1"/>
                </a:solidFill>
                <a:sym typeface="Wingdings" panose="05000000000000000000" pitchFamily="2" charset="2"/>
              </a:rPr>
              <a:t> en este momento se debe revisar el video de la situación (se puede descargar directamente desde la página de la situación).</a:t>
            </a:r>
            <a:endParaRPr lang="es-419" sz="1200" dirty="0"/>
          </a:p>
        </p:txBody>
      </p:sp>
      <p:sp>
        <p:nvSpPr>
          <p:cNvPr id="119" name="Google Shape;119;g21d2d4ff56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2706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indent="0">
              <a:buNone/>
            </a:pPr>
            <a:r>
              <a:rPr lang="es-419" dirty="0"/>
              <a:t>En cuanto a la elección de los gráficos, es posible que más de algún estudiante piense que ninguno representa correctamente la situación, debido a que todos tienen tiempos negativos. Si esta confusión aparece, puede mencionar que las curvas se utilizan para modelar la situación real, y por tanto, en este caso, interesa estudiar cómo se comporta la altura del clavadista cuando </a:t>
            </a:r>
            <a:r>
              <a:rPr lang="es-419" b="1" dirty="0"/>
              <a:t>el tiempo es positivo</a:t>
            </a:r>
            <a:r>
              <a:rPr lang="es-419" dirty="0"/>
              <a:t>. </a:t>
            </a:r>
          </a:p>
          <a:p>
            <a:pPr marL="158750" indent="0">
              <a:buNone/>
            </a:pPr>
            <a:endParaRPr lang="es-419" dirty="0"/>
          </a:p>
          <a:p>
            <a:pPr marL="158750" indent="0">
              <a:buNone/>
            </a:pPr>
            <a:r>
              <a:rPr lang="es-419" dirty="0"/>
              <a:t>De espacio para que las y los estudiantes compartan con el resto del curso la justificación de porque eligieron un gráfico u otro. Guíe la discusión para concluir que:</a:t>
            </a:r>
          </a:p>
          <a:p>
            <a:pPr>
              <a:buFont typeface="Arial" panose="020B0604020202020204" pitchFamily="34" charset="0"/>
              <a:buChar char="•"/>
            </a:pPr>
            <a:r>
              <a:rPr lang="es-419" dirty="0"/>
              <a:t>En el primer gráfico, la altura máxima se alcanza en un tiempo negativo, lo que no tiene sentido en el contexto.</a:t>
            </a:r>
          </a:p>
          <a:p>
            <a:pPr>
              <a:buFont typeface="Arial" panose="020B0604020202020204" pitchFamily="34" charset="0"/>
              <a:buChar char="•"/>
            </a:pPr>
            <a:r>
              <a:rPr lang="es-419" dirty="0"/>
              <a:t>En el segundo gráfico, la altura del clavadista desciende hasta alcanzar un mínimo, de valor negativo, cuestión que no es coherente con la realidad.</a:t>
            </a:r>
          </a:p>
          <a:p>
            <a:pPr>
              <a:buFont typeface="Arial" panose="020B0604020202020204" pitchFamily="34" charset="0"/>
              <a:buChar char="•"/>
            </a:pPr>
            <a:r>
              <a:rPr lang="es-419" dirty="0"/>
              <a:t>El tercer gráfico, muestra que cuando el tiempo es positivo, la altura del clavadista aumenta hasta alcanzar un máximo y luego desciende hasta 0 m (cuando alcanza el agua), lo que es consistente con la realidad. </a:t>
            </a:r>
          </a:p>
          <a:p>
            <a:pPr marL="0" lvl="0" indent="0" algn="l" rtl="0">
              <a:lnSpc>
                <a:spcPct val="100000"/>
              </a:lnSpc>
              <a:spcBef>
                <a:spcPts val="0"/>
              </a:spcBef>
              <a:spcAft>
                <a:spcPts val="0"/>
              </a:spcAft>
              <a:buSzPts val="1400"/>
              <a:buNone/>
            </a:pPr>
            <a:endParaRPr dirty="0"/>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1d2d4ff563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21d2d4ff563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1d2d4ff563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21d2d4ff563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7025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1d2d4ff563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21d2d4ff563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3383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indent="0">
              <a:buNone/>
            </a:pPr>
            <a:r>
              <a:rPr lang="es-419" dirty="0"/>
              <a:t>Se espera que algunos estudiantes, al observar los puntos ubicados sobre el gráfico de la función </a:t>
            </a:r>
            <a:r>
              <a:rPr lang="es-419" b="1" i="1" dirty="0"/>
              <a:t>h(t)</a:t>
            </a:r>
            <a:r>
              <a:rPr lang="es-419" dirty="0"/>
              <a:t> seleccionado en el ítem 1, propongan ideas como las siguientes: </a:t>
            </a:r>
          </a:p>
          <a:p>
            <a:pPr>
              <a:buFont typeface="Arial" panose="020B0604020202020204" pitchFamily="34" charset="0"/>
              <a:buChar char="•"/>
            </a:pPr>
            <a:r>
              <a:rPr lang="es-419" dirty="0"/>
              <a:t>Evaluar los valores de la tabla en la expresión </a:t>
            </a:r>
            <a:r>
              <a:rPr lang="es-419" b="1" i="1" dirty="0"/>
              <a:t>h(t) = at</a:t>
            </a:r>
            <a:r>
              <a:rPr lang="es-419" b="1" i="1" baseline="30000" dirty="0"/>
              <a:t>2</a:t>
            </a:r>
            <a:r>
              <a:rPr lang="es-419" b="1" i="1" dirty="0"/>
              <a:t> + </a:t>
            </a:r>
            <a:r>
              <a:rPr lang="es-419" b="1" i="1" dirty="0" err="1"/>
              <a:t>bt</a:t>
            </a:r>
            <a:r>
              <a:rPr lang="es-419" b="1" i="1" dirty="0"/>
              <a:t> + c</a:t>
            </a:r>
            <a:r>
              <a:rPr lang="es-419" dirty="0"/>
              <a:t> y obtener 3 ecuaciones.</a:t>
            </a:r>
          </a:p>
          <a:p>
            <a:pPr>
              <a:buFont typeface="Arial" panose="020B0604020202020204" pitchFamily="34" charset="0"/>
              <a:buChar char="•"/>
            </a:pPr>
            <a:r>
              <a:rPr lang="es-419" dirty="0"/>
              <a:t>Al evaluar la expresión en el punto </a:t>
            </a:r>
            <a:r>
              <a:rPr lang="es-419" b="1" dirty="0"/>
              <a:t>(0, 3,8)</a:t>
            </a:r>
            <a:r>
              <a:rPr lang="es-419" dirty="0"/>
              <a:t>, se obtiene que el valor de </a:t>
            </a:r>
            <a:r>
              <a:rPr lang="es-419" b="1" i="1" dirty="0"/>
              <a:t>c</a:t>
            </a:r>
            <a:r>
              <a:rPr lang="es-419" dirty="0"/>
              <a:t> es 3,8.</a:t>
            </a:r>
          </a:p>
          <a:p>
            <a:pPr>
              <a:buFont typeface="Arial" panose="020B0604020202020204" pitchFamily="34" charset="0"/>
              <a:buChar char="•"/>
            </a:pPr>
            <a:r>
              <a:rPr lang="es-419" dirty="0"/>
              <a:t>Utilizando las otras dos ecuaciones se puede formar un sistema de ecuaciones que, al ser resuelto, permitirá determinar los valores de </a:t>
            </a:r>
            <a:r>
              <a:rPr lang="es-419" b="1" i="1" dirty="0"/>
              <a:t>a</a:t>
            </a:r>
            <a:r>
              <a:rPr lang="es-419" dirty="0"/>
              <a:t> y </a:t>
            </a:r>
            <a:r>
              <a:rPr lang="es-419" b="1" i="1" dirty="0"/>
              <a:t>b</a:t>
            </a:r>
            <a:endParaRPr lang="es-419" dirty="0"/>
          </a:p>
        </p:txBody>
      </p:sp>
      <p:sp>
        <p:nvSpPr>
          <p:cNvPr id="160" name="Google Shape;1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1d49f10d9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dirty="0">
                <a:solidFill>
                  <a:schemeClr val="dk1"/>
                </a:solidFill>
                <a:latin typeface="Nunito"/>
                <a:ea typeface="Nunito"/>
                <a:cs typeface="Nunito"/>
                <a:sym typeface="Nunito"/>
              </a:rPr>
              <a:t>Solicite a los estudiantes que evalúen los puntos y planteen el sistema de ecuaciones correspondiente, donde las incógnitas sean a y b. </a:t>
            </a:r>
            <a:r>
              <a:rPr lang="es-419" dirty="0"/>
              <a:t>Es importante que reconozcan que , al evaluar la función usando los datos de la tabla, se obtiene un sistema de ecuaciones para a y b. </a:t>
            </a:r>
            <a:r>
              <a:rPr lang="es" dirty="0">
                <a:solidFill>
                  <a:schemeClr val="dk1"/>
                </a:solidFill>
                <a:latin typeface="Nunito"/>
                <a:ea typeface="Nunito"/>
                <a:cs typeface="Nunito"/>
                <a:sym typeface="Nunito"/>
              </a:rPr>
              <a:t>Destaque la importancia de evitar errores de aproximación, escribiendo todas las cifras decimales. Cuando concluyan, pídales que compartan su desarrollo en la pizarra.</a:t>
            </a:r>
            <a:endParaRPr dirty="0">
              <a:solidFill>
                <a:schemeClr val="dk1"/>
              </a:solidFill>
              <a:latin typeface="Nunito"/>
              <a:ea typeface="Nunito"/>
              <a:cs typeface="Nunito"/>
              <a:sym typeface="Nunito"/>
            </a:endParaRPr>
          </a:p>
          <a:p>
            <a:pPr marL="0" lvl="0" indent="0" algn="l" rtl="0">
              <a:lnSpc>
                <a:spcPct val="100000"/>
              </a:lnSpc>
              <a:spcBef>
                <a:spcPts val="0"/>
              </a:spcBef>
              <a:spcAft>
                <a:spcPts val="0"/>
              </a:spcAft>
              <a:buSzPts val="1400"/>
              <a:buNone/>
            </a:pPr>
            <a:endParaRPr dirty="0"/>
          </a:p>
        </p:txBody>
      </p:sp>
      <p:sp>
        <p:nvSpPr>
          <p:cNvPr id="173" name="Google Shape;173;g21d49f10d9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1d49f10d91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21d49f10d91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1d49f10d91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1d49f10d91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d49f10d91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dirty="0">
                <a:solidFill>
                  <a:schemeClr val="dk1"/>
                </a:solidFill>
                <a:latin typeface="Nunito"/>
                <a:ea typeface="Nunito"/>
                <a:cs typeface="Nunito"/>
                <a:sym typeface="Nunito"/>
              </a:rPr>
              <a:t>Plantee a sus estudiantes que el sistema de ecuaciones que permite encontrar los valores de a y b contiene valores decimales, lo que puede hacer que sea laborioso resolverlo mediante métodos algebraicos y que la aproximación de los valores podría resultar en pérdida de precisión en los resultados. </a:t>
            </a:r>
            <a:br>
              <a:rPr lang="es" dirty="0">
                <a:solidFill>
                  <a:schemeClr val="dk1"/>
                </a:solidFill>
                <a:latin typeface="Nunito"/>
                <a:ea typeface="Nunito"/>
                <a:cs typeface="Nunito"/>
                <a:sym typeface="Nunito"/>
              </a:rPr>
            </a:br>
            <a:br>
              <a:rPr lang="es" dirty="0">
                <a:solidFill>
                  <a:schemeClr val="dk1"/>
                </a:solidFill>
                <a:latin typeface="Nunito"/>
                <a:ea typeface="Nunito"/>
                <a:cs typeface="Nunito"/>
                <a:sym typeface="Nunito"/>
              </a:rPr>
            </a:br>
            <a:r>
              <a:rPr lang="es" dirty="0">
                <a:solidFill>
                  <a:schemeClr val="dk1"/>
                </a:solidFill>
                <a:latin typeface="Nunito"/>
                <a:ea typeface="Nunito"/>
                <a:cs typeface="Nunito"/>
                <a:sym typeface="Nunito"/>
              </a:rPr>
              <a:t>Dependiendo de los recursos con que cuentan sus estudiantes y el tiempo de gestión, puede optar por las siguiente alternativas:   </a:t>
            </a:r>
            <a:endParaRPr dirty="0">
              <a:solidFill>
                <a:schemeClr val="dk1"/>
              </a:solidFill>
              <a:latin typeface="Nunito"/>
              <a:ea typeface="Nunito"/>
              <a:cs typeface="Nunito"/>
              <a:sym typeface="Nunito"/>
            </a:endParaRPr>
          </a:p>
          <a:p>
            <a:pPr marL="0" lvl="0" indent="0" algn="just" rtl="0">
              <a:spcBef>
                <a:spcPts val="0"/>
              </a:spcBef>
              <a:spcAft>
                <a:spcPts val="0"/>
              </a:spcAft>
              <a:buSzPts val="1100"/>
              <a:buNone/>
            </a:pPr>
            <a:endParaRPr dirty="0">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dirty="0">
                <a:solidFill>
                  <a:schemeClr val="dk1"/>
                </a:solidFill>
                <a:latin typeface="Nunito"/>
                <a:ea typeface="Nunito"/>
                <a:cs typeface="Nunito"/>
                <a:sym typeface="Nunito"/>
              </a:rPr>
              <a:t>Entregar directamente la solución a=-4,95 y b=5,99.</a:t>
            </a:r>
            <a:endParaRPr dirty="0">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dirty="0">
                <a:solidFill>
                  <a:schemeClr val="dk1"/>
                </a:solidFill>
                <a:latin typeface="Nunito"/>
                <a:ea typeface="Nunito"/>
                <a:cs typeface="Nunito"/>
                <a:sym typeface="Nunito"/>
              </a:rPr>
              <a:t>Usar la Calculadora Gráfica de GeoGebra (</a:t>
            </a:r>
            <a:r>
              <a:rPr lang="es" u="sng" dirty="0">
                <a:solidFill>
                  <a:srgbClr val="1155CC"/>
                </a:solidFill>
                <a:latin typeface="Nunito"/>
                <a:ea typeface="Nunito"/>
                <a:cs typeface="Nunito"/>
                <a:sym typeface="Nunito"/>
                <a:hlinkClick r:id="rId3">
                  <a:extLst>
                    <a:ext uri="{A12FA001-AC4F-418D-AE19-62706E023703}">
                      <ahyp:hlinkClr xmlns:ahyp="http://schemas.microsoft.com/office/drawing/2018/hyperlinkcolor" val="tx"/>
                    </a:ext>
                  </a:extLst>
                </a:hlinkClick>
              </a:rPr>
              <a:t>https://www.geogebra.org/calculator</a:t>
            </a:r>
            <a:r>
              <a:rPr lang="es" dirty="0">
                <a:solidFill>
                  <a:schemeClr val="dk1"/>
                </a:solidFill>
                <a:latin typeface="Nunito"/>
                <a:ea typeface="Nunito"/>
                <a:cs typeface="Nunito"/>
                <a:sym typeface="Nunito"/>
              </a:rPr>
              <a:t>) como una herramienta adicional. Se puede mostrar a las y los estudiantes cómo ingresar las ecuaciones y encontrar la solución del sistema de ecuaciones haciendo clic en el punto de intersección de las rectas, como se muestra en la siguiente imagen:</a:t>
            </a:r>
            <a:endParaRPr dirty="0">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dirty="0">
              <a:solidFill>
                <a:schemeClr val="dk1"/>
              </a:solidFill>
              <a:latin typeface="Nunito"/>
              <a:ea typeface="Nunito"/>
              <a:cs typeface="Nunito"/>
              <a:sym typeface="Nunito"/>
            </a:endParaRPr>
          </a:p>
        </p:txBody>
      </p:sp>
      <p:sp>
        <p:nvSpPr>
          <p:cNvPr id="196" name="Google Shape;196;g21d49f10d91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419" sz="1200" dirty="0">
                <a:solidFill>
                  <a:schemeClr val="dk1"/>
                </a:solidFill>
              </a:rPr>
              <a:t>*Observación para el docente </a:t>
            </a:r>
            <a:r>
              <a:rPr lang="es-419" sz="1200" dirty="0">
                <a:solidFill>
                  <a:schemeClr val="dk1"/>
                </a:solidFill>
                <a:sym typeface="Wingdings" panose="05000000000000000000" pitchFamily="2" charset="2"/>
              </a:rPr>
              <a:t> en este momento se debe revisar el video de la situación (se puede descargar directamente desde la página de la situación).</a:t>
            </a:r>
            <a:endParaRPr lang="es-419" sz="1200" dirty="0"/>
          </a:p>
        </p:txBody>
      </p:sp>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1d49f10d9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3" name="Google Shape;173;g21d49f10d9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0179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d49f10d91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endParaRPr dirty="0">
              <a:solidFill>
                <a:schemeClr val="dk1"/>
              </a:solidFill>
              <a:latin typeface="Nunito"/>
              <a:ea typeface="Nunito"/>
              <a:cs typeface="Nunito"/>
              <a:sym typeface="Nunito"/>
            </a:endParaRPr>
          </a:p>
        </p:txBody>
      </p:sp>
      <p:sp>
        <p:nvSpPr>
          <p:cNvPr id="204" name="Google Shape;204;g21d49f10d91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d49f10d91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endParaRPr dirty="0">
              <a:solidFill>
                <a:schemeClr val="dk1"/>
              </a:solidFill>
              <a:latin typeface="Nunito"/>
              <a:ea typeface="Nunito"/>
              <a:cs typeface="Nunito"/>
              <a:sym typeface="Nunito"/>
            </a:endParaRPr>
          </a:p>
        </p:txBody>
      </p:sp>
      <p:sp>
        <p:nvSpPr>
          <p:cNvPr id="204" name="Google Shape;204;g21d49f10d91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922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d49f10d91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endParaRPr dirty="0">
              <a:solidFill>
                <a:schemeClr val="dk1"/>
              </a:solidFill>
              <a:latin typeface="Nunito"/>
              <a:ea typeface="Nunito"/>
              <a:cs typeface="Nunito"/>
              <a:sym typeface="Nunito"/>
            </a:endParaRPr>
          </a:p>
        </p:txBody>
      </p:sp>
      <p:sp>
        <p:nvSpPr>
          <p:cNvPr id="204" name="Google Shape;204;g21d49f10d91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5285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d49f10d91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dirty="0">
                <a:solidFill>
                  <a:schemeClr val="dk1"/>
                </a:solidFill>
                <a:latin typeface="Nunito"/>
                <a:ea typeface="Nunito"/>
                <a:cs typeface="Nunito"/>
                <a:sym typeface="Nunito"/>
              </a:rPr>
              <a:t>Luego, hágales notar que, en el gráfico de la función que modela la altura de la clavadista se pueden distinguir dos puntos simétricos: (0 , 3,8) y (1,21 , 3,8). En consecuencia, el vértice se encuentra a la mitad de estos puntos respecto al eje x. </a:t>
            </a:r>
            <a:endParaRPr dirty="0">
              <a:solidFill>
                <a:schemeClr val="dk1"/>
              </a:solidFill>
              <a:latin typeface="Nunito"/>
              <a:ea typeface="Nunito"/>
              <a:cs typeface="Nunito"/>
              <a:sym typeface="Nunito"/>
            </a:endParaRPr>
          </a:p>
        </p:txBody>
      </p:sp>
      <p:sp>
        <p:nvSpPr>
          <p:cNvPr id="224" name="Google Shape;224;g21d49f10d9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d49f10d91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dirty="0">
              <a:solidFill>
                <a:schemeClr val="dk1"/>
              </a:solidFill>
              <a:latin typeface="Nunito"/>
              <a:ea typeface="Nunito"/>
              <a:cs typeface="Nunito"/>
              <a:sym typeface="Nunito"/>
            </a:endParaRPr>
          </a:p>
        </p:txBody>
      </p:sp>
      <p:sp>
        <p:nvSpPr>
          <p:cNvPr id="224" name="Google Shape;224;g21d49f10d9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8572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1d49f10d91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Dado que la altura observada en el video coincide con el valor obtenido con la función h(t), es posible suponer que el modelo encontrado permite describir adecuadamente la relación entre altura del salto y el tiempo transcurrido.</a:t>
            </a:r>
            <a:endParaRPr>
              <a:solidFill>
                <a:schemeClr val="dk1"/>
              </a:solidFill>
              <a:latin typeface="Nunito"/>
              <a:ea typeface="Nunito"/>
              <a:cs typeface="Nunito"/>
              <a:sym typeface="Nunito"/>
            </a:endParaRPr>
          </a:p>
        </p:txBody>
      </p:sp>
      <p:sp>
        <p:nvSpPr>
          <p:cNvPr id="255" name="Google Shape;255;g21d49f10d91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42900" algn="just" rtl="0">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h(t)=at^{2}+bt+c.</a:t>
            </a:r>
            <a:endParaRPr/>
          </a:p>
        </p:txBody>
      </p:sp>
      <p:sp>
        <p:nvSpPr>
          <p:cNvPr id="262" name="Google Shape;26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1d49f10d91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269" name="Google Shape;269;g21d49f10d91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a sus estudiantes que, dado que el cuerpo del clavadista no es puntual, resulta difícil identificar su trayectoria durante el salto. Por lo tanto, es recomendable elegir un punto del cuerpo del clavadista que facilite el reconocimiento de la trayectoria. </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204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1d2d4ff56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Haga notar a sus estudiantes que:</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Los clavadistas realizan giros y piruetas en el aire, por lo que si nos fijamos únicamente en los pies o en la cabeza del clavadista, es posible que no describan una trayectoria parabólica. El punto del cuerpo de los clavadistas, cuya trayectoria se asemeja más a una parábola, es el centro de masa. Este punto está cerca del ombligo.</a:t>
            </a:r>
            <a:endParaRPr sz="1200">
              <a:solidFill>
                <a:schemeClr val="dk1"/>
              </a:solidFill>
              <a:latin typeface="Calibri"/>
              <a:ea typeface="Calibri"/>
              <a:cs typeface="Calibri"/>
              <a:sym typeface="Calibri"/>
            </a:endParaRPr>
          </a:p>
        </p:txBody>
      </p:sp>
      <p:sp>
        <p:nvSpPr>
          <p:cNvPr id="98" name="Google Shape;98;g21d2d4ff56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d2d4ff56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dirty="0">
                <a:solidFill>
                  <a:schemeClr val="dk1"/>
                </a:solidFill>
                <a:latin typeface="Nunito"/>
                <a:ea typeface="Nunito"/>
                <a:cs typeface="Nunito"/>
                <a:sym typeface="Nunito"/>
              </a:rPr>
              <a:t>Asegúrese de que sus estudiantes reconozcan que el video invita a pensar en maneras de determinar la altura </a:t>
            </a:r>
            <a:r>
              <a:rPr lang="es" b="1" dirty="0">
                <a:solidFill>
                  <a:schemeClr val="dk1"/>
                </a:solidFill>
                <a:latin typeface="Nunito"/>
                <a:ea typeface="Nunito"/>
                <a:cs typeface="Nunito"/>
                <a:sym typeface="Nunito"/>
              </a:rPr>
              <a:t>máxima que alcanza un clavadista y el momento en que eso ocurre. </a:t>
            </a:r>
            <a:endParaRPr b="1" dirty="0">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b="1" dirty="0">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r>
              <a:rPr lang="es" dirty="0">
                <a:solidFill>
                  <a:schemeClr val="dk1"/>
                </a:solidFill>
                <a:latin typeface="Nunito"/>
                <a:ea typeface="Nunito"/>
                <a:cs typeface="Nunito"/>
                <a:sym typeface="Nunito"/>
              </a:rPr>
              <a:t>Anime a sus estudiantes a plantear diversas alternativas para determinar la altura máxima y el momento en que ocurre durante los clavados. Puede destacar que una opción es buscar una expresión matemática que relacione la altura del clavadista con el tiempo, y luego analizarla para determinar el instante exacto en que se alcanza la altura máxima y el valor de dicha altura. </a:t>
            </a:r>
            <a:endParaRPr dirty="0">
              <a:solidFill>
                <a:schemeClr val="dk1"/>
              </a:solidFill>
              <a:latin typeface="Nunito"/>
              <a:ea typeface="Nunito"/>
              <a:cs typeface="Nunito"/>
              <a:sym typeface="Nunito"/>
            </a:endParaRPr>
          </a:p>
        </p:txBody>
      </p:sp>
      <p:sp>
        <p:nvSpPr>
          <p:cNvPr id="105" name="Google Shape;105;g21d2d4ff56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d2d4ff56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dirty="0">
                <a:solidFill>
                  <a:schemeClr val="dk1"/>
                </a:solidFill>
                <a:latin typeface="Nunito"/>
                <a:ea typeface="Nunito"/>
                <a:cs typeface="Nunito"/>
                <a:sym typeface="Nunito"/>
              </a:rPr>
              <a:t>Asegúrese de que sus estudiantes reconozcan que el video invita a pensar en maneras de determinar la altura </a:t>
            </a:r>
            <a:r>
              <a:rPr lang="es" b="1" dirty="0">
                <a:solidFill>
                  <a:schemeClr val="dk1"/>
                </a:solidFill>
                <a:latin typeface="Nunito"/>
                <a:ea typeface="Nunito"/>
                <a:cs typeface="Nunito"/>
                <a:sym typeface="Nunito"/>
              </a:rPr>
              <a:t>máxima que alcanza un clavadista y el momento en que eso ocurre. </a:t>
            </a:r>
            <a:endParaRPr b="1" dirty="0">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b="1" dirty="0">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r>
              <a:rPr lang="es" dirty="0">
                <a:solidFill>
                  <a:schemeClr val="dk1"/>
                </a:solidFill>
                <a:latin typeface="Nunito"/>
                <a:ea typeface="Nunito"/>
                <a:cs typeface="Nunito"/>
                <a:sym typeface="Nunito"/>
              </a:rPr>
              <a:t>Anime a sus estudiantes a plantear diversas alternativas para determinar la altura máxima y el momento en que ocurre durante los clavados. Puede destacar que una opción es buscar una expresión matemática que relacione la altura del clavadista con el tiempo, y luego analizarla para determinar el instante exacto en que se alcanza la altura máxima y el valor de dicha altura. </a:t>
            </a:r>
            <a:endParaRPr dirty="0">
              <a:solidFill>
                <a:schemeClr val="dk1"/>
              </a:solidFill>
              <a:latin typeface="Nunito"/>
              <a:ea typeface="Nunito"/>
              <a:cs typeface="Nunito"/>
              <a:sym typeface="Nunito"/>
            </a:endParaRPr>
          </a:p>
        </p:txBody>
      </p:sp>
      <p:sp>
        <p:nvSpPr>
          <p:cNvPr id="105" name="Google Shape;105;g21d2d4ff56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245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1d2d4ff563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endParaRPr sz="120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Usualmente, para encontrar un modelo matemático se toman datos y prueban diferentes modelos algebraicos, como lineal, afín, cuadrático, que se ajusten a esos datos.</a:t>
            </a:r>
            <a:endParaRPr sz="120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Como se pudo observar  en el video, la trayectoria de los clavadistas es parabólica, lo que nos lleva a suponer que la relación entre altura y tiempo también sigue una forma parabólica. Esto nos lleva a pensar que un modelo cuadrático podría  describir adecuadamente esta relación. </a:t>
            </a:r>
            <a:endParaRPr sz="120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Una vez que encontremos una expresión matemática que modele la relación entre altura y tiempo, es necesario evaluar si dicho modelo se aproxima bien a datos obtenidos empíricamente.</a:t>
            </a:r>
            <a:endParaRPr sz="900"/>
          </a:p>
        </p:txBody>
      </p:sp>
      <p:sp>
        <p:nvSpPr>
          <p:cNvPr id="112" name="Google Shape;112;g21d2d4ff563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d2d4ff56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419" sz="1200" dirty="0">
                <a:solidFill>
                  <a:schemeClr val="dk1"/>
                </a:solidFill>
              </a:rPr>
              <a:t>*Observación para el docente </a:t>
            </a:r>
            <a:r>
              <a:rPr lang="es-419" sz="1200" dirty="0">
                <a:solidFill>
                  <a:schemeClr val="dk1"/>
                </a:solidFill>
                <a:sym typeface="Wingdings" panose="05000000000000000000" pitchFamily="2" charset="2"/>
              </a:rPr>
              <a:t> en este momento se debe revisar el video de la situación (se puede descargar directamente desde la página de la situación).</a:t>
            </a:r>
            <a:endParaRPr lang="es-419" sz="1200" dirty="0"/>
          </a:p>
        </p:txBody>
      </p:sp>
      <p:sp>
        <p:nvSpPr>
          <p:cNvPr id="119" name="Google Shape;119;g21d2d4ff56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
        <p:cNvGrpSpPr/>
        <p:nvPr/>
      </p:nvGrpSpPr>
      <p:grpSpPr>
        <a:xfrm>
          <a:off x="0" y="0"/>
          <a:ext cx="0" cy="0"/>
          <a:chOff x="0" y="0"/>
          <a:chExt cx="0" cy="0"/>
        </a:xfrm>
      </p:grpSpPr>
      <p:sp>
        <p:nvSpPr>
          <p:cNvPr id="11" name="Google Shape;11;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49"/>
          <p:cNvSpPr>
            <a:spLocks noGrp="1"/>
          </p:cNvSpPr>
          <p:nvPr>
            <p:ph type="pic" idx="2"/>
          </p:nvPr>
        </p:nvSpPr>
        <p:spPr>
          <a:xfrm>
            <a:off x="3887391" y="740569"/>
            <a:ext cx="4629300" cy="3655200"/>
          </a:xfrm>
          <a:prstGeom prst="rect">
            <a:avLst/>
          </a:prstGeom>
          <a:noFill/>
          <a:ln>
            <a:noFill/>
          </a:ln>
        </p:spPr>
      </p:sp>
      <p:sp>
        <p:nvSpPr>
          <p:cNvPr id="61" name="Google Shape;61;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1"/>
        <p:cNvGrpSpPr/>
        <p:nvPr/>
      </p:nvGrpSpPr>
      <p:grpSpPr>
        <a:xfrm>
          <a:off x="0" y="0"/>
          <a:ext cx="0" cy="0"/>
          <a:chOff x="0" y="0"/>
          <a:chExt cx="0" cy="0"/>
        </a:xfrm>
      </p:grpSpPr>
      <p:sp>
        <p:nvSpPr>
          <p:cNvPr id="72" name="Google Shape;72;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4"/>
        <p:cNvGrpSpPr/>
        <p:nvPr/>
      </p:nvGrpSpPr>
      <p:grpSpPr>
        <a:xfrm>
          <a:off x="0" y="0"/>
          <a:ext cx="0" cy="0"/>
          <a:chOff x="0" y="0"/>
          <a:chExt cx="0" cy="0"/>
        </a:xfrm>
      </p:grpSpPr>
      <p:pic>
        <p:nvPicPr>
          <p:cNvPr id="15" name="Google Shape;15;p41"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16"/>
        <p:cNvGrpSpPr/>
        <p:nvPr/>
      </p:nvGrpSpPr>
      <p:grpSpPr>
        <a:xfrm>
          <a:off x="0" y="0"/>
          <a:ext cx="0" cy="0"/>
          <a:chOff x="0" y="0"/>
          <a:chExt cx="0" cy="0"/>
        </a:xfrm>
      </p:grpSpPr>
      <p:pic>
        <p:nvPicPr>
          <p:cNvPr id="17" name="Google Shape;17;p42"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4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4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4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4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4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4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4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4" name="Google Shape;54;p4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5" name="Google Shape;55;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 name="Google Shape;7;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a:solidFill>
                  <a:schemeClr val="lt1"/>
                </a:solidFill>
                <a:latin typeface="Calibri"/>
                <a:ea typeface="Calibri"/>
                <a:cs typeface="Calibri"/>
                <a:sym typeface="Calibri"/>
              </a:rPr>
              <a:t>Clavados</a:t>
            </a:r>
            <a:endParaRPr sz="33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1d2d4ff563_0_33"/>
          <p:cNvSpPr txBox="1"/>
          <p:nvPr/>
        </p:nvSpPr>
        <p:spPr>
          <a:xfrm>
            <a:off x="509047" y="628575"/>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Clavados</a:t>
            </a:r>
            <a:endParaRPr sz="2700" b="1" i="0" u="none" strike="noStrike" cap="none" dirty="0">
              <a:solidFill>
                <a:srgbClr val="423B71"/>
              </a:solidFill>
              <a:latin typeface="Calibri"/>
              <a:ea typeface="Calibri"/>
              <a:cs typeface="Calibri"/>
              <a:sym typeface="Calibri"/>
            </a:endParaRPr>
          </a:p>
        </p:txBody>
      </p:sp>
      <p:sp>
        <p:nvSpPr>
          <p:cNvPr id="2" name="Google Shape;116;g21d2d4ff563_0_25">
            <a:extLst>
              <a:ext uri="{FF2B5EF4-FFF2-40B4-BE49-F238E27FC236}">
                <a16:creationId xmlns:a16="http://schemas.microsoft.com/office/drawing/2014/main" id="{56086DF1-44A0-8216-7685-B03696A7B8DD}"/>
              </a:ext>
            </a:extLst>
          </p:cNvPr>
          <p:cNvSpPr txBox="1"/>
          <p:nvPr/>
        </p:nvSpPr>
        <p:spPr>
          <a:xfrm>
            <a:off x="509047" y="1536568"/>
            <a:ext cx="7849746" cy="623217"/>
          </a:xfrm>
          <a:prstGeom prst="rect">
            <a:avLst/>
          </a:prstGeom>
          <a:noFill/>
          <a:ln>
            <a:noFill/>
          </a:ln>
        </p:spPr>
        <p:txBody>
          <a:bodyPr spcFirstLastPara="1" wrap="square" lIns="68575" tIns="34275" rIns="68575" bIns="34275" anchor="t" anchorCtr="0">
            <a:spAutoFit/>
          </a:bodyPr>
          <a:lstStyle/>
          <a:p>
            <a:pPr lvl="0" algn="just" rtl="0">
              <a:spcBef>
                <a:spcPts val="0"/>
              </a:spcBef>
              <a:spcAft>
                <a:spcPts val="0"/>
              </a:spcAft>
            </a:pPr>
            <a:r>
              <a:rPr lang="es-ES" sz="1800" dirty="0">
                <a:solidFill>
                  <a:schemeClr val="tx1"/>
                </a:solidFill>
                <a:latin typeface="Calibri"/>
                <a:ea typeface="Calibri"/>
                <a:cs typeface="Calibri"/>
                <a:sym typeface="Calibri"/>
              </a:rPr>
              <a:t>Para poder desarrollar este modelo, trabajaremos con datos reales del salto de Shi </a:t>
            </a:r>
            <a:r>
              <a:rPr lang="es-ES" sz="1800" dirty="0" err="1">
                <a:solidFill>
                  <a:schemeClr val="tx1"/>
                </a:solidFill>
                <a:latin typeface="Calibri"/>
                <a:ea typeface="Calibri"/>
                <a:cs typeface="Calibri"/>
                <a:sym typeface="Calibri"/>
              </a:rPr>
              <a:t>Tingmao</a:t>
            </a:r>
            <a:r>
              <a:rPr lang="es-ES" sz="1800" dirty="0">
                <a:solidFill>
                  <a:schemeClr val="tx1"/>
                </a:solidFill>
                <a:latin typeface="Calibri"/>
                <a:ea typeface="Calibri"/>
                <a:cs typeface="Calibri"/>
                <a:sym typeface="Calibri"/>
              </a:rPr>
              <a:t>, ganadora olímpica en </a:t>
            </a:r>
            <a:r>
              <a:rPr lang="es-ES" sz="1800" dirty="0" err="1">
                <a:solidFill>
                  <a:schemeClr val="tx1"/>
                </a:solidFill>
                <a:latin typeface="Calibri"/>
                <a:ea typeface="Calibri"/>
                <a:cs typeface="Calibri"/>
                <a:sym typeface="Calibri"/>
              </a:rPr>
              <a:t>Tokyo</a:t>
            </a:r>
            <a:r>
              <a:rPr lang="es-ES" sz="1800" dirty="0">
                <a:solidFill>
                  <a:schemeClr val="tx1"/>
                </a:solidFill>
                <a:latin typeface="Calibri"/>
                <a:ea typeface="Calibri"/>
                <a:cs typeface="Calibri"/>
                <a:sym typeface="Calibri"/>
              </a:rPr>
              <a:t> 2020, en trampolín de 3 metros.</a:t>
            </a:r>
          </a:p>
        </p:txBody>
      </p:sp>
      <p:pic>
        <p:nvPicPr>
          <p:cNvPr id="6" name="Imagen 5">
            <a:extLst>
              <a:ext uri="{FF2B5EF4-FFF2-40B4-BE49-F238E27FC236}">
                <a16:creationId xmlns:a16="http://schemas.microsoft.com/office/drawing/2014/main" id="{8F958E11-50F0-70AB-1EAC-6B5B572CEBEC}"/>
              </a:ext>
            </a:extLst>
          </p:cNvPr>
          <p:cNvPicPr>
            <a:picLocks noChangeAspect="1"/>
          </p:cNvPicPr>
          <p:nvPr/>
        </p:nvPicPr>
        <p:blipFill>
          <a:blip r:embed="rId3"/>
          <a:stretch>
            <a:fillRect/>
          </a:stretch>
        </p:blipFill>
        <p:spPr>
          <a:xfrm>
            <a:off x="820131" y="2549752"/>
            <a:ext cx="3342451" cy="1926418"/>
          </a:xfrm>
          <a:prstGeom prst="rect">
            <a:avLst/>
          </a:prstGeom>
        </p:spPr>
      </p:pic>
      <p:sp>
        <p:nvSpPr>
          <p:cNvPr id="9" name="CuadroTexto 8">
            <a:extLst>
              <a:ext uri="{FF2B5EF4-FFF2-40B4-BE49-F238E27FC236}">
                <a16:creationId xmlns:a16="http://schemas.microsoft.com/office/drawing/2014/main" id="{C46564AD-F989-F96D-E9A1-9DE0D80265A5}"/>
              </a:ext>
            </a:extLst>
          </p:cNvPr>
          <p:cNvSpPr txBox="1"/>
          <p:nvPr/>
        </p:nvSpPr>
        <p:spPr>
          <a:xfrm>
            <a:off x="4232636" y="2774297"/>
            <a:ext cx="4722828" cy="1477328"/>
          </a:xfrm>
          <a:prstGeom prst="rect">
            <a:avLst/>
          </a:prstGeom>
          <a:noFill/>
        </p:spPr>
        <p:txBody>
          <a:bodyPr wrap="square">
            <a:spAutoFit/>
          </a:bodyPr>
          <a:lstStyle/>
          <a:p>
            <a:pPr marL="742950" lvl="0" indent="-285750" rtl="0">
              <a:spcBef>
                <a:spcPts val="0"/>
              </a:spcBef>
              <a:spcAft>
                <a:spcPts val="0"/>
              </a:spcAft>
              <a:buFont typeface="Arial" panose="020B0604020202020204" pitchFamily="34" charset="0"/>
              <a:buChar char="•"/>
            </a:pPr>
            <a:r>
              <a:rPr lang="es-419" sz="1800" i="1" dirty="0">
                <a:solidFill>
                  <a:schemeClr val="dk1"/>
                </a:solidFill>
                <a:latin typeface="Calibri"/>
                <a:ea typeface="Calibri"/>
                <a:cs typeface="Calibri"/>
                <a:sym typeface="Calibri"/>
              </a:rPr>
              <a:t>¿Cómo podemos identificar gráficamente la altura máxima alcanzada por la clavadista? </a:t>
            </a:r>
          </a:p>
          <a:p>
            <a:pPr marL="457200" lvl="0" rtl="0">
              <a:spcBef>
                <a:spcPts val="0"/>
              </a:spcBef>
              <a:spcAft>
                <a:spcPts val="0"/>
              </a:spcAft>
            </a:pPr>
            <a:endParaRPr lang="es-419" sz="1800" i="1" dirty="0">
              <a:solidFill>
                <a:schemeClr val="dk1"/>
              </a:solidFill>
              <a:latin typeface="Calibri"/>
              <a:ea typeface="Calibri"/>
              <a:cs typeface="Calibri"/>
              <a:sym typeface="Calibri"/>
            </a:endParaRPr>
          </a:p>
          <a:p>
            <a:pPr marL="742950" lvl="0" indent="-285750" rtl="0">
              <a:spcBef>
                <a:spcPts val="0"/>
              </a:spcBef>
              <a:spcAft>
                <a:spcPts val="0"/>
              </a:spcAft>
              <a:buFont typeface="Arial" panose="020B0604020202020204" pitchFamily="34" charset="0"/>
              <a:buChar char="•"/>
            </a:pPr>
            <a:r>
              <a:rPr lang="es-419" sz="1800" i="1" dirty="0">
                <a:solidFill>
                  <a:schemeClr val="dk1"/>
                </a:solidFill>
                <a:latin typeface="Calibri"/>
                <a:ea typeface="Calibri"/>
                <a:cs typeface="Calibri"/>
                <a:sym typeface="Calibri"/>
              </a:rPr>
              <a:t>¿Desde dónde se mide esa altura</a:t>
            </a:r>
          </a:p>
        </p:txBody>
      </p:sp>
    </p:spTree>
    <p:extLst>
      <p:ext uri="{BB962C8B-B14F-4D97-AF65-F5344CB8AC3E}">
        <p14:creationId xmlns:p14="http://schemas.microsoft.com/office/powerpoint/2010/main" val="106045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35" name="Google Shape;135;p5"/>
          <p:cNvSpPr txBox="1"/>
          <p:nvPr/>
        </p:nvSpPr>
        <p:spPr>
          <a:xfrm>
            <a:off x="520425" y="1293075"/>
            <a:ext cx="8103900" cy="623400"/>
          </a:xfrm>
          <a:prstGeom prst="rect">
            <a:avLst/>
          </a:prstGeom>
          <a:solidFill>
            <a:schemeClr val="bg1">
              <a:lumMod val="95000"/>
            </a:schemeClr>
          </a:solid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AutoNum type="arabicPeriod"/>
            </a:pPr>
            <a:r>
              <a:rPr lang="es" sz="1800" dirty="0">
                <a:solidFill>
                  <a:schemeClr val="dk1"/>
                </a:solidFill>
                <a:latin typeface="Calibri"/>
                <a:ea typeface="Calibri"/>
                <a:cs typeface="Calibri"/>
                <a:sym typeface="Calibri"/>
              </a:rPr>
              <a:t>De las gráficas que aparecen a continuación, ¿cuál elegirías para representar la relación entre altura y tiempo? </a:t>
            </a:r>
            <a:endParaRPr sz="1800" b="0" i="0" u="none" strike="noStrike" cap="none" dirty="0">
              <a:solidFill>
                <a:schemeClr val="dk1"/>
              </a:solidFill>
              <a:latin typeface="Calibri"/>
              <a:ea typeface="Calibri"/>
              <a:cs typeface="Calibri"/>
              <a:sym typeface="Calibri"/>
            </a:endParaRPr>
          </a:p>
        </p:txBody>
      </p:sp>
      <p:pic>
        <p:nvPicPr>
          <p:cNvPr id="3" name="Imagen 2" descr="Gráfico, Diagrama&#10;&#10;Descripción generada automáticamente">
            <a:extLst>
              <a:ext uri="{FF2B5EF4-FFF2-40B4-BE49-F238E27FC236}">
                <a16:creationId xmlns:a16="http://schemas.microsoft.com/office/drawing/2014/main" id="{4556756B-8B4E-C180-5022-9CC943C81BF7}"/>
              </a:ext>
            </a:extLst>
          </p:cNvPr>
          <p:cNvPicPr>
            <a:picLocks noChangeAspect="1"/>
          </p:cNvPicPr>
          <p:nvPr/>
        </p:nvPicPr>
        <p:blipFill>
          <a:blip r:embed="rId3"/>
          <a:stretch>
            <a:fillRect/>
          </a:stretch>
        </p:blipFill>
        <p:spPr>
          <a:xfrm>
            <a:off x="431031" y="2445572"/>
            <a:ext cx="2690376" cy="1727117"/>
          </a:xfrm>
          <a:prstGeom prst="rect">
            <a:avLst/>
          </a:prstGeom>
          <a:ln>
            <a:solidFill>
              <a:srgbClr val="62B799"/>
            </a:solidFill>
          </a:ln>
        </p:spPr>
      </p:pic>
      <p:pic>
        <p:nvPicPr>
          <p:cNvPr id="5" name="Imagen 4" descr="Gráfico, Gráfico de líneas&#10;&#10;Descripción generada automáticamente">
            <a:extLst>
              <a:ext uri="{FF2B5EF4-FFF2-40B4-BE49-F238E27FC236}">
                <a16:creationId xmlns:a16="http://schemas.microsoft.com/office/drawing/2014/main" id="{3509C063-AE8F-1AC5-4FCC-C4671561A2FA}"/>
              </a:ext>
            </a:extLst>
          </p:cNvPr>
          <p:cNvPicPr>
            <a:picLocks noChangeAspect="1"/>
          </p:cNvPicPr>
          <p:nvPr/>
        </p:nvPicPr>
        <p:blipFill>
          <a:blip r:embed="rId4"/>
          <a:stretch>
            <a:fillRect/>
          </a:stretch>
        </p:blipFill>
        <p:spPr>
          <a:xfrm>
            <a:off x="3442656" y="2445572"/>
            <a:ext cx="2579939" cy="1727117"/>
          </a:xfrm>
          <a:prstGeom prst="rect">
            <a:avLst/>
          </a:prstGeom>
          <a:ln>
            <a:solidFill>
              <a:srgbClr val="62B799"/>
            </a:solidFill>
          </a:ln>
        </p:spPr>
      </p:pic>
      <p:pic>
        <p:nvPicPr>
          <p:cNvPr id="7" name="Imagen 6" descr="Gráfico, Diagrama, Gráfico de líneas&#10;&#10;Descripción generada automáticamente">
            <a:extLst>
              <a:ext uri="{FF2B5EF4-FFF2-40B4-BE49-F238E27FC236}">
                <a16:creationId xmlns:a16="http://schemas.microsoft.com/office/drawing/2014/main" id="{61E1B692-92C9-82BD-4532-E12EE3970131}"/>
              </a:ext>
            </a:extLst>
          </p:cNvPr>
          <p:cNvPicPr>
            <a:picLocks noChangeAspect="1"/>
          </p:cNvPicPr>
          <p:nvPr/>
        </p:nvPicPr>
        <p:blipFill>
          <a:blip r:embed="rId5"/>
          <a:stretch>
            <a:fillRect/>
          </a:stretch>
        </p:blipFill>
        <p:spPr>
          <a:xfrm>
            <a:off x="6343844" y="2445572"/>
            <a:ext cx="2579939" cy="1723020"/>
          </a:xfrm>
          <a:prstGeom prst="rect">
            <a:avLst/>
          </a:prstGeom>
          <a:ln>
            <a:solidFill>
              <a:srgbClr val="62B799"/>
            </a:solidFill>
          </a:ln>
        </p:spPr>
      </p:pic>
      <p:sp>
        <p:nvSpPr>
          <p:cNvPr id="8" name="CuadroTexto 7">
            <a:extLst>
              <a:ext uri="{FF2B5EF4-FFF2-40B4-BE49-F238E27FC236}">
                <a16:creationId xmlns:a16="http://schemas.microsoft.com/office/drawing/2014/main" id="{4BC589ED-468C-4B74-2D80-EB66D2EB83CA}"/>
              </a:ext>
            </a:extLst>
          </p:cNvPr>
          <p:cNvSpPr txBox="1"/>
          <p:nvPr/>
        </p:nvSpPr>
        <p:spPr>
          <a:xfrm>
            <a:off x="1234911" y="4324361"/>
            <a:ext cx="928459" cy="338554"/>
          </a:xfrm>
          <a:prstGeom prst="rect">
            <a:avLst/>
          </a:prstGeom>
          <a:noFill/>
        </p:spPr>
        <p:txBody>
          <a:bodyPr wrap="none" rtlCol="0">
            <a:spAutoFit/>
          </a:bodyPr>
          <a:lstStyle/>
          <a:p>
            <a:r>
              <a:rPr lang="es-ES" sz="1600" dirty="0">
                <a:latin typeface="Calibri" panose="020F0502020204030204" pitchFamily="34" charset="0"/>
                <a:cs typeface="Calibri" panose="020F0502020204030204" pitchFamily="34" charset="0"/>
              </a:rPr>
              <a:t>Opción 1</a:t>
            </a:r>
            <a:endParaRPr lang="es-419" sz="1600" dirty="0">
              <a:latin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9F30E809-8191-DBCE-2790-3E290D3EF87A}"/>
              </a:ext>
            </a:extLst>
          </p:cNvPr>
          <p:cNvSpPr txBox="1"/>
          <p:nvPr/>
        </p:nvSpPr>
        <p:spPr>
          <a:xfrm>
            <a:off x="4268395" y="4308973"/>
            <a:ext cx="928459" cy="338554"/>
          </a:xfrm>
          <a:prstGeom prst="rect">
            <a:avLst/>
          </a:prstGeom>
          <a:noFill/>
        </p:spPr>
        <p:txBody>
          <a:bodyPr wrap="none" rtlCol="0">
            <a:spAutoFit/>
          </a:bodyPr>
          <a:lstStyle/>
          <a:p>
            <a:r>
              <a:rPr lang="es-ES" sz="1600" dirty="0">
                <a:latin typeface="Calibri" panose="020F0502020204030204" pitchFamily="34" charset="0"/>
                <a:cs typeface="Calibri" panose="020F0502020204030204" pitchFamily="34" charset="0"/>
              </a:rPr>
              <a:t>Opción 2</a:t>
            </a:r>
            <a:endParaRPr lang="es-419" sz="1600" dirty="0">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3AAC7A29-093C-CA21-E2BE-DB7B89557B57}"/>
              </a:ext>
            </a:extLst>
          </p:cNvPr>
          <p:cNvSpPr txBox="1"/>
          <p:nvPr/>
        </p:nvSpPr>
        <p:spPr>
          <a:xfrm>
            <a:off x="7169583" y="4308973"/>
            <a:ext cx="928459" cy="338554"/>
          </a:xfrm>
          <a:prstGeom prst="rect">
            <a:avLst/>
          </a:prstGeom>
          <a:noFill/>
        </p:spPr>
        <p:txBody>
          <a:bodyPr wrap="none" rtlCol="0">
            <a:spAutoFit/>
          </a:bodyPr>
          <a:lstStyle/>
          <a:p>
            <a:r>
              <a:rPr lang="es-ES" sz="1600" dirty="0">
                <a:latin typeface="Calibri" panose="020F0502020204030204" pitchFamily="34" charset="0"/>
                <a:cs typeface="Calibri" panose="020F0502020204030204" pitchFamily="34" charset="0"/>
              </a:rPr>
              <a:t>Opción 3</a:t>
            </a:r>
            <a:endParaRPr lang="es-419" sz="160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1d2d4ff563_0_65"/>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dirty="0">
                <a:solidFill>
                  <a:srgbClr val="423B71"/>
                </a:solidFill>
                <a:latin typeface="Calibri"/>
                <a:ea typeface="Calibri"/>
                <a:cs typeface="Calibri"/>
                <a:sym typeface="Calibri"/>
              </a:rPr>
              <a:t>Actividad </a:t>
            </a:r>
            <a:r>
              <a:rPr lang="es" sz="2700" b="1" dirty="0">
                <a:solidFill>
                  <a:srgbClr val="423B71"/>
                </a:solidFill>
                <a:latin typeface="Calibri"/>
                <a:ea typeface="Calibri"/>
                <a:cs typeface="Calibri"/>
                <a:sym typeface="Calibri"/>
              </a:rPr>
              <a:t>1</a:t>
            </a:r>
            <a:endParaRPr sz="2700" b="1" i="0" u="none" strike="noStrike" cap="none" dirty="0">
              <a:solidFill>
                <a:srgbClr val="423B71"/>
              </a:solidFill>
              <a:latin typeface="Calibri"/>
              <a:ea typeface="Calibri"/>
              <a:cs typeface="Calibri"/>
              <a:sym typeface="Calibri"/>
            </a:endParaRPr>
          </a:p>
        </p:txBody>
      </p:sp>
      <p:sp>
        <p:nvSpPr>
          <p:cNvPr id="2" name="Google Shape;135;p5">
            <a:extLst>
              <a:ext uri="{FF2B5EF4-FFF2-40B4-BE49-F238E27FC236}">
                <a16:creationId xmlns:a16="http://schemas.microsoft.com/office/drawing/2014/main" id="{67513D2E-E68D-9A3D-42CF-B0E21E1EA0ED}"/>
              </a:ext>
            </a:extLst>
          </p:cNvPr>
          <p:cNvSpPr txBox="1"/>
          <p:nvPr/>
        </p:nvSpPr>
        <p:spPr>
          <a:xfrm>
            <a:off x="520429" y="1689001"/>
            <a:ext cx="8103900" cy="2285211"/>
          </a:xfrm>
          <a:prstGeom prst="rect">
            <a:avLst/>
          </a:prstGeom>
          <a:solidFill>
            <a:schemeClr val="bg1">
              <a:lumMod val="95000"/>
            </a:schemeClr>
          </a:solid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mj-lt"/>
              <a:buAutoNum type="arabicPeriod" startAt="2"/>
            </a:pPr>
            <a:r>
              <a:rPr lang="es-419" sz="1800" dirty="0">
                <a:solidFill>
                  <a:schemeClr val="dk1"/>
                </a:solidFill>
                <a:latin typeface="Calibri"/>
                <a:ea typeface="Calibri"/>
                <a:cs typeface="Calibri"/>
                <a:sym typeface="Calibri"/>
              </a:rPr>
              <a:t>Se recolectaron algunos datos del clavado realizado por Shi </a:t>
            </a:r>
            <a:r>
              <a:rPr lang="es-419" sz="1800" dirty="0" err="1">
                <a:solidFill>
                  <a:schemeClr val="dk1"/>
                </a:solidFill>
                <a:latin typeface="Calibri"/>
                <a:ea typeface="Calibri"/>
                <a:cs typeface="Calibri"/>
                <a:sym typeface="Calibri"/>
              </a:rPr>
              <a:t>Tingmao</a:t>
            </a:r>
            <a:r>
              <a:rPr lang="es-419" sz="1800" dirty="0">
                <a:solidFill>
                  <a:schemeClr val="dk1"/>
                </a:solidFill>
                <a:latin typeface="Calibri"/>
                <a:ea typeface="Calibri"/>
                <a:cs typeface="Calibri"/>
                <a:sym typeface="Calibri"/>
              </a:rPr>
              <a:t> en Tokio 2021: </a:t>
            </a:r>
          </a:p>
          <a:p>
            <a:pPr marL="63500" marR="0" lvl="0" algn="l" rtl="0">
              <a:lnSpc>
                <a:spcPct val="100000"/>
              </a:lnSpc>
              <a:spcBef>
                <a:spcPts val="0"/>
              </a:spcBef>
              <a:spcAft>
                <a:spcPts val="0"/>
              </a:spcAft>
              <a:buClr>
                <a:schemeClr val="dk1"/>
              </a:buClr>
              <a:buSzPts val="1800"/>
            </a:pPr>
            <a:endParaRPr lang="es-419" sz="1800" dirty="0">
              <a:solidFill>
                <a:schemeClr val="dk1"/>
              </a:solidFill>
              <a:latin typeface="Calibri"/>
              <a:ea typeface="Calibri"/>
              <a:cs typeface="Calibri"/>
              <a:sym typeface="Calibri"/>
            </a:endParaRPr>
          </a:p>
          <a:p>
            <a:pPr marL="419100" lvl="1" indent="-355600">
              <a:buClr>
                <a:schemeClr val="dk1"/>
              </a:buClr>
              <a:buSzPts val="1800"/>
              <a:buFont typeface="Courier New" panose="02070309020205020404" pitchFamily="49" charset="0"/>
              <a:buChar char="o"/>
            </a:pPr>
            <a:r>
              <a:rPr lang="es-419" sz="1800" b="0" i="0" u="none" strike="noStrike" cap="none" dirty="0">
                <a:solidFill>
                  <a:schemeClr val="dk1"/>
                </a:solidFill>
                <a:latin typeface="Calibri"/>
                <a:ea typeface="Calibri"/>
                <a:cs typeface="Calibri"/>
                <a:sym typeface="Calibri"/>
              </a:rPr>
              <a:t>La altura del trampolín es de 3 metros.</a:t>
            </a:r>
          </a:p>
          <a:p>
            <a:pPr marL="419100" lvl="1" indent="-355600">
              <a:buClr>
                <a:schemeClr val="dk1"/>
              </a:buClr>
              <a:buSzPts val="1800"/>
              <a:buFont typeface="Courier New" panose="02070309020205020404" pitchFamily="49" charset="0"/>
              <a:buChar char="o"/>
            </a:pPr>
            <a:r>
              <a:rPr lang="es-419" sz="1800" b="0" i="0" u="none" strike="noStrike" cap="none" dirty="0">
                <a:solidFill>
                  <a:schemeClr val="dk1"/>
                </a:solidFill>
                <a:latin typeface="Calibri"/>
                <a:ea typeface="Calibri"/>
                <a:cs typeface="Calibri"/>
                <a:sym typeface="Calibri"/>
              </a:rPr>
              <a:t>La clavadista mide 1,6 metros.</a:t>
            </a:r>
          </a:p>
          <a:p>
            <a:pPr marL="419100" lvl="1" indent="-355600">
              <a:buClr>
                <a:schemeClr val="dk1"/>
              </a:buClr>
              <a:buSzPts val="1800"/>
              <a:buFont typeface="Courier New" panose="02070309020205020404" pitchFamily="49" charset="0"/>
              <a:buChar char="o"/>
            </a:pPr>
            <a:r>
              <a:rPr lang="es-419" sz="1800" b="0" i="0" u="none" strike="noStrike" cap="none" dirty="0">
                <a:solidFill>
                  <a:schemeClr val="dk1"/>
                </a:solidFill>
                <a:latin typeface="Calibri"/>
                <a:ea typeface="Calibri"/>
                <a:cs typeface="Calibri"/>
                <a:sym typeface="Calibri"/>
              </a:rPr>
              <a:t>El salto tuvo una duración aproximada de 1,67 segundos.</a:t>
            </a:r>
          </a:p>
          <a:p>
            <a:pPr marL="419100" lvl="1" indent="-355600">
              <a:buClr>
                <a:schemeClr val="dk1"/>
              </a:buClr>
              <a:buSzPts val="1800"/>
              <a:buFont typeface="Courier New" panose="02070309020205020404" pitchFamily="49" charset="0"/>
              <a:buChar char="o"/>
            </a:pPr>
            <a:r>
              <a:rPr lang="es-419" sz="1800" b="0" i="0" u="none" strike="noStrike" cap="none" dirty="0">
                <a:solidFill>
                  <a:schemeClr val="dk1"/>
                </a:solidFill>
                <a:latin typeface="Calibri"/>
                <a:ea typeface="Calibri"/>
                <a:cs typeface="Calibri"/>
                <a:sym typeface="Calibri"/>
              </a:rPr>
              <a:t>A los 1,21 segundos la clavadista se encontraba a la misma altura que al inicio del salto.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1d2d4ff563_0_65"/>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dirty="0">
                <a:solidFill>
                  <a:srgbClr val="423B71"/>
                </a:solidFill>
                <a:latin typeface="Calibri"/>
                <a:ea typeface="Calibri"/>
                <a:cs typeface="Calibri"/>
                <a:sym typeface="Calibri"/>
              </a:rPr>
              <a:t>Actividad </a:t>
            </a:r>
            <a:r>
              <a:rPr lang="es" sz="2700" b="1" dirty="0">
                <a:solidFill>
                  <a:srgbClr val="423B71"/>
                </a:solidFill>
                <a:latin typeface="Calibri"/>
                <a:ea typeface="Calibri"/>
                <a:cs typeface="Calibri"/>
                <a:sym typeface="Calibri"/>
              </a:rPr>
              <a:t>1</a:t>
            </a:r>
            <a:endParaRPr sz="2700" b="1" i="0" u="none" strike="noStrike" cap="none" dirty="0">
              <a:solidFill>
                <a:srgbClr val="423B71"/>
              </a:solidFill>
              <a:latin typeface="Calibri"/>
              <a:ea typeface="Calibri"/>
              <a:cs typeface="Calibri"/>
              <a:sym typeface="Calibri"/>
            </a:endParaRPr>
          </a:p>
        </p:txBody>
      </p:sp>
      <p:grpSp>
        <p:nvGrpSpPr>
          <p:cNvPr id="5" name="Grupo 4">
            <a:extLst>
              <a:ext uri="{FF2B5EF4-FFF2-40B4-BE49-F238E27FC236}">
                <a16:creationId xmlns:a16="http://schemas.microsoft.com/office/drawing/2014/main" id="{12AE70A2-071E-1F95-76A0-8A6AB7C268E3}"/>
              </a:ext>
            </a:extLst>
          </p:cNvPr>
          <p:cNvGrpSpPr/>
          <p:nvPr/>
        </p:nvGrpSpPr>
        <p:grpSpPr>
          <a:xfrm>
            <a:off x="520050" y="1519318"/>
            <a:ext cx="8103900" cy="3116207"/>
            <a:chOff x="520429" y="1689001"/>
            <a:chExt cx="8103900" cy="3116207"/>
          </a:xfrm>
        </p:grpSpPr>
        <p:sp>
          <p:nvSpPr>
            <p:cNvPr id="2" name="Google Shape;135;p5">
              <a:extLst>
                <a:ext uri="{FF2B5EF4-FFF2-40B4-BE49-F238E27FC236}">
                  <a16:creationId xmlns:a16="http://schemas.microsoft.com/office/drawing/2014/main" id="{67513D2E-E68D-9A3D-42CF-B0E21E1EA0ED}"/>
                </a:ext>
              </a:extLst>
            </p:cNvPr>
            <p:cNvSpPr txBox="1"/>
            <p:nvPr/>
          </p:nvSpPr>
          <p:spPr>
            <a:xfrm>
              <a:off x="520429" y="1689001"/>
              <a:ext cx="8103900" cy="3116207"/>
            </a:xfrm>
            <a:prstGeom prst="rect">
              <a:avLst/>
            </a:prstGeom>
            <a:solidFill>
              <a:schemeClr val="bg1">
                <a:lumMod val="95000"/>
              </a:schemeClr>
            </a:solid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mj-lt"/>
                <a:buAutoNum type="alphaLcParenR"/>
              </a:pPr>
              <a:r>
                <a:rPr lang="es-419" sz="1800" b="0" i="0" u="none" strike="noStrike" cap="none" dirty="0">
                  <a:solidFill>
                    <a:schemeClr val="dk1"/>
                  </a:solidFill>
                  <a:latin typeface="Calibri"/>
                  <a:ea typeface="Calibri"/>
                  <a:cs typeface="Calibri"/>
                  <a:sym typeface="Calibri"/>
                </a:rPr>
                <a:t>Utiliza los datos proporcionados para completar la siguiente tabla: </a:t>
              </a:r>
            </a:p>
            <a:p>
              <a:pPr marL="419100" marR="0" lvl="0" indent="-355600" algn="l" rtl="0">
                <a:lnSpc>
                  <a:spcPct val="100000"/>
                </a:lnSpc>
                <a:spcBef>
                  <a:spcPts val="0"/>
                </a:spcBef>
                <a:spcAft>
                  <a:spcPts val="0"/>
                </a:spcAft>
                <a:buClr>
                  <a:schemeClr val="dk1"/>
                </a:buClr>
                <a:buSzPts val="1800"/>
                <a:buFont typeface="+mj-lt"/>
                <a:buAutoNum type="alphaLcParenR"/>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lphaLcParenR"/>
              </a:pPr>
              <a:endParaRPr lang="es-419" sz="1800" b="0" i="0" u="none" strike="noStrike" cap="none"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lphaLcParenR"/>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lphaLcParenR"/>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lphaLcParenR"/>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lphaLcParenR"/>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lphaLcParenR"/>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lphaLcParenR"/>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lphaLcParenR"/>
              </a:pPr>
              <a:r>
                <a:rPr lang="es-419" sz="1800" b="0" i="0" u="none" strike="noStrike" cap="none" dirty="0">
                  <a:solidFill>
                    <a:schemeClr val="dk1"/>
                  </a:solidFill>
                  <a:latin typeface="Calibri"/>
                  <a:ea typeface="Calibri"/>
                  <a:cs typeface="Calibri"/>
                  <a:sym typeface="Calibri"/>
                </a:rPr>
                <a:t>Ubica, aproximadamente, los puntos de la tabla sobre el gráfico del ítem 1 que seleccionaste. </a:t>
              </a:r>
            </a:p>
          </p:txBody>
        </p:sp>
        <p:pic>
          <p:nvPicPr>
            <p:cNvPr id="4" name="Imagen 3" descr="Tabla&#10;&#10;Descripción generada automáticamente">
              <a:extLst>
                <a:ext uri="{FF2B5EF4-FFF2-40B4-BE49-F238E27FC236}">
                  <a16:creationId xmlns:a16="http://schemas.microsoft.com/office/drawing/2014/main" id="{24CB9003-16B6-8B4F-778A-979374FDF801}"/>
                </a:ext>
              </a:extLst>
            </p:cNvPr>
            <p:cNvPicPr>
              <a:picLocks noChangeAspect="1"/>
            </p:cNvPicPr>
            <p:nvPr/>
          </p:nvPicPr>
          <p:blipFill>
            <a:blip r:embed="rId3"/>
            <a:stretch>
              <a:fillRect/>
            </a:stretch>
          </p:blipFill>
          <p:spPr>
            <a:xfrm>
              <a:off x="3085711" y="2309801"/>
              <a:ext cx="2972578" cy="1597608"/>
            </a:xfrm>
            <a:prstGeom prst="rect">
              <a:avLst/>
            </a:prstGeom>
          </p:spPr>
        </p:pic>
      </p:grpSp>
    </p:spTree>
    <p:extLst>
      <p:ext uri="{BB962C8B-B14F-4D97-AF65-F5344CB8AC3E}">
        <p14:creationId xmlns:p14="http://schemas.microsoft.com/office/powerpoint/2010/main" val="331476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1d2d4ff563_0_65"/>
          <p:cNvSpPr txBox="1"/>
          <p:nvPr/>
        </p:nvSpPr>
        <p:spPr>
          <a:xfrm>
            <a:off x="520050" y="448433"/>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dirty="0">
                <a:solidFill>
                  <a:srgbClr val="423B71"/>
                </a:solidFill>
                <a:latin typeface="Calibri"/>
                <a:ea typeface="Calibri"/>
                <a:cs typeface="Calibri"/>
                <a:sym typeface="Calibri"/>
              </a:rPr>
              <a:t>Actividad </a:t>
            </a:r>
            <a:r>
              <a:rPr lang="es" sz="2700" b="1" dirty="0">
                <a:solidFill>
                  <a:srgbClr val="423B71"/>
                </a:solidFill>
                <a:latin typeface="Calibri"/>
                <a:ea typeface="Calibri"/>
                <a:cs typeface="Calibri"/>
                <a:sym typeface="Calibri"/>
              </a:rPr>
              <a:t>1</a:t>
            </a:r>
            <a:endParaRPr sz="2700" b="1" i="0" u="none" strike="noStrike" cap="none" dirty="0">
              <a:solidFill>
                <a:srgbClr val="423B71"/>
              </a:solidFill>
              <a:latin typeface="Calibri"/>
              <a:ea typeface="Calibri"/>
              <a:cs typeface="Calibri"/>
              <a:sym typeface="Calibri"/>
            </a:endParaRPr>
          </a:p>
        </p:txBody>
      </p:sp>
      <p:sp>
        <p:nvSpPr>
          <p:cNvPr id="2" name="Google Shape;135;p5">
            <a:extLst>
              <a:ext uri="{FF2B5EF4-FFF2-40B4-BE49-F238E27FC236}">
                <a16:creationId xmlns:a16="http://schemas.microsoft.com/office/drawing/2014/main" id="{67513D2E-E68D-9A3D-42CF-B0E21E1EA0ED}"/>
              </a:ext>
            </a:extLst>
          </p:cNvPr>
          <p:cNvSpPr txBox="1"/>
          <p:nvPr/>
        </p:nvSpPr>
        <p:spPr>
          <a:xfrm>
            <a:off x="322087" y="1141605"/>
            <a:ext cx="5352849" cy="3670205"/>
          </a:xfrm>
          <a:prstGeom prst="rect">
            <a:avLst/>
          </a:prstGeom>
          <a:noFill/>
          <a:ln>
            <a:solidFill>
              <a:srgbClr val="62B799"/>
            </a:solidFill>
          </a:ln>
        </p:spPr>
        <p:txBody>
          <a:bodyPr spcFirstLastPara="1" wrap="square" lIns="68575" tIns="34275" rIns="68575" bIns="34275" anchor="t" anchorCtr="0">
            <a:spAutoFit/>
          </a:bodyPr>
          <a:lstStyle/>
          <a:p>
            <a:pPr marL="285750" indent="-285750" algn="just">
              <a:buFont typeface="Arial" panose="020B0604020202020204" pitchFamily="34" charset="0"/>
              <a:buChar char="•"/>
            </a:pPr>
            <a:r>
              <a:rPr lang="es-419" sz="1800" dirty="0">
                <a:latin typeface="Calibri" panose="020F0502020204030204" pitchFamily="34" charset="0"/>
                <a:cs typeface="Calibri" panose="020F0502020204030204" pitchFamily="34" charset="0"/>
              </a:rPr>
              <a:t>En </a:t>
            </a:r>
            <a:r>
              <a:rPr lang="es-419" sz="1800" b="1" i="1" dirty="0">
                <a:latin typeface="Calibri" panose="020F0502020204030204" pitchFamily="34" charset="0"/>
                <a:cs typeface="Calibri" panose="020F0502020204030204" pitchFamily="34" charset="0"/>
              </a:rPr>
              <a:t>t = 0</a:t>
            </a:r>
            <a:r>
              <a:rPr lang="es-419" sz="1800" dirty="0">
                <a:latin typeface="Calibri" panose="020F0502020204030204" pitchFamily="34" charset="0"/>
                <a:cs typeface="Calibri" panose="020F0502020204030204" pitchFamily="34" charset="0"/>
              </a:rPr>
              <a:t> el centro de masa está a una altura de 3,8 m, que corresponde a los 3 m del trampolín, más la mitad de la altura de la clavadista, 1,6/ 2 m. </a:t>
            </a:r>
          </a:p>
          <a:p>
            <a:pPr marL="285750" indent="-285750" algn="just">
              <a:buFont typeface="Arial" panose="020B0604020202020204" pitchFamily="34" charset="0"/>
              <a:buChar char="•"/>
            </a:pPr>
            <a:endParaRPr lang="es-419"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419" sz="1800" dirty="0">
                <a:latin typeface="Calibri" panose="020F0502020204030204" pitchFamily="34" charset="0"/>
                <a:cs typeface="Calibri" panose="020F0502020204030204" pitchFamily="34" charset="0"/>
              </a:rPr>
              <a:t>La altura que la clavadista vuelve a tener en el tiempo </a:t>
            </a:r>
            <a:r>
              <a:rPr lang="es-419" sz="1800" b="1" i="1" dirty="0">
                <a:latin typeface="Calibri" panose="020F0502020204030204" pitchFamily="34" charset="0"/>
                <a:cs typeface="Calibri" panose="020F0502020204030204" pitchFamily="34" charset="0"/>
              </a:rPr>
              <a:t>t = 1,21</a:t>
            </a:r>
            <a:r>
              <a:rPr lang="es-419" sz="1800" dirty="0">
                <a:latin typeface="Calibri" panose="020F0502020204030204" pitchFamily="34" charset="0"/>
                <a:cs typeface="Calibri" panose="020F0502020204030204" pitchFamily="34" charset="0"/>
              </a:rPr>
              <a:t> segundos es la misma que la altura anterior. </a:t>
            </a:r>
          </a:p>
          <a:p>
            <a:pPr marL="285750" indent="-285750" algn="just">
              <a:buFont typeface="Arial" panose="020B0604020202020204" pitchFamily="34" charset="0"/>
              <a:buChar char="•"/>
            </a:pPr>
            <a:endParaRPr lang="es-419"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419" sz="1800" dirty="0">
                <a:latin typeface="Calibri" panose="020F0502020204030204" pitchFamily="34" charset="0"/>
                <a:cs typeface="Calibri" panose="020F0502020204030204" pitchFamily="34" charset="0"/>
              </a:rPr>
              <a:t>El tercer y último punto se obtiene al analizar que la duración total del salto es de 1,67 segundos, momento en el cual la clavadista entra en el agua. Al establecer la superficie del agua como referencia, se considera que la altura en este instante es de 0 m.</a:t>
            </a:r>
          </a:p>
        </p:txBody>
      </p:sp>
      <p:pic>
        <p:nvPicPr>
          <p:cNvPr id="6" name="Imagen 5" descr="Tabla&#10;&#10;Descripción generada automáticamente">
            <a:extLst>
              <a:ext uri="{FF2B5EF4-FFF2-40B4-BE49-F238E27FC236}">
                <a16:creationId xmlns:a16="http://schemas.microsoft.com/office/drawing/2014/main" id="{DBFE868B-CF44-093C-C860-E4E752BD7EB5}"/>
              </a:ext>
            </a:extLst>
          </p:cNvPr>
          <p:cNvPicPr>
            <a:picLocks noChangeAspect="1"/>
          </p:cNvPicPr>
          <p:nvPr/>
        </p:nvPicPr>
        <p:blipFill>
          <a:blip r:embed="rId3"/>
          <a:stretch>
            <a:fillRect/>
          </a:stretch>
        </p:blipFill>
        <p:spPr>
          <a:xfrm>
            <a:off x="5769204" y="2121342"/>
            <a:ext cx="3183058" cy="1710730"/>
          </a:xfrm>
          <a:prstGeom prst="rect">
            <a:avLst/>
          </a:prstGeom>
        </p:spPr>
      </p:pic>
    </p:spTree>
    <p:extLst>
      <p:ext uri="{BB962C8B-B14F-4D97-AF65-F5344CB8AC3E}">
        <p14:creationId xmlns:p14="http://schemas.microsoft.com/office/powerpoint/2010/main" val="381602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p:nvPr/>
        </p:nvSpPr>
        <p:spPr>
          <a:xfrm>
            <a:off x="520054" y="46290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dirty="0">
                <a:solidFill>
                  <a:srgbClr val="423B71"/>
                </a:solidFill>
                <a:latin typeface="Calibri"/>
                <a:ea typeface="Calibri"/>
                <a:cs typeface="Calibri"/>
                <a:sym typeface="Calibri"/>
              </a:rPr>
              <a:t>Reflexión</a:t>
            </a:r>
            <a:endParaRPr sz="2700" b="1" i="0" u="none" strike="noStrike" cap="none" dirty="0">
              <a:solidFill>
                <a:srgbClr val="423B71"/>
              </a:solidFill>
              <a:latin typeface="Calibri"/>
              <a:ea typeface="Calibri"/>
              <a:cs typeface="Calibri"/>
              <a:sym typeface="Calibri"/>
            </a:endParaRPr>
          </a:p>
        </p:txBody>
      </p:sp>
      <p:sp>
        <p:nvSpPr>
          <p:cNvPr id="163" name="Google Shape;163;p14"/>
          <p:cNvSpPr txBox="1"/>
          <p:nvPr/>
        </p:nvSpPr>
        <p:spPr>
          <a:xfrm>
            <a:off x="4100660" y="1889576"/>
            <a:ext cx="4523294" cy="900216"/>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s" sz="1800" i="1" dirty="0">
                <a:solidFill>
                  <a:schemeClr val="dk1"/>
                </a:solidFill>
                <a:latin typeface="Calibri"/>
                <a:ea typeface="Calibri"/>
                <a:cs typeface="Calibri"/>
                <a:sym typeface="Calibri"/>
              </a:rPr>
              <a:t>¿Cómo se puede determinar la expresión algebraica que modela el clavado utilizando los datos encontrados en la tabla?</a:t>
            </a:r>
            <a:endParaRPr sz="2100" b="0" i="1" u="none" strike="noStrike" cap="none" dirty="0">
              <a:solidFill>
                <a:schemeClr val="dk1"/>
              </a:solidFill>
              <a:latin typeface="Calibri"/>
              <a:ea typeface="Calibri"/>
              <a:cs typeface="Calibri"/>
              <a:sym typeface="Calibri"/>
            </a:endParaRPr>
          </a:p>
        </p:txBody>
      </p:sp>
      <p:pic>
        <p:nvPicPr>
          <p:cNvPr id="2" name="Imagen 1" descr="Tabla&#10;&#10;Descripción generada automáticamente">
            <a:extLst>
              <a:ext uri="{FF2B5EF4-FFF2-40B4-BE49-F238E27FC236}">
                <a16:creationId xmlns:a16="http://schemas.microsoft.com/office/drawing/2014/main" id="{BBC6412B-C98F-FB76-BEF7-A9592E437F2C}"/>
              </a:ext>
            </a:extLst>
          </p:cNvPr>
          <p:cNvPicPr>
            <a:picLocks noChangeAspect="1"/>
          </p:cNvPicPr>
          <p:nvPr/>
        </p:nvPicPr>
        <p:blipFill>
          <a:blip r:embed="rId3"/>
          <a:stretch>
            <a:fillRect/>
          </a:stretch>
        </p:blipFill>
        <p:spPr>
          <a:xfrm>
            <a:off x="520046" y="1716385"/>
            <a:ext cx="3183058" cy="1710730"/>
          </a:xfrm>
          <a:prstGeom prst="rect">
            <a:avLst/>
          </a:prstGeom>
        </p:spPr>
      </p:pic>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18A5D878-6E6D-09FB-D455-46470353D682}"/>
                  </a:ext>
                </a:extLst>
              </p:cNvPr>
              <p:cNvSpPr txBox="1"/>
              <p:nvPr/>
            </p:nvSpPr>
            <p:spPr>
              <a:xfrm>
                <a:off x="5339624" y="3119338"/>
                <a:ext cx="2241191"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h</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𝑡</m:t>
                          </m:r>
                        </m:e>
                      </m:d>
                      <m:r>
                        <a:rPr lang="es-ES" sz="2000" b="0" i="1" smtClean="0">
                          <a:latin typeface="Cambria Math" panose="02040503050406030204" pitchFamily="18" charset="0"/>
                        </a:rPr>
                        <m:t>=</m:t>
                      </m:r>
                      <m:r>
                        <a:rPr lang="es-ES" sz="2000" b="0" i="1" smtClean="0">
                          <a:latin typeface="Cambria Math" panose="02040503050406030204" pitchFamily="18" charset="0"/>
                        </a:rPr>
                        <m:t>𝑎</m:t>
                      </m:r>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𝑡</m:t>
                          </m:r>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r>
                        <a:rPr lang="es-ES" sz="2000" b="0" i="1" smtClean="0">
                          <a:latin typeface="Cambria Math" panose="02040503050406030204" pitchFamily="18" charset="0"/>
                        </a:rPr>
                        <m:t>𝑏𝑡</m:t>
                      </m:r>
                      <m:r>
                        <a:rPr lang="es-ES" sz="2000" b="0" i="1" smtClean="0">
                          <a:latin typeface="Cambria Math" panose="02040503050406030204" pitchFamily="18" charset="0"/>
                        </a:rPr>
                        <m:t>+</m:t>
                      </m:r>
                      <m:r>
                        <a:rPr lang="es-ES" sz="2000" b="0" i="1" smtClean="0">
                          <a:latin typeface="Cambria Math" panose="02040503050406030204" pitchFamily="18" charset="0"/>
                        </a:rPr>
                        <m:t>𝑐</m:t>
                      </m:r>
                    </m:oMath>
                  </m:oMathPara>
                </a14:m>
                <a:endParaRPr lang="es-419" sz="2000" dirty="0"/>
              </a:p>
            </p:txBody>
          </p:sp>
        </mc:Choice>
        <mc:Fallback>
          <p:sp>
            <p:nvSpPr>
              <p:cNvPr id="3" name="CuadroTexto 2">
                <a:extLst>
                  <a:ext uri="{FF2B5EF4-FFF2-40B4-BE49-F238E27FC236}">
                    <a16:creationId xmlns:a16="http://schemas.microsoft.com/office/drawing/2014/main" id="{18A5D878-6E6D-09FB-D455-46470353D682}"/>
                  </a:ext>
                </a:extLst>
              </p:cNvPr>
              <p:cNvSpPr txBox="1">
                <a:spLocks noRot="1" noChangeAspect="1" noMove="1" noResize="1" noEditPoints="1" noAdjustHandles="1" noChangeArrowheads="1" noChangeShapeType="1" noTextEdit="1"/>
              </p:cNvSpPr>
              <p:nvPr/>
            </p:nvSpPr>
            <p:spPr>
              <a:xfrm>
                <a:off x="5339624" y="3119338"/>
                <a:ext cx="2241191" cy="307777"/>
              </a:xfrm>
              <a:prstGeom prst="rect">
                <a:avLst/>
              </a:prstGeom>
              <a:blipFill>
                <a:blip r:embed="rId4"/>
                <a:stretch>
                  <a:fillRect l="-2174" b="-12000"/>
                </a:stretch>
              </a:blipFill>
            </p:spPr>
            <p:txBody>
              <a:bodyPr/>
              <a:lstStyle/>
              <a:p>
                <a:r>
                  <a:rPr lang="es-419">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1d49f10d91_0_7"/>
          <p:cNvSpPr txBox="1"/>
          <p:nvPr/>
        </p:nvSpPr>
        <p:spPr>
          <a:xfrm>
            <a:off x="520054" y="46290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sp>
        <p:nvSpPr>
          <p:cNvPr id="176" name="Google Shape;176;g21d49f10d91_0_7"/>
          <p:cNvSpPr txBox="1"/>
          <p:nvPr/>
        </p:nvSpPr>
        <p:spPr>
          <a:xfrm>
            <a:off x="689736" y="1713386"/>
            <a:ext cx="8103900" cy="623217"/>
          </a:xfrm>
          <a:prstGeom prst="rect">
            <a:avLst/>
          </a:prstGeom>
          <a:solidFill>
            <a:schemeClr val="bg1">
              <a:lumMod val="95000"/>
            </a:schemeClr>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Determina la expresión algebraica que modela la altura del clavado de Shi Tingmao en función del tiempo utilizando los datos de la tabla.</a:t>
            </a:r>
            <a:endParaRPr sz="2100" b="0" i="0" u="none" strike="noStrike" cap="none" dirty="0">
              <a:solidFill>
                <a:schemeClr val="dk1"/>
              </a:solidFill>
              <a:latin typeface="Calibri"/>
              <a:ea typeface="Calibri"/>
              <a:cs typeface="Calibri"/>
              <a:sym typeface="Calibri"/>
            </a:endParaRPr>
          </a:p>
        </p:txBody>
      </p:sp>
      <p:pic>
        <p:nvPicPr>
          <p:cNvPr id="2" name="Imagen 1" descr="Tabla&#10;&#10;Descripción generada automáticamente">
            <a:extLst>
              <a:ext uri="{FF2B5EF4-FFF2-40B4-BE49-F238E27FC236}">
                <a16:creationId xmlns:a16="http://schemas.microsoft.com/office/drawing/2014/main" id="{B11AC3F6-8A11-89B1-9AFD-F70400BB4AD3}"/>
              </a:ext>
            </a:extLst>
          </p:cNvPr>
          <p:cNvPicPr>
            <a:picLocks noChangeAspect="1"/>
          </p:cNvPicPr>
          <p:nvPr/>
        </p:nvPicPr>
        <p:blipFill>
          <a:blip r:embed="rId3"/>
          <a:stretch>
            <a:fillRect/>
          </a:stretch>
        </p:blipFill>
        <p:spPr>
          <a:xfrm>
            <a:off x="802850" y="2725052"/>
            <a:ext cx="3183058" cy="1710730"/>
          </a:xfrm>
          <a:prstGeom prst="rect">
            <a:avLst/>
          </a:prstGeom>
        </p:spPr>
      </p:pic>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A9E90929-5654-351E-E9C2-C05E4463B965}"/>
                  </a:ext>
                </a:extLst>
              </p:cNvPr>
              <p:cNvSpPr txBox="1"/>
              <p:nvPr/>
            </p:nvSpPr>
            <p:spPr>
              <a:xfrm>
                <a:off x="4953125" y="3355008"/>
                <a:ext cx="2241191"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h</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𝑡</m:t>
                          </m:r>
                        </m:e>
                      </m:d>
                      <m:r>
                        <a:rPr lang="es-ES" sz="2000" b="0" i="1" smtClean="0">
                          <a:latin typeface="Cambria Math" panose="02040503050406030204" pitchFamily="18" charset="0"/>
                        </a:rPr>
                        <m:t>=</m:t>
                      </m:r>
                      <m:r>
                        <a:rPr lang="es-ES" sz="2000" b="0" i="1" smtClean="0">
                          <a:latin typeface="Cambria Math" panose="02040503050406030204" pitchFamily="18" charset="0"/>
                        </a:rPr>
                        <m:t>𝑎</m:t>
                      </m:r>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𝑡</m:t>
                          </m:r>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r>
                        <a:rPr lang="es-ES" sz="2000" b="0" i="1" smtClean="0">
                          <a:latin typeface="Cambria Math" panose="02040503050406030204" pitchFamily="18" charset="0"/>
                        </a:rPr>
                        <m:t>𝑏𝑡</m:t>
                      </m:r>
                      <m:r>
                        <a:rPr lang="es-ES" sz="2000" b="0" i="1" smtClean="0">
                          <a:latin typeface="Cambria Math" panose="02040503050406030204" pitchFamily="18" charset="0"/>
                        </a:rPr>
                        <m:t>+</m:t>
                      </m:r>
                      <m:r>
                        <a:rPr lang="es-ES" sz="2000" b="0" i="1" smtClean="0">
                          <a:latin typeface="Cambria Math" panose="02040503050406030204" pitchFamily="18" charset="0"/>
                        </a:rPr>
                        <m:t>𝑐</m:t>
                      </m:r>
                    </m:oMath>
                  </m:oMathPara>
                </a14:m>
                <a:endParaRPr lang="es-419" sz="2000" dirty="0"/>
              </a:p>
            </p:txBody>
          </p:sp>
        </mc:Choice>
        <mc:Fallback>
          <p:sp>
            <p:nvSpPr>
              <p:cNvPr id="3" name="CuadroTexto 2">
                <a:extLst>
                  <a:ext uri="{FF2B5EF4-FFF2-40B4-BE49-F238E27FC236}">
                    <a16:creationId xmlns:a16="http://schemas.microsoft.com/office/drawing/2014/main" id="{A9E90929-5654-351E-E9C2-C05E4463B965}"/>
                  </a:ext>
                </a:extLst>
              </p:cNvPr>
              <p:cNvSpPr txBox="1">
                <a:spLocks noRot="1" noChangeAspect="1" noMove="1" noResize="1" noEditPoints="1" noAdjustHandles="1" noChangeArrowheads="1" noChangeShapeType="1" noTextEdit="1"/>
              </p:cNvSpPr>
              <p:nvPr/>
            </p:nvSpPr>
            <p:spPr>
              <a:xfrm>
                <a:off x="4953125" y="3355008"/>
                <a:ext cx="2241191" cy="307777"/>
              </a:xfrm>
              <a:prstGeom prst="rect">
                <a:avLst/>
              </a:prstGeom>
              <a:blipFill>
                <a:blip r:embed="rId4"/>
                <a:stretch>
                  <a:fillRect l="-2180" r="-272" b="-9804"/>
                </a:stretch>
              </a:blipFill>
            </p:spPr>
            <p:txBody>
              <a:bodyPr/>
              <a:lstStyle/>
              <a:p>
                <a:r>
                  <a:rPr lang="es-419">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1d49f10d91_0_13"/>
          <p:cNvSpPr/>
          <p:nvPr/>
        </p:nvSpPr>
        <p:spPr>
          <a:xfrm>
            <a:off x="891000" y="1828800"/>
            <a:ext cx="7155000" cy="2302933"/>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marR="191438" lvl="0" indent="0" algn="ctr" rtl="0">
              <a:spcBef>
                <a:spcPts val="0"/>
              </a:spcBef>
              <a:spcAft>
                <a:spcPts val="0"/>
              </a:spcAft>
              <a:buNone/>
            </a:pPr>
            <a:endParaRPr sz="1500"/>
          </a:p>
        </p:txBody>
      </p:sp>
      <p:sp>
        <p:nvSpPr>
          <p:cNvPr id="184" name="Google Shape;184;g21d49f10d91_0_13"/>
          <p:cNvSpPr txBox="1"/>
          <p:nvPr/>
        </p:nvSpPr>
        <p:spPr>
          <a:xfrm>
            <a:off x="528953" y="651985"/>
            <a:ext cx="5262600" cy="9002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Actividad 2</a:t>
            </a:r>
          </a:p>
          <a:p>
            <a:pPr marL="0" marR="0" lvl="0" indent="0" algn="l" rtl="0">
              <a:lnSpc>
                <a:spcPct val="100000"/>
              </a:lnSpc>
              <a:spcBef>
                <a:spcPts val="0"/>
              </a:spcBef>
              <a:spcAft>
                <a:spcPts val="0"/>
              </a:spcAft>
              <a:buClr>
                <a:srgbClr val="000000"/>
              </a:buClr>
              <a:buSzPts val="2700"/>
              <a:buFont typeface="Arial"/>
              <a:buNone/>
            </a:pPr>
            <a:r>
              <a:rPr lang="es" sz="2700" i="0" u="none" strike="noStrike" cap="none" dirty="0">
                <a:solidFill>
                  <a:srgbClr val="423B71"/>
                </a:solidFill>
                <a:latin typeface="Calibri"/>
                <a:ea typeface="Calibri"/>
                <a:cs typeface="Calibri"/>
                <a:sym typeface="Calibri"/>
              </a:rPr>
              <a:t>(Respuestas)</a:t>
            </a:r>
            <a:endParaRPr sz="2700"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F9105D88-CC8B-2E49-A6F0-BB4A52635B8B}"/>
                  </a:ext>
                </a:extLst>
              </p:cNvPr>
              <p:cNvSpPr txBox="1"/>
              <p:nvPr/>
            </p:nvSpPr>
            <p:spPr>
              <a:xfrm>
                <a:off x="2288396" y="2290486"/>
                <a:ext cx="4360208" cy="1477328"/>
              </a:xfrm>
              <a:prstGeom prst="rect">
                <a:avLst/>
              </a:prstGeom>
              <a:noFill/>
            </p:spPr>
            <p:txBody>
              <a:bodyPr wrap="square" lIns="0" tIns="0" rIns="0" bIns="0" rtlCol="0">
                <a:spAutoFit/>
              </a:bodyPr>
              <a:lstStyle/>
              <a:p>
                <a:pPr/>
                <a14:m>
                  <m:oMathPara xmlns:m="http://schemas.openxmlformats.org/officeDocument/2006/math">
                    <m:oMathParaPr>
                      <m:jc m:val="right"/>
                    </m:oMathParaPr>
                    <m:oMath xmlns:m="http://schemas.openxmlformats.org/officeDocument/2006/math">
                      <m:r>
                        <a:rPr lang="es-ES" sz="3200" b="0" i="1" smtClean="0">
                          <a:latin typeface="Cambria Math" panose="02040503050406030204" pitchFamily="18" charset="0"/>
                        </a:rPr>
                        <m:t>h</m:t>
                      </m:r>
                      <m:d>
                        <m:dPr>
                          <m:ctrlPr>
                            <a:rPr lang="es-ES" sz="3200" b="0" i="1" smtClean="0">
                              <a:latin typeface="Cambria Math" panose="02040503050406030204" pitchFamily="18" charset="0"/>
                            </a:rPr>
                          </m:ctrlPr>
                        </m:dPr>
                        <m:e>
                          <m:r>
                            <a:rPr lang="es-ES" sz="3200" b="0" i="1" smtClean="0">
                              <a:latin typeface="Cambria Math" panose="02040503050406030204" pitchFamily="18" charset="0"/>
                            </a:rPr>
                            <m:t>0</m:t>
                          </m:r>
                        </m:e>
                      </m:d>
                      <m:r>
                        <a:rPr lang="es-ES" sz="3200" b="0" i="1" smtClean="0">
                          <a:latin typeface="Cambria Math" panose="02040503050406030204" pitchFamily="18" charset="0"/>
                        </a:rPr>
                        <m:t>=3,8</m:t>
                      </m:r>
                    </m:oMath>
                    <m:oMath xmlns:m="http://schemas.openxmlformats.org/officeDocument/2006/math">
                      <m:r>
                        <a:rPr lang="es-ES" sz="3200" b="0" i="1" smtClean="0">
                          <a:latin typeface="Cambria Math" panose="02040503050406030204" pitchFamily="18" charset="0"/>
                        </a:rPr>
                        <m:t>𝑎</m:t>
                      </m:r>
                      <m:r>
                        <a:rPr lang="es-ES" sz="3200" b="0" i="1" smtClean="0">
                          <a:latin typeface="Cambria Math" panose="02040503050406030204" pitchFamily="18" charset="0"/>
                        </a:rPr>
                        <m:t>⋅</m:t>
                      </m:r>
                      <m:sSup>
                        <m:sSupPr>
                          <m:ctrlPr>
                            <a:rPr lang="es-ES" sz="3200" b="0" i="1" smtClean="0">
                              <a:latin typeface="Cambria Math" panose="02040503050406030204" pitchFamily="18" charset="0"/>
                            </a:rPr>
                          </m:ctrlPr>
                        </m:sSupPr>
                        <m:e>
                          <m:r>
                            <a:rPr lang="es-ES" sz="3200" b="0" i="1" smtClean="0">
                              <a:latin typeface="Cambria Math" panose="02040503050406030204" pitchFamily="18" charset="0"/>
                            </a:rPr>
                            <m:t>0</m:t>
                          </m:r>
                        </m:e>
                        <m:sup>
                          <m:r>
                            <a:rPr lang="es-ES" sz="3200" b="0" i="1" smtClean="0">
                              <a:latin typeface="Cambria Math" panose="02040503050406030204" pitchFamily="18" charset="0"/>
                            </a:rPr>
                            <m:t>2</m:t>
                          </m:r>
                        </m:sup>
                      </m:sSup>
                      <m:r>
                        <a:rPr lang="es-ES" sz="3200" b="0" i="1" smtClean="0">
                          <a:latin typeface="Cambria Math" panose="02040503050406030204" pitchFamily="18" charset="0"/>
                        </a:rPr>
                        <m:t>+</m:t>
                      </m:r>
                      <m:r>
                        <a:rPr lang="es-ES" sz="3200" b="0" i="1" smtClean="0">
                          <a:latin typeface="Cambria Math" panose="02040503050406030204" pitchFamily="18" charset="0"/>
                        </a:rPr>
                        <m:t>𝑏</m:t>
                      </m:r>
                      <m:r>
                        <a:rPr lang="es-ES" sz="3200" b="0" i="1" smtClean="0">
                          <a:latin typeface="Cambria Math" panose="02040503050406030204" pitchFamily="18" charset="0"/>
                        </a:rPr>
                        <m:t>⋅0+</m:t>
                      </m:r>
                      <m:r>
                        <a:rPr lang="es-ES" sz="3200" b="0" i="1" smtClean="0">
                          <a:latin typeface="Cambria Math" panose="02040503050406030204" pitchFamily="18" charset="0"/>
                        </a:rPr>
                        <m:t>𝑐</m:t>
                      </m:r>
                      <m:r>
                        <a:rPr lang="es-ES" sz="3200" b="0" i="1" smtClean="0">
                          <a:latin typeface="Cambria Math" panose="02040503050406030204" pitchFamily="18" charset="0"/>
                        </a:rPr>
                        <m:t>=3,8</m:t>
                      </m:r>
                    </m:oMath>
                    <m:oMath xmlns:m="http://schemas.openxmlformats.org/officeDocument/2006/math">
                      <m:r>
                        <a:rPr lang="es-ES" sz="3200" b="0" i="1" smtClean="0">
                          <a:latin typeface="Cambria Math" panose="02040503050406030204" pitchFamily="18" charset="0"/>
                        </a:rPr>
                        <m:t>𝑐</m:t>
                      </m:r>
                      <m:r>
                        <a:rPr lang="es-ES" sz="3200" b="0" i="1" smtClean="0">
                          <a:latin typeface="Cambria Math" panose="02040503050406030204" pitchFamily="18" charset="0"/>
                        </a:rPr>
                        <m:t>=3,8 </m:t>
                      </m:r>
                    </m:oMath>
                  </m:oMathPara>
                </a14:m>
                <a:endParaRPr lang="es-ES" sz="3200" b="0" dirty="0"/>
              </a:p>
            </p:txBody>
          </p:sp>
        </mc:Choice>
        <mc:Fallback>
          <p:sp>
            <p:nvSpPr>
              <p:cNvPr id="2" name="CuadroTexto 1">
                <a:extLst>
                  <a:ext uri="{FF2B5EF4-FFF2-40B4-BE49-F238E27FC236}">
                    <a16:creationId xmlns:a16="http://schemas.microsoft.com/office/drawing/2014/main" id="{F9105D88-CC8B-2E49-A6F0-BB4A52635B8B}"/>
                  </a:ext>
                </a:extLst>
              </p:cNvPr>
              <p:cNvSpPr txBox="1">
                <a:spLocks noRot="1" noChangeAspect="1" noMove="1" noResize="1" noEditPoints="1" noAdjustHandles="1" noChangeArrowheads="1" noChangeShapeType="1" noTextEdit="1"/>
              </p:cNvSpPr>
              <p:nvPr/>
            </p:nvSpPr>
            <p:spPr>
              <a:xfrm>
                <a:off x="2288396" y="2290486"/>
                <a:ext cx="4360208" cy="1477328"/>
              </a:xfrm>
              <a:prstGeom prst="rect">
                <a:avLst/>
              </a:prstGeom>
              <a:blipFill>
                <a:blip r:embed="rId3"/>
                <a:stretch>
                  <a:fillRect/>
                </a:stretch>
              </a:blipFill>
            </p:spPr>
            <p:txBody>
              <a:bodyPr/>
              <a:lstStyle/>
              <a:p>
                <a:r>
                  <a:rPr lang="es-419">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1d49f10d91_0_20"/>
          <p:cNvSpPr/>
          <p:nvPr/>
        </p:nvSpPr>
        <p:spPr>
          <a:xfrm>
            <a:off x="758400" y="1528850"/>
            <a:ext cx="6870067" cy="3239816"/>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marR="191438" lvl="0" indent="0" algn="ctr" rtl="0">
              <a:spcBef>
                <a:spcPts val="0"/>
              </a:spcBef>
              <a:spcAft>
                <a:spcPts val="0"/>
              </a:spcAft>
              <a:buNone/>
            </a:pPr>
            <a:endParaRPr sz="1500"/>
          </a:p>
        </p:txBody>
      </p:sp>
      <p:sp>
        <p:nvSpPr>
          <p:cNvPr id="2" name="Google Shape;184;g21d49f10d91_0_13">
            <a:extLst>
              <a:ext uri="{FF2B5EF4-FFF2-40B4-BE49-F238E27FC236}">
                <a16:creationId xmlns:a16="http://schemas.microsoft.com/office/drawing/2014/main" id="{59C18973-DECF-B893-25FF-91C731E8A13A}"/>
              </a:ext>
            </a:extLst>
          </p:cNvPr>
          <p:cNvSpPr txBox="1"/>
          <p:nvPr/>
        </p:nvSpPr>
        <p:spPr>
          <a:xfrm>
            <a:off x="534972" y="374834"/>
            <a:ext cx="5262600" cy="9002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Actividad 2</a:t>
            </a:r>
          </a:p>
          <a:p>
            <a:pPr marL="0" marR="0" lvl="0" indent="0" algn="l" rtl="0">
              <a:lnSpc>
                <a:spcPct val="100000"/>
              </a:lnSpc>
              <a:spcBef>
                <a:spcPts val="0"/>
              </a:spcBef>
              <a:spcAft>
                <a:spcPts val="0"/>
              </a:spcAft>
              <a:buClr>
                <a:srgbClr val="000000"/>
              </a:buClr>
              <a:buSzPts val="2700"/>
              <a:buFont typeface="Arial"/>
              <a:buNone/>
            </a:pPr>
            <a:r>
              <a:rPr lang="es" sz="2700" i="0" u="none" strike="noStrike" cap="none" dirty="0">
                <a:solidFill>
                  <a:srgbClr val="423B71"/>
                </a:solidFill>
                <a:latin typeface="Calibri"/>
                <a:ea typeface="Calibri"/>
                <a:cs typeface="Calibri"/>
                <a:sym typeface="Calibri"/>
              </a:rPr>
              <a:t>(Respuestas)</a:t>
            </a:r>
            <a:endParaRPr sz="2700"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D9ECA582-0C2C-497F-7571-9CAD174059B5}"/>
                  </a:ext>
                </a:extLst>
              </p:cNvPr>
              <p:cNvSpPr txBox="1"/>
              <p:nvPr/>
            </p:nvSpPr>
            <p:spPr>
              <a:xfrm>
                <a:off x="2340318" y="1648420"/>
                <a:ext cx="4932550" cy="1661993"/>
              </a:xfrm>
              <a:prstGeom prst="rect">
                <a:avLst/>
              </a:prstGeom>
              <a:noFill/>
            </p:spPr>
            <p:txBody>
              <a:bodyPr wrap="square" lIns="0" tIns="0" rIns="0" bIns="0" rtlCol="0">
                <a:spAutoFit/>
              </a:bodyPr>
              <a:lstStyle/>
              <a:p>
                <a:pPr/>
                <a14:m>
                  <m:oMathPara xmlns:m="http://schemas.openxmlformats.org/officeDocument/2006/math">
                    <m:oMathParaPr>
                      <m:jc m:val="right"/>
                    </m:oMathParaPr>
                    <m:oMath xmlns:m="http://schemas.openxmlformats.org/officeDocument/2006/math">
                      <m:r>
                        <a:rPr lang="es-ES" sz="1800" b="0" i="1" smtClean="0">
                          <a:latin typeface="Cambria Math" panose="02040503050406030204" pitchFamily="18" charset="0"/>
                        </a:rPr>
                        <m:t>h</m:t>
                      </m:r>
                      <m:d>
                        <m:dPr>
                          <m:ctrlPr>
                            <a:rPr lang="es-ES" sz="1800" b="0" i="1" smtClean="0">
                              <a:latin typeface="Cambria Math" panose="02040503050406030204" pitchFamily="18" charset="0"/>
                            </a:rPr>
                          </m:ctrlPr>
                        </m:dPr>
                        <m:e>
                          <m:r>
                            <a:rPr lang="es-ES" sz="1800" b="0" i="1" smtClean="0">
                              <a:latin typeface="Cambria Math" panose="02040503050406030204" pitchFamily="18" charset="0"/>
                            </a:rPr>
                            <m:t>1,21</m:t>
                          </m:r>
                        </m:e>
                      </m:d>
                      <m:r>
                        <a:rPr lang="es-ES" sz="1800" b="0" i="1" smtClean="0">
                          <a:latin typeface="Cambria Math" panose="02040503050406030204" pitchFamily="18" charset="0"/>
                        </a:rPr>
                        <m:t>=3,8</m:t>
                      </m:r>
                    </m:oMath>
                    <m:oMath xmlns:m="http://schemas.openxmlformats.org/officeDocument/2006/math">
                      <m:r>
                        <a:rPr lang="es-ES" sz="1800" b="0" i="1" smtClean="0">
                          <a:latin typeface="Cambria Math" panose="02040503050406030204" pitchFamily="18" charset="0"/>
                        </a:rPr>
                        <m:t>𝑎</m:t>
                      </m:r>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1,21</m:t>
                              </m:r>
                            </m:e>
                          </m:d>
                        </m:e>
                        <m:sup>
                          <m:r>
                            <a:rPr lang="es-ES" sz="1800" b="0" i="1" smtClean="0">
                              <a:latin typeface="Cambria Math" panose="02040503050406030204" pitchFamily="18" charset="0"/>
                            </a:rPr>
                            <m:t>2</m:t>
                          </m:r>
                        </m:sup>
                      </m:sSup>
                      <m:r>
                        <a:rPr lang="es-ES" sz="1800" b="0" i="1" smtClean="0">
                          <a:latin typeface="Cambria Math" panose="02040503050406030204" pitchFamily="18" charset="0"/>
                        </a:rPr>
                        <m:t>+</m:t>
                      </m:r>
                      <m:r>
                        <a:rPr lang="es-ES" sz="1800" b="0" i="1" smtClean="0">
                          <a:latin typeface="Cambria Math" panose="02040503050406030204" pitchFamily="18" charset="0"/>
                        </a:rPr>
                        <m:t>𝑏</m:t>
                      </m:r>
                      <m:r>
                        <a:rPr lang="es-ES" sz="1800" b="0" i="1" smtClean="0">
                          <a:latin typeface="Cambria Math" panose="02040503050406030204" pitchFamily="18" charset="0"/>
                        </a:rPr>
                        <m:t>⋅(1,21)+</m:t>
                      </m:r>
                      <m:r>
                        <a:rPr lang="es-ES" sz="1800" b="0" i="1" smtClean="0">
                          <a:solidFill>
                            <a:schemeClr val="accent2"/>
                          </a:solidFill>
                          <a:latin typeface="Cambria Math" panose="02040503050406030204" pitchFamily="18" charset="0"/>
                        </a:rPr>
                        <m:t>𝑐</m:t>
                      </m:r>
                      <m:r>
                        <a:rPr lang="es-ES" sz="1800" b="0" i="1" smtClean="0">
                          <a:latin typeface="Cambria Math" panose="02040503050406030204" pitchFamily="18" charset="0"/>
                        </a:rPr>
                        <m:t>=3,8</m:t>
                      </m:r>
                    </m:oMath>
                    <m:oMath xmlns:m="http://schemas.openxmlformats.org/officeDocument/2006/math">
                      <m:r>
                        <a:rPr lang="es-ES" sz="1800" i="1">
                          <a:latin typeface="Cambria Math" panose="02040503050406030204" pitchFamily="18" charset="0"/>
                        </a:rPr>
                        <m:t>𝑎</m:t>
                      </m:r>
                      <m:r>
                        <a:rPr lang="es-ES" sz="1800" i="1">
                          <a:latin typeface="Cambria Math" panose="02040503050406030204" pitchFamily="18" charset="0"/>
                        </a:rPr>
                        <m:t>⋅</m:t>
                      </m:r>
                      <m:sSup>
                        <m:sSupPr>
                          <m:ctrlPr>
                            <a:rPr lang="es-ES" sz="1800" i="1">
                              <a:latin typeface="Cambria Math" panose="02040503050406030204" pitchFamily="18" charset="0"/>
                            </a:rPr>
                          </m:ctrlPr>
                        </m:sSupPr>
                        <m:e>
                          <m:d>
                            <m:dPr>
                              <m:ctrlPr>
                                <a:rPr lang="es-ES" sz="1800" i="1">
                                  <a:latin typeface="Cambria Math" panose="02040503050406030204" pitchFamily="18" charset="0"/>
                                </a:rPr>
                              </m:ctrlPr>
                            </m:dPr>
                            <m:e>
                              <m:r>
                                <a:rPr lang="es-ES" sz="1800" i="1">
                                  <a:latin typeface="Cambria Math" panose="02040503050406030204" pitchFamily="18" charset="0"/>
                                </a:rPr>
                                <m:t>1,21</m:t>
                              </m:r>
                            </m:e>
                          </m:d>
                        </m:e>
                        <m:sup>
                          <m:r>
                            <a:rPr lang="es-ES" sz="1800" i="1">
                              <a:latin typeface="Cambria Math" panose="02040503050406030204" pitchFamily="18" charset="0"/>
                            </a:rPr>
                            <m:t>2</m:t>
                          </m:r>
                        </m:sup>
                      </m:sSup>
                      <m:r>
                        <a:rPr lang="es-ES" sz="1800" i="1">
                          <a:latin typeface="Cambria Math" panose="02040503050406030204" pitchFamily="18" charset="0"/>
                        </a:rPr>
                        <m:t>+</m:t>
                      </m:r>
                      <m:r>
                        <a:rPr lang="es-ES" sz="1800" i="1">
                          <a:latin typeface="Cambria Math" panose="02040503050406030204" pitchFamily="18" charset="0"/>
                        </a:rPr>
                        <m:t>𝑏</m:t>
                      </m:r>
                      <m:r>
                        <a:rPr lang="es-ES" sz="1800" i="1">
                          <a:latin typeface="Cambria Math" panose="02040503050406030204" pitchFamily="18" charset="0"/>
                        </a:rPr>
                        <m:t>⋅</m:t>
                      </m:r>
                      <m:d>
                        <m:dPr>
                          <m:ctrlPr>
                            <a:rPr lang="es-ES" sz="1800" i="1">
                              <a:latin typeface="Cambria Math" panose="02040503050406030204" pitchFamily="18" charset="0"/>
                            </a:rPr>
                          </m:ctrlPr>
                        </m:dPr>
                        <m:e>
                          <m:r>
                            <a:rPr lang="es-ES" sz="1800" i="1">
                              <a:latin typeface="Cambria Math" panose="02040503050406030204" pitchFamily="18" charset="0"/>
                            </a:rPr>
                            <m:t>1,21</m:t>
                          </m:r>
                        </m:e>
                      </m:d>
                      <m:r>
                        <a:rPr lang="es-ES" sz="1800" i="1">
                          <a:latin typeface="Cambria Math" panose="02040503050406030204" pitchFamily="18" charset="0"/>
                        </a:rPr>
                        <m:t>+</m:t>
                      </m:r>
                      <m:r>
                        <a:rPr lang="es-ES" sz="1800" b="0" i="1" smtClean="0">
                          <a:solidFill>
                            <a:schemeClr val="accent2"/>
                          </a:solidFill>
                          <a:latin typeface="Cambria Math" panose="02040503050406030204" pitchFamily="18" charset="0"/>
                        </a:rPr>
                        <m:t>3,8</m:t>
                      </m:r>
                      <m:r>
                        <a:rPr lang="es-ES" sz="1800" i="1">
                          <a:latin typeface="Cambria Math" panose="02040503050406030204" pitchFamily="18" charset="0"/>
                        </a:rPr>
                        <m:t>=3,8</m:t>
                      </m:r>
                    </m:oMath>
                    <m:oMath xmlns:m="http://schemas.openxmlformats.org/officeDocument/2006/math">
                      <m:r>
                        <a:rPr lang="es-ES" sz="1800" i="1">
                          <a:latin typeface="Cambria Math" panose="02040503050406030204" pitchFamily="18" charset="0"/>
                        </a:rPr>
                        <m:t>𝑎</m:t>
                      </m:r>
                      <m:r>
                        <a:rPr lang="es-ES" sz="1800" i="1">
                          <a:latin typeface="Cambria Math" panose="02040503050406030204" pitchFamily="18" charset="0"/>
                        </a:rPr>
                        <m:t>⋅</m:t>
                      </m:r>
                      <m:sSup>
                        <m:sSupPr>
                          <m:ctrlPr>
                            <a:rPr lang="es-ES" sz="1800" i="1">
                              <a:latin typeface="Cambria Math" panose="02040503050406030204" pitchFamily="18" charset="0"/>
                            </a:rPr>
                          </m:ctrlPr>
                        </m:sSupPr>
                        <m:e>
                          <m:d>
                            <m:dPr>
                              <m:ctrlPr>
                                <a:rPr lang="es-ES" sz="1800" i="1">
                                  <a:latin typeface="Cambria Math" panose="02040503050406030204" pitchFamily="18" charset="0"/>
                                </a:rPr>
                              </m:ctrlPr>
                            </m:dPr>
                            <m:e>
                              <m:r>
                                <a:rPr lang="es-ES" sz="1800" i="1">
                                  <a:latin typeface="Cambria Math" panose="02040503050406030204" pitchFamily="18" charset="0"/>
                                </a:rPr>
                                <m:t>1,21</m:t>
                              </m:r>
                            </m:e>
                          </m:d>
                        </m:e>
                        <m:sup>
                          <m:r>
                            <a:rPr lang="es-ES" sz="1800" i="1">
                              <a:latin typeface="Cambria Math" panose="02040503050406030204" pitchFamily="18" charset="0"/>
                            </a:rPr>
                            <m:t>2</m:t>
                          </m:r>
                        </m:sup>
                      </m:sSup>
                      <m:r>
                        <a:rPr lang="es-ES" sz="1800" i="1">
                          <a:latin typeface="Cambria Math" panose="02040503050406030204" pitchFamily="18" charset="0"/>
                        </a:rPr>
                        <m:t>+</m:t>
                      </m:r>
                      <m:r>
                        <a:rPr lang="es-ES" sz="1800" i="1">
                          <a:latin typeface="Cambria Math" panose="02040503050406030204" pitchFamily="18" charset="0"/>
                        </a:rPr>
                        <m:t>𝑏</m:t>
                      </m:r>
                      <m:r>
                        <a:rPr lang="es-ES" sz="1800" i="1">
                          <a:latin typeface="Cambria Math" panose="02040503050406030204" pitchFamily="18" charset="0"/>
                        </a:rPr>
                        <m:t>⋅</m:t>
                      </m:r>
                      <m:d>
                        <m:dPr>
                          <m:ctrlPr>
                            <a:rPr lang="es-ES" sz="1800" i="1">
                              <a:latin typeface="Cambria Math" panose="02040503050406030204" pitchFamily="18" charset="0"/>
                            </a:rPr>
                          </m:ctrlPr>
                        </m:dPr>
                        <m:e>
                          <m:r>
                            <a:rPr lang="es-ES" sz="1800" i="1">
                              <a:latin typeface="Cambria Math" panose="02040503050406030204" pitchFamily="18" charset="0"/>
                            </a:rPr>
                            <m:t>1,21</m:t>
                          </m:r>
                        </m:e>
                      </m:d>
                      <m:r>
                        <a:rPr lang="es-ES" sz="1800" b="0" i="1" smtClean="0">
                          <a:latin typeface="Cambria Math" panose="02040503050406030204" pitchFamily="18" charset="0"/>
                        </a:rPr>
                        <m:t>=3,8−</m:t>
                      </m:r>
                      <m:r>
                        <a:rPr lang="es-ES" sz="1800" b="0" i="1" smtClean="0">
                          <a:solidFill>
                            <a:schemeClr val="accent2"/>
                          </a:solidFill>
                          <a:latin typeface="Cambria Math" panose="02040503050406030204" pitchFamily="18" charset="0"/>
                        </a:rPr>
                        <m:t>3,8</m:t>
                      </m:r>
                    </m:oMath>
                    <m:oMath xmlns:m="http://schemas.openxmlformats.org/officeDocument/2006/math">
                      <m:r>
                        <a:rPr lang="es-ES" sz="1800" b="0" i="1" smtClean="0">
                          <a:solidFill>
                            <a:schemeClr val="tx1"/>
                          </a:solidFill>
                          <a:latin typeface="Cambria Math" panose="02040503050406030204" pitchFamily="18" charset="0"/>
                        </a:rPr>
                        <m:t>1,4641⋅</m:t>
                      </m:r>
                      <m:r>
                        <a:rPr lang="es-ES" sz="1800" b="0" i="1" smtClean="0">
                          <a:solidFill>
                            <a:schemeClr val="tx1"/>
                          </a:solidFill>
                          <a:latin typeface="Cambria Math" panose="02040503050406030204" pitchFamily="18" charset="0"/>
                        </a:rPr>
                        <m:t>𝑎</m:t>
                      </m:r>
                      <m:r>
                        <a:rPr lang="es-ES" sz="1800" b="0" i="1" smtClean="0">
                          <a:solidFill>
                            <a:schemeClr val="tx1"/>
                          </a:solidFill>
                          <a:latin typeface="Cambria Math" panose="02040503050406030204" pitchFamily="18" charset="0"/>
                        </a:rPr>
                        <m:t>+1,21⋅</m:t>
                      </m:r>
                      <m:r>
                        <a:rPr lang="es-ES" sz="1800" b="0" i="1" smtClean="0">
                          <a:solidFill>
                            <a:schemeClr val="tx1"/>
                          </a:solidFill>
                          <a:latin typeface="Cambria Math" panose="02040503050406030204" pitchFamily="18" charset="0"/>
                        </a:rPr>
                        <m:t>𝑏</m:t>
                      </m:r>
                      <m:r>
                        <a:rPr lang="es-ES" sz="1800" b="0" i="1" smtClean="0">
                          <a:solidFill>
                            <a:schemeClr val="tx1"/>
                          </a:solidFill>
                          <a:latin typeface="Cambria Math" panose="02040503050406030204" pitchFamily="18" charset="0"/>
                        </a:rPr>
                        <m:t>=0</m:t>
                      </m:r>
                    </m:oMath>
                  </m:oMathPara>
                </a14:m>
                <a:endParaRPr lang="es-ES" sz="1800" i="1" dirty="0">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r>
                        <a:rPr lang="es-ES" sz="1800" b="0" i="1" smtClean="0">
                          <a:latin typeface="Cambria Math" panose="02040503050406030204" pitchFamily="18" charset="0"/>
                        </a:rPr>
                        <m:t> </m:t>
                      </m:r>
                    </m:oMath>
                  </m:oMathPara>
                </a14:m>
                <a:endParaRPr lang="es-ES" sz="1800" b="0" dirty="0"/>
              </a:p>
            </p:txBody>
          </p:sp>
        </mc:Choice>
        <mc:Fallback>
          <p:sp>
            <p:nvSpPr>
              <p:cNvPr id="3" name="CuadroTexto 2">
                <a:extLst>
                  <a:ext uri="{FF2B5EF4-FFF2-40B4-BE49-F238E27FC236}">
                    <a16:creationId xmlns:a16="http://schemas.microsoft.com/office/drawing/2014/main" id="{D9ECA582-0C2C-497F-7571-9CAD174059B5}"/>
                  </a:ext>
                </a:extLst>
              </p:cNvPr>
              <p:cNvSpPr txBox="1">
                <a:spLocks noRot="1" noChangeAspect="1" noMove="1" noResize="1" noEditPoints="1" noAdjustHandles="1" noChangeArrowheads="1" noChangeShapeType="1" noTextEdit="1"/>
              </p:cNvSpPr>
              <p:nvPr/>
            </p:nvSpPr>
            <p:spPr>
              <a:xfrm>
                <a:off x="2340318" y="1648420"/>
                <a:ext cx="4932550" cy="1661993"/>
              </a:xfrm>
              <a:prstGeom prst="rect">
                <a:avLst/>
              </a:prstGeom>
              <a:blipFill>
                <a:blip r:embed="rId3"/>
                <a:stretch>
                  <a:fillRect r="-1731"/>
                </a:stretch>
              </a:blipFill>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E6E4798D-F810-3B7F-55F2-6457AD5F47DF}"/>
                  </a:ext>
                </a:extLst>
              </p:cNvPr>
              <p:cNvSpPr txBox="1"/>
              <p:nvPr/>
            </p:nvSpPr>
            <p:spPr>
              <a:xfrm>
                <a:off x="2399585" y="3307973"/>
                <a:ext cx="4932550" cy="1661993"/>
              </a:xfrm>
              <a:prstGeom prst="rect">
                <a:avLst/>
              </a:prstGeom>
              <a:noFill/>
            </p:spPr>
            <p:txBody>
              <a:bodyPr wrap="square" lIns="0" tIns="0" rIns="0" bIns="0" rtlCol="0">
                <a:spAutoFit/>
              </a:bodyPr>
              <a:lstStyle/>
              <a:p>
                <a:pPr/>
                <a14:m>
                  <m:oMathPara xmlns:m="http://schemas.openxmlformats.org/officeDocument/2006/math">
                    <m:oMathParaPr>
                      <m:jc m:val="right"/>
                    </m:oMathParaPr>
                    <m:oMath xmlns:m="http://schemas.openxmlformats.org/officeDocument/2006/math">
                      <m:r>
                        <a:rPr lang="es-ES" sz="1800" b="0" i="1" smtClean="0">
                          <a:latin typeface="Cambria Math" panose="02040503050406030204" pitchFamily="18" charset="0"/>
                        </a:rPr>
                        <m:t>h</m:t>
                      </m:r>
                      <m:d>
                        <m:dPr>
                          <m:ctrlPr>
                            <a:rPr lang="es-ES" sz="1800" b="0" i="1" smtClean="0">
                              <a:latin typeface="Cambria Math" panose="02040503050406030204" pitchFamily="18" charset="0"/>
                            </a:rPr>
                          </m:ctrlPr>
                        </m:dPr>
                        <m:e>
                          <m:r>
                            <a:rPr lang="es-ES" sz="1800" b="0" i="1" smtClean="0">
                              <a:latin typeface="Cambria Math" panose="02040503050406030204" pitchFamily="18" charset="0"/>
                            </a:rPr>
                            <m:t>1,67</m:t>
                          </m:r>
                        </m:e>
                      </m:d>
                      <m:r>
                        <a:rPr lang="es-ES" sz="1800" b="0" i="1" smtClean="0">
                          <a:latin typeface="Cambria Math" panose="02040503050406030204" pitchFamily="18" charset="0"/>
                        </a:rPr>
                        <m:t>=0</m:t>
                      </m:r>
                    </m:oMath>
                    <m:oMath xmlns:m="http://schemas.openxmlformats.org/officeDocument/2006/math">
                      <m:r>
                        <a:rPr lang="es-ES" sz="1800" b="0" i="1" smtClean="0">
                          <a:latin typeface="Cambria Math" panose="02040503050406030204" pitchFamily="18" charset="0"/>
                        </a:rPr>
                        <m:t>𝑎</m:t>
                      </m:r>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1,67</m:t>
                              </m:r>
                            </m:e>
                          </m:d>
                        </m:e>
                        <m:sup>
                          <m:r>
                            <a:rPr lang="es-ES" sz="1800" b="0" i="1" smtClean="0">
                              <a:latin typeface="Cambria Math" panose="02040503050406030204" pitchFamily="18" charset="0"/>
                            </a:rPr>
                            <m:t>2</m:t>
                          </m:r>
                        </m:sup>
                      </m:sSup>
                      <m:r>
                        <a:rPr lang="es-ES" sz="1800" b="0" i="1" smtClean="0">
                          <a:latin typeface="Cambria Math" panose="02040503050406030204" pitchFamily="18" charset="0"/>
                        </a:rPr>
                        <m:t>+</m:t>
                      </m:r>
                      <m:r>
                        <a:rPr lang="es-ES" sz="1800" b="0" i="1" smtClean="0">
                          <a:latin typeface="Cambria Math" panose="02040503050406030204" pitchFamily="18" charset="0"/>
                        </a:rPr>
                        <m:t>𝑏</m:t>
                      </m:r>
                      <m:r>
                        <a:rPr lang="es-ES" sz="1800" b="0" i="1" smtClean="0">
                          <a:latin typeface="Cambria Math" panose="02040503050406030204" pitchFamily="18" charset="0"/>
                        </a:rPr>
                        <m:t>⋅(1,67)+</m:t>
                      </m:r>
                      <m:r>
                        <a:rPr lang="es-ES" sz="1800" b="0" i="1" smtClean="0">
                          <a:solidFill>
                            <a:schemeClr val="accent2"/>
                          </a:solidFill>
                          <a:latin typeface="Cambria Math" panose="02040503050406030204" pitchFamily="18" charset="0"/>
                        </a:rPr>
                        <m:t>𝑐</m:t>
                      </m:r>
                      <m:r>
                        <a:rPr lang="es-ES" sz="1800" b="0" i="1" smtClean="0">
                          <a:latin typeface="Cambria Math" panose="02040503050406030204" pitchFamily="18" charset="0"/>
                        </a:rPr>
                        <m:t>=0</m:t>
                      </m:r>
                    </m:oMath>
                    <m:oMath xmlns:m="http://schemas.openxmlformats.org/officeDocument/2006/math">
                      <m:r>
                        <a:rPr lang="es-ES" sz="1800" i="1">
                          <a:latin typeface="Cambria Math" panose="02040503050406030204" pitchFamily="18" charset="0"/>
                        </a:rPr>
                        <m:t>𝑎</m:t>
                      </m:r>
                      <m:r>
                        <a:rPr lang="es-ES" sz="1800" i="1">
                          <a:latin typeface="Cambria Math" panose="02040503050406030204" pitchFamily="18" charset="0"/>
                        </a:rPr>
                        <m:t>⋅</m:t>
                      </m:r>
                      <m:sSup>
                        <m:sSupPr>
                          <m:ctrlPr>
                            <a:rPr lang="es-ES" sz="1800" i="1">
                              <a:latin typeface="Cambria Math" panose="02040503050406030204" pitchFamily="18" charset="0"/>
                            </a:rPr>
                          </m:ctrlPr>
                        </m:sSupPr>
                        <m:e>
                          <m:d>
                            <m:dPr>
                              <m:ctrlPr>
                                <a:rPr lang="es-ES" sz="1800" i="1">
                                  <a:latin typeface="Cambria Math" panose="02040503050406030204" pitchFamily="18" charset="0"/>
                                </a:rPr>
                              </m:ctrlPr>
                            </m:dPr>
                            <m:e>
                              <m:r>
                                <a:rPr lang="es-ES" sz="1800" i="1">
                                  <a:latin typeface="Cambria Math" panose="02040503050406030204" pitchFamily="18" charset="0"/>
                                </a:rPr>
                                <m:t>1,</m:t>
                              </m:r>
                              <m:r>
                                <a:rPr lang="es-ES" sz="1800" b="0" i="1" smtClean="0">
                                  <a:latin typeface="Cambria Math" panose="02040503050406030204" pitchFamily="18" charset="0"/>
                                </a:rPr>
                                <m:t>67</m:t>
                              </m:r>
                            </m:e>
                          </m:d>
                        </m:e>
                        <m:sup>
                          <m:r>
                            <a:rPr lang="es-ES" sz="1800" i="1">
                              <a:latin typeface="Cambria Math" panose="02040503050406030204" pitchFamily="18" charset="0"/>
                            </a:rPr>
                            <m:t>2</m:t>
                          </m:r>
                        </m:sup>
                      </m:sSup>
                      <m:r>
                        <a:rPr lang="es-ES" sz="1800" i="1">
                          <a:latin typeface="Cambria Math" panose="02040503050406030204" pitchFamily="18" charset="0"/>
                        </a:rPr>
                        <m:t>+</m:t>
                      </m:r>
                      <m:r>
                        <a:rPr lang="es-ES" sz="1800" i="1">
                          <a:latin typeface="Cambria Math" panose="02040503050406030204" pitchFamily="18" charset="0"/>
                        </a:rPr>
                        <m:t>𝑏</m:t>
                      </m:r>
                      <m:r>
                        <a:rPr lang="es-ES" sz="1800" i="1">
                          <a:latin typeface="Cambria Math" panose="02040503050406030204" pitchFamily="18" charset="0"/>
                        </a:rPr>
                        <m:t>⋅</m:t>
                      </m:r>
                      <m:d>
                        <m:dPr>
                          <m:ctrlPr>
                            <a:rPr lang="es-ES" sz="1800" i="1">
                              <a:latin typeface="Cambria Math" panose="02040503050406030204" pitchFamily="18" charset="0"/>
                            </a:rPr>
                          </m:ctrlPr>
                        </m:dPr>
                        <m:e>
                          <m:r>
                            <a:rPr lang="es-ES" sz="1800" i="1">
                              <a:latin typeface="Cambria Math" panose="02040503050406030204" pitchFamily="18" charset="0"/>
                            </a:rPr>
                            <m:t>1,</m:t>
                          </m:r>
                          <m:r>
                            <a:rPr lang="es-ES" sz="1800" b="0" i="1" smtClean="0">
                              <a:latin typeface="Cambria Math" panose="02040503050406030204" pitchFamily="18" charset="0"/>
                            </a:rPr>
                            <m:t>67</m:t>
                          </m:r>
                        </m:e>
                      </m:d>
                      <m:r>
                        <a:rPr lang="es-ES" sz="1800" i="1" smtClean="0">
                          <a:latin typeface="Cambria Math" panose="02040503050406030204" pitchFamily="18" charset="0"/>
                        </a:rPr>
                        <m:t>+</m:t>
                      </m:r>
                      <m:r>
                        <a:rPr lang="es-ES" sz="1800" b="0" i="1" smtClean="0">
                          <a:solidFill>
                            <a:schemeClr val="accent2"/>
                          </a:solidFill>
                          <a:latin typeface="Cambria Math" panose="02040503050406030204" pitchFamily="18" charset="0"/>
                        </a:rPr>
                        <m:t>3,8</m:t>
                      </m:r>
                      <m:r>
                        <a:rPr lang="es-ES" sz="1800" i="1">
                          <a:latin typeface="Cambria Math" panose="02040503050406030204" pitchFamily="18" charset="0"/>
                        </a:rPr>
                        <m:t>=</m:t>
                      </m:r>
                      <m:r>
                        <a:rPr lang="es-ES" sz="1800" b="0" i="1" smtClean="0">
                          <a:latin typeface="Cambria Math" panose="02040503050406030204" pitchFamily="18" charset="0"/>
                        </a:rPr>
                        <m:t>0</m:t>
                      </m:r>
                    </m:oMath>
                    <m:oMath xmlns:m="http://schemas.openxmlformats.org/officeDocument/2006/math">
                      <m:r>
                        <a:rPr lang="es-ES" sz="1800" i="1">
                          <a:latin typeface="Cambria Math" panose="02040503050406030204" pitchFamily="18" charset="0"/>
                        </a:rPr>
                        <m:t>𝑎</m:t>
                      </m:r>
                      <m:r>
                        <a:rPr lang="es-ES" sz="1800" i="1">
                          <a:latin typeface="Cambria Math" panose="02040503050406030204" pitchFamily="18" charset="0"/>
                        </a:rPr>
                        <m:t>⋅</m:t>
                      </m:r>
                      <m:sSup>
                        <m:sSupPr>
                          <m:ctrlPr>
                            <a:rPr lang="es-ES" sz="1800" i="1">
                              <a:latin typeface="Cambria Math" panose="02040503050406030204" pitchFamily="18" charset="0"/>
                            </a:rPr>
                          </m:ctrlPr>
                        </m:sSupPr>
                        <m:e>
                          <m:d>
                            <m:dPr>
                              <m:ctrlPr>
                                <a:rPr lang="es-ES" sz="1800" i="1">
                                  <a:latin typeface="Cambria Math" panose="02040503050406030204" pitchFamily="18" charset="0"/>
                                </a:rPr>
                              </m:ctrlPr>
                            </m:dPr>
                            <m:e>
                              <m:r>
                                <a:rPr lang="es-ES" sz="1800" i="1">
                                  <a:latin typeface="Cambria Math" panose="02040503050406030204" pitchFamily="18" charset="0"/>
                                </a:rPr>
                                <m:t>1,</m:t>
                              </m:r>
                              <m:r>
                                <a:rPr lang="es-ES" sz="1800" b="0" i="1" smtClean="0">
                                  <a:latin typeface="Cambria Math" panose="02040503050406030204" pitchFamily="18" charset="0"/>
                                </a:rPr>
                                <m:t>67</m:t>
                              </m:r>
                            </m:e>
                          </m:d>
                        </m:e>
                        <m:sup>
                          <m:r>
                            <a:rPr lang="es-ES" sz="1800" i="1">
                              <a:latin typeface="Cambria Math" panose="02040503050406030204" pitchFamily="18" charset="0"/>
                            </a:rPr>
                            <m:t>2</m:t>
                          </m:r>
                        </m:sup>
                      </m:sSup>
                      <m:r>
                        <a:rPr lang="es-ES" sz="1800" i="1">
                          <a:latin typeface="Cambria Math" panose="02040503050406030204" pitchFamily="18" charset="0"/>
                        </a:rPr>
                        <m:t>+</m:t>
                      </m:r>
                      <m:r>
                        <a:rPr lang="es-ES" sz="1800" i="1">
                          <a:latin typeface="Cambria Math" panose="02040503050406030204" pitchFamily="18" charset="0"/>
                        </a:rPr>
                        <m:t>𝑏</m:t>
                      </m:r>
                      <m:r>
                        <a:rPr lang="es-ES" sz="1800" i="1">
                          <a:latin typeface="Cambria Math" panose="02040503050406030204" pitchFamily="18" charset="0"/>
                        </a:rPr>
                        <m:t>⋅</m:t>
                      </m:r>
                      <m:d>
                        <m:dPr>
                          <m:ctrlPr>
                            <a:rPr lang="es-ES" sz="1800" i="1">
                              <a:latin typeface="Cambria Math" panose="02040503050406030204" pitchFamily="18" charset="0"/>
                            </a:rPr>
                          </m:ctrlPr>
                        </m:dPr>
                        <m:e>
                          <m:r>
                            <a:rPr lang="es-ES" sz="1800" i="1">
                              <a:latin typeface="Cambria Math" panose="02040503050406030204" pitchFamily="18" charset="0"/>
                            </a:rPr>
                            <m:t>1,</m:t>
                          </m:r>
                          <m:r>
                            <a:rPr lang="es-ES" sz="1800" b="0" i="1" smtClean="0">
                              <a:latin typeface="Cambria Math" panose="02040503050406030204" pitchFamily="18" charset="0"/>
                            </a:rPr>
                            <m:t>67</m:t>
                          </m:r>
                        </m:e>
                      </m:d>
                      <m:r>
                        <a:rPr lang="es-ES" sz="1800" b="0" i="1" smtClean="0">
                          <a:latin typeface="Cambria Math" panose="02040503050406030204" pitchFamily="18" charset="0"/>
                        </a:rPr>
                        <m:t>=−</m:t>
                      </m:r>
                      <m:r>
                        <a:rPr lang="es-ES" sz="1800" b="0" i="1" smtClean="0">
                          <a:solidFill>
                            <a:schemeClr val="accent2"/>
                          </a:solidFill>
                          <a:latin typeface="Cambria Math" panose="02040503050406030204" pitchFamily="18" charset="0"/>
                        </a:rPr>
                        <m:t>3,8</m:t>
                      </m:r>
                    </m:oMath>
                    <m:oMath xmlns:m="http://schemas.openxmlformats.org/officeDocument/2006/math">
                      <m:r>
                        <a:rPr lang="es-ES" sz="1800" i="1">
                          <a:solidFill>
                            <a:schemeClr val="tx1"/>
                          </a:solidFill>
                          <a:latin typeface="Cambria Math" panose="02040503050406030204" pitchFamily="18" charset="0"/>
                        </a:rPr>
                        <m:t>2</m:t>
                      </m:r>
                      <m:r>
                        <a:rPr lang="es-ES" sz="1800" b="0" i="1" smtClean="0">
                          <a:solidFill>
                            <a:schemeClr val="tx1"/>
                          </a:solidFill>
                          <a:latin typeface="Cambria Math" panose="02040503050406030204" pitchFamily="18" charset="0"/>
                        </a:rPr>
                        <m:t>,7889</m:t>
                      </m:r>
                      <m:r>
                        <a:rPr lang="es-ES" sz="1800" b="0" i="1" smtClean="0">
                          <a:solidFill>
                            <a:schemeClr val="tx1"/>
                          </a:solidFill>
                          <a:latin typeface="Cambria Math" panose="02040503050406030204" pitchFamily="18" charset="0"/>
                        </a:rPr>
                        <m:t>⋅</m:t>
                      </m:r>
                      <m:r>
                        <a:rPr lang="es-ES" sz="1800" b="0" i="1" smtClean="0">
                          <a:solidFill>
                            <a:schemeClr val="tx1"/>
                          </a:solidFill>
                          <a:latin typeface="Cambria Math" panose="02040503050406030204" pitchFamily="18" charset="0"/>
                        </a:rPr>
                        <m:t>𝑎</m:t>
                      </m:r>
                      <m:r>
                        <a:rPr lang="es-ES" sz="1800" b="0" i="1" smtClean="0">
                          <a:solidFill>
                            <a:schemeClr val="tx1"/>
                          </a:solidFill>
                          <a:latin typeface="Cambria Math" panose="02040503050406030204" pitchFamily="18" charset="0"/>
                        </a:rPr>
                        <m:t>+1,67⋅</m:t>
                      </m:r>
                      <m:r>
                        <a:rPr lang="es-ES" sz="1800" b="0" i="1" smtClean="0">
                          <a:solidFill>
                            <a:schemeClr val="tx1"/>
                          </a:solidFill>
                          <a:latin typeface="Cambria Math" panose="02040503050406030204" pitchFamily="18" charset="0"/>
                        </a:rPr>
                        <m:t>𝑏</m:t>
                      </m:r>
                      <m:r>
                        <a:rPr lang="es-ES" sz="1800" b="0" i="1" smtClean="0">
                          <a:solidFill>
                            <a:schemeClr val="tx1"/>
                          </a:solidFill>
                          <a:latin typeface="Cambria Math" panose="02040503050406030204" pitchFamily="18" charset="0"/>
                        </a:rPr>
                        <m:t>=0</m:t>
                      </m:r>
                    </m:oMath>
                  </m:oMathPara>
                </a14:m>
                <a:endParaRPr lang="es-ES" sz="1800" i="1" dirty="0">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r>
                        <a:rPr lang="es-ES" sz="1800" b="0" i="1" smtClean="0">
                          <a:latin typeface="Cambria Math" panose="02040503050406030204" pitchFamily="18" charset="0"/>
                        </a:rPr>
                        <m:t> </m:t>
                      </m:r>
                    </m:oMath>
                  </m:oMathPara>
                </a14:m>
                <a:endParaRPr lang="es-ES" sz="1800" b="0" dirty="0"/>
              </a:p>
            </p:txBody>
          </p:sp>
        </mc:Choice>
        <mc:Fallback>
          <p:sp>
            <p:nvSpPr>
              <p:cNvPr id="4" name="CuadroTexto 3">
                <a:extLst>
                  <a:ext uri="{FF2B5EF4-FFF2-40B4-BE49-F238E27FC236}">
                    <a16:creationId xmlns:a16="http://schemas.microsoft.com/office/drawing/2014/main" id="{E6E4798D-F810-3B7F-55F2-6457AD5F47DF}"/>
                  </a:ext>
                </a:extLst>
              </p:cNvPr>
              <p:cNvSpPr txBox="1">
                <a:spLocks noRot="1" noChangeAspect="1" noMove="1" noResize="1" noEditPoints="1" noAdjustHandles="1" noChangeArrowheads="1" noChangeShapeType="1" noTextEdit="1"/>
              </p:cNvSpPr>
              <p:nvPr/>
            </p:nvSpPr>
            <p:spPr>
              <a:xfrm>
                <a:off x="2399585" y="3307973"/>
                <a:ext cx="4932550" cy="1661993"/>
              </a:xfrm>
              <a:prstGeom prst="rect">
                <a:avLst/>
              </a:prstGeom>
              <a:blipFill>
                <a:blip r:embed="rId4"/>
                <a:stretch>
                  <a:fillRect r="-1731"/>
                </a:stretch>
              </a:blipFill>
            </p:spPr>
            <p:txBody>
              <a:bodyPr/>
              <a:lstStyle/>
              <a:p>
                <a:r>
                  <a:rPr lang="es-419">
                    <a:noFill/>
                  </a:rPr>
                  <a:t> </a:t>
                </a:r>
              </a:p>
            </p:txBody>
          </p:sp>
        </mc:Fallback>
      </mc:AlternateContent>
      <p:cxnSp>
        <p:nvCxnSpPr>
          <p:cNvPr id="6" name="Conector recto de flecha 5">
            <a:extLst>
              <a:ext uri="{FF2B5EF4-FFF2-40B4-BE49-F238E27FC236}">
                <a16:creationId xmlns:a16="http://schemas.microsoft.com/office/drawing/2014/main" id="{45B59106-4D53-1C9F-2679-C2EFB9C117CF}"/>
              </a:ext>
            </a:extLst>
          </p:cNvPr>
          <p:cNvCxnSpPr/>
          <p:nvPr/>
        </p:nvCxnSpPr>
        <p:spPr>
          <a:xfrm>
            <a:off x="2734733" y="2921000"/>
            <a:ext cx="2006600" cy="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A5ECBC44-3720-AC8C-0C75-C60B3AB0CF9A}"/>
              </a:ext>
            </a:extLst>
          </p:cNvPr>
          <p:cNvSpPr txBox="1"/>
          <p:nvPr/>
        </p:nvSpPr>
        <p:spPr>
          <a:xfrm>
            <a:off x="1522250" y="2740357"/>
            <a:ext cx="1077539" cy="338554"/>
          </a:xfrm>
          <a:prstGeom prst="rect">
            <a:avLst/>
          </a:prstGeom>
          <a:noFill/>
        </p:spPr>
        <p:txBody>
          <a:bodyPr wrap="none" rtlCol="0">
            <a:spAutoFit/>
          </a:bodyPr>
          <a:lstStyle/>
          <a:p>
            <a:r>
              <a:rPr lang="es-ES" sz="1600" dirty="0">
                <a:latin typeface="Calibri" panose="020F0502020204030204" pitchFamily="34" charset="0"/>
                <a:cs typeface="Calibri" panose="020F0502020204030204" pitchFamily="34" charset="0"/>
              </a:rPr>
              <a:t>Ecuación 1</a:t>
            </a:r>
            <a:endParaRPr lang="es-419" sz="1600" dirty="0">
              <a:latin typeface="Calibri" panose="020F0502020204030204" pitchFamily="34" charset="0"/>
              <a:cs typeface="Calibri" panose="020F0502020204030204" pitchFamily="34" charset="0"/>
            </a:endParaRPr>
          </a:p>
        </p:txBody>
      </p:sp>
      <p:cxnSp>
        <p:nvCxnSpPr>
          <p:cNvPr id="8" name="Conector recto de flecha 7">
            <a:extLst>
              <a:ext uri="{FF2B5EF4-FFF2-40B4-BE49-F238E27FC236}">
                <a16:creationId xmlns:a16="http://schemas.microsoft.com/office/drawing/2014/main" id="{36F35041-69D0-72FA-854A-0E167FC7FF40}"/>
              </a:ext>
            </a:extLst>
          </p:cNvPr>
          <p:cNvCxnSpPr/>
          <p:nvPr/>
        </p:nvCxnSpPr>
        <p:spPr>
          <a:xfrm>
            <a:off x="2799993" y="4580466"/>
            <a:ext cx="2006600" cy="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8D9D0FF0-8FD7-8D54-0D42-059464C40357}"/>
              </a:ext>
            </a:extLst>
          </p:cNvPr>
          <p:cNvSpPr txBox="1"/>
          <p:nvPr/>
        </p:nvSpPr>
        <p:spPr>
          <a:xfrm>
            <a:off x="1522250" y="4377202"/>
            <a:ext cx="1077539" cy="338554"/>
          </a:xfrm>
          <a:prstGeom prst="rect">
            <a:avLst/>
          </a:prstGeom>
          <a:noFill/>
        </p:spPr>
        <p:txBody>
          <a:bodyPr wrap="none" rtlCol="0">
            <a:spAutoFit/>
          </a:bodyPr>
          <a:lstStyle/>
          <a:p>
            <a:r>
              <a:rPr lang="es-ES" sz="1600" dirty="0">
                <a:latin typeface="Calibri" panose="020F0502020204030204" pitchFamily="34" charset="0"/>
                <a:cs typeface="Calibri" panose="020F0502020204030204" pitchFamily="34" charset="0"/>
              </a:rPr>
              <a:t>Ecuación 2</a:t>
            </a:r>
            <a:endParaRPr lang="es-419" sz="1600"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g21d49f10d91_0_35"/>
          <p:cNvSpPr txBox="1"/>
          <p:nvPr/>
        </p:nvSpPr>
        <p:spPr>
          <a:xfrm>
            <a:off x="813128" y="1549398"/>
            <a:ext cx="52626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br>
              <a:rPr lang="es" sz="1800">
                <a:solidFill>
                  <a:srgbClr val="423B71"/>
                </a:solidFill>
                <a:latin typeface="Calibri"/>
                <a:ea typeface="Calibri"/>
                <a:cs typeface="Calibri"/>
                <a:sym typeface="Calibri"/>
              </a:rPr>
            </a:br>
            <a:r>
              <a:rPr lang="es" sz="1800">
                <a:solidFill>
                  <a:schemeClr val="dk1"/>
                </a:solidFill>
                <a:latin typeface="Calibri"/>
                <a:ea typeface="Calibri"/>
                <a:cs typeface="Calibri"/>
                <a:sym typeface="Calibri"/>
              </a:rPr>
              <a:t>De esta forma queda el sistema de ecuaciones:</a:t>
            </a:r>
            <a:endParaRPr sz="2700" b="1">
              <a:solidFill>
                <a:srgbClr val="423B71"/>
              </a:solidFill>
              <a:latin typeface="Calibri"/>
              <a:ea typeface="Calibri"/>
              <a:cs typeface="Calibri"/>
              <a:sym typeface="Calibri"/>
            </a:endParaRPr>
          </a:p>
        </p:txBody>
      </p:sp>
      <p:sp>
        <p:nvSpPr>
          <p:cNvPr id="201" name="Google Shape;201;g21d49f10d91_0_35"/>
          <p:cNvSpPr/>
          <p:nvPr/>
        </p:nvSpPr>
        <p:spPr>
          <a:xfrm>
            <a:off x="664950" y="1585250"/>
            <a:ext cx="6867300" cy="227555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marR="191438" lvl="0" indent="0" algn="ctr" rtl="0">
              <a:spcBef>
                <a:spcPts val="0"/>
              </a:spcBef>
              <a:spcAft>
                <a:spcPts val="0"/>
              </a:spcAft>
              <a:buNone/>
            </a:pPr>
            <a:endParaRPr sz="1500"/>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46A2515B-12C1-6CF3-CDDD-147569125CEF}"/>
                  </a:ext>
                </a:extLst>
              </p:cNvPr>
              <p:cNvSpPr txBox="1"/>
              <p:nvPr/>
            </p:nvSpPr>
            <p:spPr>
              <a:xfrm>
                <a:off x="1831590" y="2442874"/>
                <a:ext cx="4360208" cy="1477328"/>
              </a:xfrm>
              <a:prstGeom prst="rect">
                <a:avLst/>
              </a:prstGeom>
              <a:noFill/>
            </p:spPr>
            <p:txBody>
              <a:bodyPr wrap="square" lIns="0" tIns="0" rIns="0" bIns="0" rtlCol="0">
                <a:spAutoFit/>
              </a:bodyPr>
              <a:lstStyle/>
              <a:p>
                <a:pPr/>
                <a14:m>
                  <m:oMathPara xmlns:m="http://schemas.openxmlformats.org/officeDocument/2006/math">
                    <m:oMathParaPr>
                      <m:jc m:val="right"/>
                    </m:oMathParaPr>
                    <m:oMath xmlns:m="http://schemas.openxmlformats.org/officeDocument/2006/math">
                      <m:r>
                        <a:rPr lang="es-ES" sz="3200" i="1">
                          <a:solidFill>
                            <a:schemeClr val="tx1"/>
                          </a:solidFill>
                          <a:latin typeface="Cambria Math" panose="02040503050406030204" pitchFamily="18" charset="0"/>
                        </a:rPr>
                        <m:t>1,4641⋅</m:t>
                      </m:r>
                      <m:r>
                        <a:rPr lang="es-ES" sz="3200" i="1">
                          <a:solidFill>
                            <a:schemeClr val="tx1"/>
                          </a:solidFill>
                          <a:latin typeface="Cambria Math" panose="02040503050406030204" pitchFamily="18" charset="0"/>
                        </a:rPr>
                        <m:t>𝑎</m:t>
                      </m:r>
                      <m:r>
                        <a:rPr lang="es-ES" sz="3200" i="1">
                          <a:solidFill>
                            <a:schemeClr val="tx1"/>
                          </a:solidFill>
                          <a:latin typeface="Cambria Math" panose="02040503050406030204" pitchFamily="18" charset="0"/>
                        </a:rPr>
                        <m:t>+1,21⋅</m:t>
                      </m:r>
                      <m:r>
                        <a:rPr lang="es-ES" sz="3200" i="1">
                          <a:solidFill>
                            <a:schemeClr val="tx1"/>
                          </a:solidFill>
                          <a:latin typeface="Cambria Math" panose="02040503050406030204" pitchFamily="18" charset="0"/>
                        </a:rPr>
                        <m:t>𝑏</m:t>
                      </m:r>
                      <m:r>
                        <a:rPr lang="es-ES" sz="3200" i="1">
                          <a:solidFill>
                            <a:schemeClr val="tx1"/>
                          </a:solidFill>
                          <a:latin typeface="Cambria Math" panose="02040503050406030204" pitchFamily="18" charset="0"/>
                        </a:rPr>
                        <m:t>=0</m:t>
                      </m:r>
                    </m:oMath>
                  </m:oMathPara>
                </a14:m>
                <a:endParaRPr lang="es-ES" sz="3200" i="1" dirty="0">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r>
                        <a:rPr lang="es-ES" sz="3200" i="1">
                          <a:solidFill>
                            <a:schemeClr val="tx1"/>
                          </a:solidFill>
                          <a:latin typeface="Cambria Math" panose="02040503050406030204" pitchFamily="18" charset="0"/>
                        </a:rPr>
                        <m:t>2,7889⋅</m:t>
                      </m:r>
                      <m:r>
                        <a:rPr lang="es-ES" sz="3200" i="1">
                          <a:solidFill>
                            <a:schemeClr val="tx1"/>
                          </a:solidFill>
                          <a:latin typeface="Cambria Math" panose="02040503050406030204" pitchFamily="18" charset="0"/>
                        </a:rPr>
                        <m:t>𝑎</m:t>
                      </m:r>
                      <m:r>
                        <a:rPr lang="es-ES" sz="3200" i="1">
                          <a:solidFill>
                            <a:schemeClr val="tx1"/>
                          </a:solidFill>
                          <a:latin typeface="Cambria Math" panose="02040503050406030204" pitchFamily="18" charset="0"/>
                        </a:rPr>
                        <m:t>+1,67⋅</m:t>
                      </m:r>
                      <m:r>
                        <a:rPr lang="es-ES" sz="3200" i="1">
                          <a:solidFill>
                            <a:schemeClr val="tx1"/>
                          </a:solidFill>
                          <a:latin typeface="Cambria Math" panose="02040503050406030204" pitchFamily="18" charset="0"/>
                        </a:rPr>
                        <m:t>𝑏</m:t>
                      </m:r>
                      <m:r>
                        <a:rPr lang="es-ES" sz="3200" i="1">
                          <a:solidFill>
                            <a:schemeClr val="tx1"/>
                          </a:solidFill>
                          <a:latin typeface="Cambria Math" panose="02040503050406030204" pitchFamily="18" charset="0"/>
                        </a:rPr>
                        <m:t>=0</m:t>
                      </m:r>
                    </m:oMath>
                  </m:oMathPara>
                </a14:m>
                <a:endParaRPr lang="es-ES" sz="3200" i="1" dirty="0">
                  <a:latin typeface="Cambria Math" panose="02040503050406030204" pitchFamily="18" charset="0"/>
                </a:endParaRPr>
              </a:p>
              <a:p>
                <a:pPr/>
                <a:endParaRPr lang="es-ES" sz="3200" b="0" dirty="0"/>
              </a:p>
            </p:txBody>
          </p:sp>
        </mc:Choice>
        <mc:Fallback>
          <p:sp>
            <p:nvSpPr>
              <p:cNvPr id="2" name="CuadroTexto 1">
                <a:extLst>
                  <a:ext uri="{FF2B5EF4-FFF2-40B4-BE49-F238E27FC236}">
                    <a16:creationId xmlns:a16="http://schemas.microsoft.com/office/drawing/2014/main" id="{46A2515B-12C1-6CF3-CDDD-147569125CEF}"/>
                  </a:ext>
                </a:extLst>
              </p:cNvPr>
              <p:cNvSpPr txBox="1">
                <a:spLocks noRot="1" noChangeAspect="1" noMove="1" noResize="1" noEditPoints="1" noAdjustHandles="1" noChangeArrowheads="1" noChangeShapeType="1" noTextEdit="1"/>
              </p:cNvSpPr>
              <p:nvPr/>
            </p:nvSpPr>
            <p:spPr>
              <a:xfrm>
                <a:off x="1831590" y="2442874"/>
                <a:ext cx="4360208" cy="1477328"/>
              </a:xfrm>
              <a:prstGeom prst="rect">
                <a:avLst/>
              </a:prstGeom>
              <a:blipFill>
                <a:blip r:embed="rId3"/>
                <a:stretch>
                  <a:fillRect/>
                </a:stretch>
              </a:blipFill>
            </p:spPr>
            <p:txBody>
              <a:bodyPr/>
              <a:lstStyle/>
              <a:p>
                <a:r>
                  <a:rPr lang="es-419">
                    <a:noFill/>
                  </a:rPr>
                  <a:t> </a:t>
                </a:r>
              </a:p>
            </p:txBody>
          </p:sp>
        </mc:Fallback>
      </mc:AlternateContent>
      <p:cxnSp>
        <p:nvCxnSpPr>
          <p:cNvPr id="4" name="Conector recto 3">
            <a:extLst>
              <a:ext uri="{FF2B5EF4-FFF2-40B4-BE49-F238E27FC236}">
                <a16:creationId xmlns:a16="http://schemas.microsoft.com/office/drawing/2014/main" id="{6CEB76F6-8D5C-5B7B-94E8-083275307E6D}"/>
              </a:ext>
            </a:extLst>
          </p:cNvPr>
          <p:cNvCxnSpPr/>
          <p:nvPr/>
        </p:nvCxnSpPr>
        <p:spPr>
          <a:xfrm>
            <a:off x="2243667" y="3556000"/>
            <a:ext cx="40216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1FA6A4F8-2B4E-5828-7A59-5F84966458A2}"/>
              </a:ext>
            </a:extLst>
          </p:cNvPr>
          <p:cNvCxnSpPr/>
          <p:nvPr/>
        </p:nvCxnSpPr>
        <p:spPr>
          <a:xfrm>
            <a:off x="6265333" y="2442874"/>
            <a:ext cx="0" cy="11131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184;g21d49f10d91_0_13">
            <a:extLst>
              <a:ext uri="{FF2B5EF4-FFF2-40B4-BE49-F238E27FC236}">
                <a16:creationId xmlns:a16="http://schemas.microsoft.com/office/drawing/2014/main" id="{14E57956-B0CC-3718-BCFB-E123009A728B}"/>
              </a:ext>
            </a:extLst>
          </p:cNvPr>
          <p:cNvSpPr txBox="1"/>
          <p:nvPr/>
        </p:nvSpPr>
        <p:spPr>
          <a:xfrm>
            <a:off x="534972" y="374834"/>
            <a:ext cx="5262600" cy="9002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Actividad 2</a:t>
            </a:r>
          </a:p>
          <a:p>
            <a:pPr marL="0" marR="0" lvl="0" indent="0" algn="l" rtl="0">
              <a:lnSpc>
                <a:spcPct val="100000"/>
              </a:lnSpc>
              <a:spcBef>
                <a:spcPts val="0"/>
              </a:spcBef>
              <a:spcAft>
                <a:spcPts val="0"/>
              </a:spcAft>
              <a:buClr>
                <a:srgbClr val="000000"/>
              </a:buClr>
              <a:buSzPts val="2700"/>
              <a:buFont typeface="Arial"/>
              <a:buNone/>
            </a:pPr>
            <a:r>
              <a:rPr lang="es" sz="2700" i="0" u="none" strike="noStrike" cap="none" dirty="0">
                <a:solidFill>
                  <a:srgbClr val="423B71"/>
                </a:solidFill>
                <a:latin typeface="Calibri"/>
                <a:ea typeface="Calibri"/>
                <a:cs typeface="Calibri"/>
                <a:sym typeface="Calibri"/>
              </a:rPr>
              <a:t>(Respuestas)</a:t>
            </a:r>
            <a:endParaRPr sz="2700"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8" name="Google Shape;88;p2"/>
          <p:cNvPicPr preferRelativeResize="0"/>
          <p:nvPr/>
        </p:nvPicPr>
        <p:blipFill>
          <a:blip r:embed="rId3">
            <a:alphaModFix/>
          </a:blip>
          <a:stretch>
            <a:fillRect/>
          </a:stretch>
        </p:blipFill>
        <p:spPr>
          <a:xfrm>
            <a:off x="2728685" y="1374705"/>
            <a:ext cx="3877047" cy="2632529"/>
          </a:xfrm>
          <a:prstGeom prst="rect">
            <a:avLst/>
          </a:prstGeom>
          <a:noFill/>
          <a:ln>
            <a:noFill/>
          </a:ln>
        </p:spPr>
      </p:pic>
      <p:sp>
        <p:nvSpPr>
          <p:cNvPr id="2" name="Google Shape;133;p27">
            <a:extLst>
              <a:ext uri="{FF2B5EF4-FFF2-40B4-BE49-F238E27FC236}">
                <a16:creationId xmlns:a16="http://schemas.microsoft.com/office/drawing/2014/main" id="{F3BEBC87-0741-4B39-B3F8-F5777F14DD0C}"/>
              </a:ext>
            </a:extLst>
          </p:cNvPr>
          <p:cNvSpPr txBox="1"/>
          <p:nvPr/>
        </p:nvSpPr>
        <p:spPr>
          <a:xfrm>
            <a:off x="262104" y="463311"/>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dirty="0">
                <a:solidFill>
                  <a:srgbClr val="423B71"/>
                </a:solidFill>
                <a:latin typeface="Calibri"/>
                <a:ea typeface="Calibri"/>
                <a:cs typeface="Calibri"/>
                <a:sym typeface="Calibri"/>
              </a:rPr>
              <a:t>Revisemos el video “Clavados”</a:t>
            </a:r>
            <a:endParaRPr sz="2700" b="1" i="0" u="none" strike="noStrike" cap="none" dirty="0">
              <a:solidFill>
                <a:srgbClr val="423B71"/>
              </a:solidFill>
              <a:latin typeface="Calibri"/>
              <a:ea typeface="Calibri"/>
              <a:cs typeface="Calibri"/>
              <a:sym typeface="Calibri"/>
            </a:endParaRPr>
          </a:p>
        </p:txBody>
      </p:sp>
      <p:sp>
        <p:nvSpPr>
          <p:cNvPr id="3" name="Google Shape;132;p27">
            <a:extLst>
              <a:ext uri="{FF2B5EF4-FFF2-40B4-BE49-F238E27FC236}">
                <a16:creationId xmlns:a16="http://schemas.microsoft.com/office/drawing/2014/main" id="{6E2C8A25-A9B1-F1DA-EEF1-CCD2ADEC16C0}"/>
              </a:ext>
            </a:extLst>
          </p:cNvPr>
          <p:cNvSpPr txBox="1"/>
          <p:nvPr/>
        </p:nvSpPr>
        <p:spPr>
          <a:xfrm>
            <a:off x="3167208" y="4233728"/>
            <a:ext cx="30000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i="1" dirty="0">
                <a:solidFill>
                  <a:srgbClr val="000000"/>
                </a:solidFill>
                <a:latin typeface="Calibri"/>
                <a:ea typeface="Calibri"/>
                <a:cs typeface="Calibri"/>
                <a:sym typeface="Calibri"/>
              </a:rPr>
              <a:t>*Imagen referencial de la situación</a:t>
            </a:r>
            <a:r>
              <a:rPr lang="es" sz="1200" dirty="0">
                <a:solidFill>
                  <a:srgbClr val="000000"/>
                </a:solidFill>
                <a:latin typeface="Calibri"/>
                <a:ea typeface="Calibri"/>
                <a:cs typeface="Calibri"/>
                <a:sym typeface="Calibri"/>
              </a:rPr>
              <a:t> </a:t>
            </a:r>
            <a:endParaRPr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g21d49f10d91_0_7"/>
          <p:cNvSpPr txBox="1"/>
          <p:nvPr/>
        </p:nvSpPr>
        <p:spPr>
          <a:xfrm>
            <a:off x="689736" y="1713386"/>
            <a:ext cx="8103900" cy="623217"/>
          </a:xfrm>
          <a:prstGeom prst="rect">
            <a:avLst/>
          </a:prstGeom>
          <a:solidFill>
            <a:schemeClr val="bg1">
              <a:lumMod val="95000"/>
            </a:schemeClr>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Determina la expresión algebraica que modela la altura del clavado de Shi Tingmao en función del tiempo utilizando los datos de la tabla.</a:t>
            </a:r>
            <a:endParaRPr sz="2100" b="0" i="0" u="none" strike="noStrike" cap="none" dirty="0">
              <a:solidFill>
                <a:schemeClr val="dk1"/>
              </a:solidFill>
              <a:latin typeface="Calibri"/>
              <a:ea typeface="Calibri"/>
              <a:cs typeface="Calibri"/>
              <a:sym typeface="Calibri"/>
            </a:endParaRPr>
          </a:p>
        </p:txBody>
      </p:sp>
      <p:pic>
        <p:nvPicPr>
          <p:cNvPr id="2" name="Imagen 1" descr="Tabla&#10;&#10;Descripción generada automáticamente">
            <a:extLst>
              <a:ext uri="{FF2B5EF4-FFF2-40B4-BE49-F238E27FC236}">
                <a16:creationId xmlns:a16="http://schemas.microsoft.com/office/drawing/2014/main" id="{B11AC3F6-8A11-89B1-9AFD-F70400BB4AD3}"/>
              </a:ext>
            </a:extLst>
          </p:cNvPr>
          <p:cNvPicPr>
            <a:picLocks noChangeAspect="1"/>
          </p:cNvPicPr>
          <p:nvPr/>
        </p:nvPicPr>
        <p:blipFill>
          <a:blip r:embed="rId3"/>
          <a:stretch>
            <a:fillRect/>
          </a:stretch>
        </p:blipFill>
        <p:spPr>
          <a:xfrm>
            <a:off x="794384" y="2653531"/>
            <a:ext cx="3183058" cy="1710730"/>
          </a:xfrm>
          <a:prstGeom prst="rect">
            <a:avLst/>
          </a:prstGeom>
        </p:spPr>
      </p:pic>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A9E90929-5654-351E-E9C2-C05E4463B965}"/>
                  </a:ext>
                </a:extLst>
              </p:cNvPr>
              <p:cNvSpPr txBox="1"/>
              <p:nvPr/>
            </p:nvSpPr>
            <p:spPr>
              <a:xfrm>
                <a:off x="4741686" y="3622772"/>
                <a:ext cx="3320011"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h</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𝑡</m:t>
                          </m:r>
                        </m:e>
                      </m:d>
                      <m:r>
                        <a:rPr lang="es-ES" sz="2000" b="0" i="1" smtClean="0">
                          <a:latin typeface="Cambria Math" panose="02040503050406030204" pitchFamily="18" charset="0"/>
                        </a:rPr>
                        <m:t>=−4,95</m:t>
                      </m:r>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𝑡</m:t>
                          </m:r>
                        </m:e>
                        <m:sup>
                          <m:r>
                            <a:rPr lang="es-ES" sz="2000" b="0" i="1" smtClean="0">
                              <a:latin typeface="Cambria Math" panose="02040503050406030204" pitchFamily="18" charset="0"/>
                            </a:rPr>
                            <m:t>2</m:t>
                          </m:r>
                        </m:sup>
                      </m:sSup>
                      <m:r>
                        <a:rPr lang="es-ES" sz="2000" b="0" i="1" smtClean="0">
                          <a:latin typeface="Cambria Math" panose="02040503050406030204" pitchFamily="18" charset="0"/>
                        </a:rPr>
                        <m:t>+5,99</m:t>
                      </m:r>
                      <m:r>
                        <a:rPr lang="es-ES" sz="2000" b="0" i="1" smtClean="0">
                          <a:latin typeface="Cambria Math" panose="02040503050406030204" pitchFamily="18" charset="0"/>
                        </a:rPr>
                        <m:t>𝑡</m:t>
                      </m:r>
                      <m:r>
                        <a:rPr lang="es-ES" sz="2000" b="0" i="1" smtClean="0">
                          <a:latin typeface="Cambria Math" panose="02040503050406030204" pitchFamily="18" charset="0"/>
                        </a:rPr>
                        <m:t>+3,8</m:t>
                      </m:r>
                    </m:oMath>
                  </m:oMathPara>
                </a14:m>
                <a:endParaRPr lang="es-419" sz="2000" dirty="0"/>
              </a:p>
            </p:txBody>
          </p:sp>
        </mc:Choice>
        <mc:Fallback>
          <p:sp>
            <p:nvSpPr>
              <p:cNvPr id="3" name="CuadroTexto 2">
                <a:extLst>
                  <a:ext uri="{FF2B5EF4-FFF2-40B4-BE49-F238E27FC236}">
                    <a16:creationId xmlns:a16="http://schemas.microsoft.com/office/drawing/2014/main" id="{A9E90929-5654-351E-E9C2-C05E4463B965}"/>
                  </a:ext>
                </a:extLst>
              </p:cNvPr>
              <p:cNvSpPr txBox="1">
                <a:spLocks noRot="1" noChangeAspect="1" noMove="1" noResize="1" noEditPoints="1" noAdjustHandles="1" noChangeArrowheads="1" noChangeShapeType="1" noTextEdit="1"/>
              </p:cNvSpPr>
              <p:nvPr/>
            </p:nvSpPr>
            <p:spPr>
              <a:xfrm>
                <a:off x="4741686" y="3622772"/>
                <a:ext cx="3320011" cy="307777"/>
              </a:xfrm>
              <a:prstGeom prst="rect">
                <a:avLst/>
              </a:prstGeom>
              <a:blipFill>
                <a:blip r:embed="rId4"/>
                <a:stretch>
                  <a:fillRect l="-1287" r="-1103" b="-9804"/>
                </a:stretch>
              </a:blipFill>
            </p:spPr>
            <p:txBody>
              <a:bodyPr/>
              <a:lstStyle/>
              <a:p>
                <a:r>
                  <a:rPr lang="es-419">
                    <a:noFill/>
                  </a:rPr>
                  <a:t> </a:t>
                </a:r>
              </a:p>
            </p:txBody>
          </p:sp>
        </mc:Fallback>
      </mc:AlternateContent>
      <p:sp>
        <p:nvSpPr>
          <p:cNvPr id="4" name="Google Shape;184;g21d49f10d91_0_13">
            <a:extLst>
              <a:ext uri="{FF2B5EF4-FFF2-40B4-BE49-F238E27FC236}">
                <a16:creationId xmlns:a16="http://schemas.microsoft.com/office/drawing/2014/main" id="{2073A325-58F9-8E4B-0ED1-AEEF12F26240}"/>
              </a:ext>
            </a:extLst>
          </p:cNvPr>
          <p:cNvSpPr txBox="1"/>
          <p:nvPr/>
        </p:nvSpPr>
        <p:spPr>
          <a:xfrm>
            <a:off x="528521" y="424721"/>
            <a:ext cx="5262600" cy="9002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Actividad 2</a:t>
            </a:r>
          </a:p>
          <a:p>
            <a:pPr marL="0" marR="0" lvl="0" indent="0" algn="l" rtl="0">
              <a:lnSpc>
                <a:spcPct val="100000"/>
              </a:lnSpc>
              <a:spcBef>
                <a:spcPts val="0"/>
              </a:spcBef>
              <a:spcAft>
                <a:spcPts val="0"/>
              </a:spcAft>
              <a:buClr>
                <a:srgbClr val="000000"/>
              </a:buClr>
              <a:buSzPts val="2700"/>
              <a:buFont typeface="Arial"/>
              <a:buNone/>
            </a:pPr>
            <a:r>
              <a:rPr lang="es" sz="2700" i="0" u="none" strike="noStrike" cap="none" dirty="0">
                <a:solidFill>
                  <a:srgbClr val="423B71"/>
                </a:solidFill>
                <a:latin typeface="Calibri"/>
                <a:ea typeface="Calibri"/>
                <a:cs typeface="Calibri"/>
                <a:sym typeface="Calibri"/>
              </a:rPr>
              <a:t>(Respuestas)</a:t>
            </a:r>
            <a:endParaRPr sz="2700" i="0" u="none" strike="noStrike" cap="none" dirty="0">
              <a:solidFill>
                <a:srgbClr val="423B71"/>
              </a:solidFill>
              <a:latin typeface="Calibri"/>
              <a:ea typeface="Calibri"/>
              <a:cs typeface="Calibri"/>
              <a:sym typeface="Calibri"/>
            </a:endParaRPr>
          </a:p>
        </p:txBody>
      </p:sp>
      <p:sp>
        <p:nvSpPr>
          <p:cNvPr id="5" name="Google Shape;199;g21d49f10d91_0_35">
            <a:extLst>
              <a:ext uri="{FF2B5EF4-FFF2-40B4-BE49-F238E27FC236}">
                <a16:creationId xmlns:a16="http://schemas.microsoft.com/office/drawing/2014/main" id="{02B7161B-3C50-3063-CFE9-1EDCEA6ABE9F}"/>
              </a:ext>
            </a:extLst>
          </p:cNvPr>
          <p:cNvSpPr txBox="1"/>
          <p:nvPr/>
        </p:nvSpPr>
        <p:spPr>
          <a:xfrm>
            <a:off x="4492897" y="2653531"/>
            <a:ext cx="4300739" cy="62321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1800" dirty="0">
                <a:solidFill>
                  <a:schemeClr val="dk1"/>
                </a:solidFill>
                <a:latin typeface="Calibri"/>
                <a:ea typeface="Calibri"/>
                <a:cs typeface="Calibri"/>
                <a:sym typeface="Calibri"/>
              </a:rPr>
              <a:t>Resolviendo el sistema de ecuaciones, obtenemos que</a:t>
            </a:r>
            <a:endParaRPr sz="2700" b="1" dirty="0">
              <a:solidFill>
                <a:srgbClr val="423B71"/>
              </a:solidFill>
              <a:latin typeface="Calibri"/>
              <a:ea typeface="Calibri"/>
              <a:cs typeface="Calibri"/>
              <a:sym typeface="Calibri"/>
            </a:endParaRPr>
          </a:p>
        </p:txBody>
      </p:sp>
    </p:spTree>
    <p:extLst>
      <p:ext uri="{BB962C8B-B14F-4D97-AF65-F5344CB8AC3E}">
        <p14:creationId xmlns:p14="http://schemas.microsoft.com/office/powerpoint/2010/main" val="405801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6" name="Google Shape;206;g21d49f10d91_0_43"/>
              <p:cNvSpPr txBox="1"/>
              <p:nvPr/>
            </p:nvSpPr>
            <p:spPr>
              <a:xfrm>
                <a:off x="452753" y="1879800"/>
                <a:ext cx="3509647" cy="1546547"/>
              </a:xfrm>
              <a:prstGeom prst="rect">
                <a:avLst/>
              </a:prstGeom>
              <a:solidFill>
                <a:schemeClr val="bg1">
                  <a:lumMod val="95000"/>
                </a:schemeClr>
              </a:solidFill>
              <a:ln>
                <a:noFill/>
              </a:ln>
            </p:spPr>
            <p:txBody>
              <a:bodyPr spcFirstLastPara="1" wrap="square" lIns="68575" tIns="34275" rIns="68575" bIns="34275" anchor="t" anchorCtr="0">
                <a:spAutoFit/>
              </a:bodyPr>
              <a:lstStyle/>
              <a:p>
                <a:pPr marL="342900" marR="0" lvl="0" indent="-342900" rtl="0">
                  <a:lnSpc>
                    <a:spcPct val="100000"/>
                  </a:lnSpc>
                  <a:spcBef>
                    <a:spcPts val="0"/>
                  </a:spcBef>
                  <a:spcAft>
                    <a:spcPts val="0"/>
                  </a:spcAft>
                  <a:buClr>
                    <a:srgbClr val="000000"/>
                  </a:buClr>
                  <a:buSzPct val="100000"/>
                  <a:buFont typeface="+mj-lt"/>
                  <a:buAutoNum type="arabicPeriod"/>
                </a:pPr>
                <a:r>
                  <a:rPr lang="es-419" sz="1600" dirty="0">
                    <a:solidFill>
                      <a:schemeClr val="dk1"/>
                    </a:solidFill>
                    <a:latin typeface="Calibri"/>
                    <a:ea typeface="Calibri"/>
                    <a:cs typeface="Calibri"/>
                    <a:sym typeface="Calibri"/>
                  </a:rPr>
                  <a:t>Marca el vértice de la curva </a:t>
                </a:r>
                <a14:m>
                  <m:oMath xmlns:m="http://schemas.openxmlformats.org/officeDocument/2006/math">
                    <m:r>
                      <a:rPr lang="es-ES" sz="1600" b="0" i="1" smtClean="0">
                        <a:solidFill>
                          <a:schemeClr val="dk1"/>
                        </a:solidFill>
                        <a:latin typeface="Cambria Math" panose="02040503050406030204" pitchFamily="18" charset="0"/>
                        <a:ea typeface="Calibri"/>
                        <a:cs typeface="Calibri"/>
                        <a:sym typeface="Calibri"/>
                      </a:rPr>
                      <m:t>h</m:t>
                    </m:r>
                    <m:r>
                      <a:rPr lang="es-ES" sz="1600" b="0" i="1" smtClean="0">
                        <a:solidFill>
                          <a:schemeClr val="dk1"/>
                        </a:solidFill>
                        <a:latin typeface="Cambria Math" panose="02040503050406030204" pitchFamily="18" charset="0"/>
                        <a:ea typeface="Calibri"/>
                        <a:cs typeface="Calibri"/>
                        <a:sym typeface="Calibri"/>
                      </a:rPr>
                      <m:t>(</m:t>
                    </m:r>
                    <m:r>
                      <a:rPr lang="es-ES" sz="1600" b="0" i="1" smtClean="0">
                        <a:solidFill>
                          <a:schemeClr val="dk1"/>
                        </a:solidFill>
                        <a:latin typeface="Cambria Math" panose="02040503050406030204" pitchFamily="18" charset="0"/>
                        <a:ea typeface="Calibri"/>
                        <a:cs typeface="Calibri"/>
                        <a:sym typeface="Calibri"/>
                      </a:rPr>
                      <m:t>𝑡</m:t>
                    </m:r>
                    <m:r>
                      <a:rPr lang="es-ES" sz="1600" b="0" i="1" smtClean="0">
                        <a:solidFill>
                          <a:schemeClr val="dk1"/>
                        </a:solidFill>
                        <a:latin typeface="Cambria Math" panose="02040503050406030204" pitchFamily="18" charset="0"/>
                        <a:ea typeface="Calibri"/>
                        <a:cs typeface="Calibri"/>
                        <a:sym typeface="Calibri"/>
                      </a:rPr>
                      <m:t>)</m:t>
                    </m:r>
                  </m:oMath>
                </a14:m>
                <a:r>
                  <a:rPr lang="es-419" sz="1600" dirty="0">
                    <a:solidFill>
                      <a:schemeClr val="dk1"/>
                    </a:solidFill>
                    <a:latin typeface="Calibri"/>
                    <a:ea typeface="Calibri"/>
                    <a:cs typeface="Calibri"/>
                    <a:sym typeface="Calibri"/>
                  </a:rPr>
                  <a:t> en el gráfico a continuación. Luego, dibuja una línea paralela al eje vertical que pase por el vértice que marcaste. ¿Qué característica aprecias respecto a esta recta? </a:t>
                </a:r>
                <a:endParaRPr sz="1600" b="1" dirty="0">
                  <a:solidFill>
                    <a:srgbClr val="423B71"/>
                  </a:solidFill>
                  <a:latin typeface="Calibri"/>
                  <a:ea typeface="Calibri"/>
                  <a:cs typeface="Calibri"/>
                  <a:sym typeface="Calibri"/>
                </a:endParaRPr>
              </a:p>
            </p:txBody>
          </p:sp>
        </mc:Choice>
        <mc:Fallback>
          <p:sp>
            <p:nvSpPr>
              <p:cNvPr id="206" name="Google Shape;206;g21d49f10d91_0_43"/>
              <p:cNvSpPr txBox="1">
                <a:spLocks noRot="1" noChangeAspect="1" noMove="1" noResize="1" noEditPoints="1" noAdjustHandles="1" noChangeArrowheads="1" noChangeShapeType="1" noTextEdit="1"/>
              </p:cNvSpPr>
              <p:nvPr/>
            </p:nvSpPr>
            <p:spPr>
              <a:xfrm>
                <a:off x="452753" y="1879800"/>
                <a:ext cx="3509647" cy="1546547"/>
              </a:xfrm>
              <a:prstGeom prst="rect">
                <a:avLst/>
              </a:prstGeom>
              <a:blipFill>
                <a:blip r:embed="rId3"/>
                <a:stretch>
                  <a:fillRect l="-1563" t="-1969" r="-347" b="-4724"/>
                </a:stretch>
              </a:blipFill>
              <a:ln>
                <a:noFill/>
              </a:ln>
            </p:spPr>
            <p:txBody>
              <a:bodyPr/>
              <a:lstStyle/>
              <a:p>
                <a:r>
                  <a:rPr lang="es-419">
                    <a:noFill/>
                  </a:rPr>
                  <a:t> </a:t>
                </a:r>
              </a:p>
            </p:txBody>
          </p:sp>
        </mc:Fallback>
      </mc:AlternateContent>
      <p:sp>
        <p:nvSpPr>
          <p:cNvPr id="207" name="Google Shape;207;g21d49f10d91_0_43"/>
          <p:cNvSpPr txBox="1"/>
          <p:nvPr/>
        </p:nvSpPr>
        <p:spPr>
          <a:xfrm>
            <a:off x="528953" y="651985"/>
            <a:ext cx="52626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Actividad 3</a:t>
            </a:r>
            <a:endParaRPr sz="2700" b="1" i="0" u="none" strike="noStrike" cap="none" dirty="0">
              <a:solidFill>
                <a:srgbClr val="423B71"/>
              </a:solidFill>
              <a:latin typeface="Calibri"/>
              <a:ea typeface="Calibri"/>
              <a:cs typeface="Calibri"/>
              <a:sym typeface="Calibri"/>
            </a:endParaRPr>
          </a:p>
        </p:txBody>
      </p:sp>
      <p:pic>
        <p:nvPicPr>
          <p:cNvPr id="3" name="Imagen 2" descr="Gráfico, Gráfico de líneas&#10;&#10;Descripción generada automáticamente">
            <a:extLst>
              <a:ext uri="{FF2B5EF4-FFF2-40B4-BE49-F238E27FC236}">
                <a16:creationId xmlns:a16="http://schemas.microsoft.com/office/drawing/2014/main" id="{DE7190BC-5AFF-BEC9-32C6-6D9FDC417CD5}"/>
              </a:ext>
            </a:extLst>
          </p:cNvPr>
          <p:cNvPicPr>
            <a:picLocks noChangeAspect="1"/>
          </p:cNvPicPr>
          <p:nvPr/>
        </p:nvPicPr>
        <p:blipFill>
          <a:blip r:embed="rId4"/>
          <a:stretch>
            <a:fillRect/>
          </a:stretch>
        </p:blipFill>
        <p:spPr>
          <a:xfrm>
            <a:off x="4130235" y="1466175"/>
            <a:ext cx="4806989" cy="319895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6" name="Google Shape;206;g21d49f10d91_0_43"/>
              <p:cNvSpPr txBox="1"/>
              <p:nvPr/>
            </p:nvSpPr>
            <p:spPr>
              <a:xfrm>
                <a:off x="452753" y="1879800"/>
                <a:ext cx="3509647" cy="1546547"/>
              </a:xfrm>
              <a:prstGeom prst="rect">
                <a:avLst/>
              </a:prstGeom>
              <a:solidFill>
                <a:schemeClr val="bg1">
                  <a:lumMod val="95000"/>
                </a:schemeClr>
              </a:solidFill>
              <a:ln>
                <a:noFill/>
              </a:ln>
            </p:spPr>
            <p:txBody>
              <a:bodyPr spcFirstLastPara="1" wrap="square" lIns="68575" tIns="34275" rIns="68575" bIns="34275" anchor="t" anchorCtr="0">
                <a:spAutoFit/>
              </a:bodyPr>
              <a:lstStyle/>
              <a:p>
                <a:pPr marL="342900" marR="0" lvl="0" indent="-342900" rtl="0">
                  <a:lnSpc>
                    <a:spcPct val="100000"/>
                  </a:lnSpc>
                  <a:spcBef>
                    <a:spcPts val="0"/>
                  </a:spcBef>
                  <a:spcAft>
                    <a:spcPts val="0"/>
                  </a:spcAft>
                  <a:buClr>
                    <a:srgbClr val="000000"/>
                  </a:buClr>
                  <a:buSzPct val="100000"/>
                  <a:buFont typeface="+mj-lt"/>
                  <a:buAutoNum type="arabicPeriod"/>
                </a:pPr>
                <a:r>
                  <a:rPr lang="es-419" sz="1600" dirty="0">
                    <a:solidFill>
                      <a:schemeClr val="dk1"/>
                    </a:solidFill>
                    <a:latin typeface="Calibri"/>
                    <a:ea typeface="Calibri"/>
                    <a:cs typeface="Calibri"/>
                    <a:sym typeface="Calibri"/>
                  </a:rPr>
                  <a:t>Marca el vértice de la curva </a:t>
                </a:r>
                <a14:m>
                  <m:oMath xmlns:m="http://schemas.openxmlformats.org/officeDocument/2006/math">
                    <m:r>
                      <a:rPr lang="es-ES" sz="1600" b="0" i="1" smtClean="0">
                        <a:solidFill>
                          <a:schemeClr val="dk1"/>
                        </a:solidFill>
                        <a:latin typeface="Cambria Math" panose="02040503050406030204" pitchFamily="18" charset="0"/>
                        <a:ea typeface="Calibri"/>
                        <a:cs typeface="Calibri"/>
                        <a:sym typeface="Calibri"/>
                      </a:rPr>
                      <m:t>h</m:t>
                    </m:r>
                    <m:r>
                      <a:rPr lang="es-ES" sz="1600" b="0" i="1" smtClean="0">
                        <a:solidFill>
                          <a:schemeClr val="dk1"/>
                        </a:solidFill>
                        <a:latin typeface="Cambria Math" panose="02040503050406030204" pitchFamily="18" charset="0"/>
                        <a:ea typeface="Calibri"/>
                        <a:cs typeface="Calibri"/>
                        <a:sym typeface="Calibri"/>
                      </a:rPr>
                      <m:t>(</m:t>
                    </m:r>
                    <m:r>
                      <a:rPr lang="es-ES" sz="1600" b="0" i="1" smtClean="0">
                        <a:solidFill>
                          <a:schemeClr val="dk1"/>
                        </a:solidFill>
                        <a:latin typeface="Cambria Math" panose="02040503050406030204" pitchFamily="18" charset="0"/>
                        <a:ea typeface="Calibri"/>
                        <a:cs typeface="Calibri"/>
                        <a:sym typeface="Calibri"/>
                      </a:rPr>
                      <m:t>𝑡</m:t>
                    </m:r>
                    <m:r>
                      <a:rPr lang="es-ES" sz="1600" b="0" i="1" smtClean="0">
                        <a:solidFill>
                          <a:schemeClr val="dk1"/>
                        </a:solidFill>
                        <a:latin typeface="Cambria Math" panose="02040503050406030204" pitchFamily="18" charset="0"/>
                        <a:ea typeface="Calibri"/>
                        <a:cs typeface="Calibri"/>
                        <a:sym typeface="Calibri"/>
                      </a:rPr>
                      <m:t>)</m:t>
                    </m:r>
                  </m:oMath>
                </a14:m>
                <a:r>
                  <a:rPr lang="es-419" sz="1600" dirty="0">
                    <a:solidFill>
                      <a:schemeClr val="dk1"/>
                    </a:solidFill>
                    <a:latin typeface="Calibri"/>
                    <a:ea typeface="Calibri"/>
                    <a:cs typeface="Calibri"/>
                    <a:sym typeface="Calibri"/>
                  </a:rPr>
                  <a:t> en el gráfico a continuación. Luego, dibuja una línea paralela al eje vertical que pase por el vértice que marcaste. ¿Qué característica aprecias respecto a esta recta? </a:t>
                </a:r>
                <a:endParaRPr sz="1600" b="1" dirty="0">
                  <a:solidFill>
                    <a:srgbClr val="423B71"/>
                  </a:solidFill>
                  <a:latin typeface="Calibri"/>
                  <a:ea typeface="Calibri"/>
                  <a:cs typeface="Calibri"/>
                  <a:sym typeface="Calibri"/>
                </a:endParaRPr>
              </a:p>
            </p:txBody>
          </p:sp>
        </mc:Choice>
        <mc:Fallback>
          <p:sp>
            <p:nvSpPr>
              <p:cNvPr id="206" name="Google Shape;206;g21d49f10d91_0_43"/>
              <p:cNvSpPr txBox="1">
                <a:spLocks noRot="1" noChangeAspect="1" noMove="1" noResize="1" noEditPoints="1" noAdjustHandles="1" noChangeArrowheads="1" noChangeShapeType="1" noTextEdit="1"/>
              </p:cNvSpPr>
              <p:nvPr/>
            </p:nvSpPr>
            <p:spPr>
              <a:xfrm>
                <a:off x="452753" y="1879800"/>
                <a:ext cx="3509647" cy="1546547"/>
              </a:xfrm>
              <a:prstGeom prst="rect">
                <a:avLst/>
              </a:prstGeom>
              <a:blipFill>
                <a:blip r:embed="rId3"/>
                <a:stretch>
                  <a:fillRect l="-1563" t="-1969" r="-347" b="-4724"/>
                </a:stretch>
              </a:blipFill>
              <a:ln>
                <a:noFill/>
              </a:ln>
            </p:spPr>
            <p:txBody>
              <a:bodyPr/>
              <a:lstStyle/>
              <a:p>
                <a:r>
                  <a:rPr lang="es-419">
                    <a:noFill/>
                  </a:rPr>
                  <a:t> </a:t>
                </a:r>
              </a:p>
            </p:txBody>
          </p:sp>
        </mc:Fallback>
      </mc:AlternateContent>
      <p:sp>
        <p:nvSpPr>
          <p:cNvPr id="207" name="Google Shape;207;g21d49f10d91_0_43"/>
          <p:cNvSpPr txBox="1"/>
          <p:nvPr/>
        </p:nvSpPr>
        <p:spPr>
          <a:xfrm>
            <a:off x="452753" y="478368"/>
            <a:ext cx="5262600" cy="9002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Actividad 3</a:t>
            </a:r>
          </a:p>
          <a:p>
            <a:pPr marL="0" marR="0" lvl="0" indent="0" algn="l" rtl="0">
              <a:lnSpc>
                <a:spcPct val="100000"/>
              </a:lnSpc>
              <a:spcBef>
                <a:spcPts val="0"/>
              </a:spcBef>
              <a:spcAft>
                <a:spcPts val="0"/>
              </a:spcAft>
              <a:buClr>
                <a:srgbClr val="000000"/>
              </a:buClr>
              <a:buSzPts val="2700"/>
              <a:buFont typeface="Arial"/>
              <a:buNone/>
            </a:pPr>
            <a:r>
              <a:rPr lang="es" sz="2700" i="0" u="none" strike="noStrike" cap="none" dirty="0">
                <a:solidFill>
                  <a:srgbClr val="423B71"/>
                </a:solidFill>
                <a:latin typeface="Calibri"/>
                <a:ea typeface="Calibri"/>
                <a:cs typeface="Calibri"/>
                <a:sym typeface="Calibri"/>
              </a:rPr>
              <a:t>(Respuesta)</a:t>
            </a:r>
            <a:endParaRPr sz="2700" i="0" u="none" strike="noStrike" cap="none" dirty="0">
              <a:solidFill>
                <a:srgbClr val="423B71"/>
              </a:solidFill>
              <a:latin typeface="Calibri"/>
              <a:ea typeface="Calibri"/>
              <a:cs typeface="Calibri"/>
              <a:sym typeface="Calibri"/>
            </a:endParaRPr>
          </a:p>
        </p:txBody>
      </p:sp>
      <p:pic>
        <p:nvPicPr>
          <p:cNvPr id="4" name="Imagen 3" descr="Gráfico, Gráfico de líneas&#10;&#10;Descripción generada automáticamente">
            <a:extLst>
              <a:ext uri="{FF2B5EF4-FFF2-40B4-BE49-F238E27FC236}">
                <a16:creationId xmlns:a16="http://schemas.microsoft.com/office/drawing/2014/main" id="{90426FAE-05BB-01DE-8359-9504DF1D4FCB}"/>
              </a:ext>
            </a:extLst>
          </p:cNvPr>
          <p:cNvPicPr>
            <a:picLocks noChangeAspect="1"/>
          </p:cNvPicPr>
          <p:nvPr/>
        </p:nvPicPr>
        <p:blipFill>
          <a:blip r:embed="rId4"/>
          <a:stretch>
            <a:fillRect/>
          </a:stretch>
        </p:blipFill>
        <p:spPr>
          <a:xfrm>
            <a:off x="4299816" y="1574801"/>
            <a:ext cx="4649270" cy="3090332"/>
          </a:xfrm>
          <a:prstGeom prst="rect">
            <a:avLst/>
          </a:prstGeom>
        </p:spPr>
      </p:pic>
    </p:spTree>
    <p:extLst>
      <p:ext uri="{BB962C8B-B14F-4D97-AF65-F5344CB8AC3E}">
        <p14:creationId xmlns:p14="http://schemas.microsoft.com/office/powerpoint/2010/main" val="135727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g21d49f10d91_0_43"/>
          <p:cNvSpPr txBox="1"/>
          <p:nvPr/>
        </p:nvSpPr>
        <p:spPr>
          <a:xfrm>
            <a:off x="537420" y="567319"/>
            <a:ext cx="52626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Actividad 3</a:t>
            </a:r>
            <a:endParaRPr sz="2700" b="1"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Google Shape;135;p5">
                <a:extLst>
                  <a:ext uri="{FF2B5EF4-FFF2-40B4-BE49-F238E27FC236}">
                    <a16:creationId xmlns:a16="http://schemas.microsoft.com/office/drawing/2014/main" id="{433D2EE0-9D8D-DF96-A9DE-79F665F7E5CB}"/>
                  </a:ext>
                </a:extLst>
              </p:cNvPr>
              <p:cNvSpPr txBox="1"/>
              <p:nvPr/>
            </p:nvSpPr>
            <p:spPr>
              <a:xfrm>
                <a:off x="647050" y="1366918"/>
                <a:ext cx="8103900" cy="3393206"/>
              </a:xfrm>
              <a:prstGeom prst="rect">
                <a:avLst/>
              </a:prstGeom>
              <a:solidFill>
                <a:schemeClr val="bg1">
                  <a:lumMod val="95000"/>
                </a:schemeClr>
              </a:solid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mj-lt"/>
                  <a:buAutoNum type="arabicPeriod" startAt="2"/>
                </a:pPr>
                <a:r>
                  <a:rPr lang="es-419" sz="1800" b="0" i="0" u="none" strike="noStrike" cap="none" dirty="0">
                    <a:solidFill>
                      <a:schemeClr val="dk1"/>
                    </a:solidFill>
                    <a:latin typeface="Calibri"/>
                    <a:ea typeface="Calibri"/>
                    <a:cs typeface="Calibri"/>
                    <a:sym typeface="Calibri"/>
                  </a:rPr>
                  <a:t>Ubica en la gráfica de la altura versus el tiempo, los siguientes puntos utilizados para encontrar la función , ¿Estos puntos son simétricos respecto del eje de simetría que marcaron en la pregunta anterior? ¿Por qué?</a:t>
                </a: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rabicPeriod" startAt="2"/>
                </a:pPr>
                <a:endParaRPr lang="es-419" sz="1800" b="0" i="0" u="none" strike="noStrike" cap="none"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rabicPeriod" startAt="2"/>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rabicPeriod" startAt="2"/>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rabicPeriod" startAt="2"/>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rabicPeriod" startAt="2"/>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rabicPeriod" startAt="2"/>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rabicPeriod" startAt="2"/>
                </a:pPr>
                <a:endParaRPr lang="es-419"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mj-lt"/>
                  <a:buAutoNum type="arabicPeriod" startAt="2"/>
                </a:pPr>
                <a:r>
                  <a:rPr lang="es-419" sz="1800" b="0" i="0" u="none" strike="noStrike" cap="none" dirty="0">
                    <a:solidFill>
                      <a:schemeClr val="dk1"/>
                    </a:solidFill>
                    <a:latin typeface="Calibri"/>
                    <a:ea typeface="Calibri"/>
                    <a:cs typeface="Calibri"/>
                    <a:sym typeface="Calibri"/>
                  </a:rPr>
                  <a:t>Usen sus respuestas anteriores para determinar la coordenada horizontal del vértice de la curva </a:t>
                </a:r>
                <a14:m>
                  <m:oMath xmlns:m="http://schemas.openxmlformats.org/officeDocument/2006/math">
                    <m:r>
                      <a:rPr lang="es-ES" sz="1800" b="0" i="1" smtClean="0">
                        <a:solidFill>
                          <a:schemeClr val="dk1"/>
                        </a:solidFill>
                        <a:latin typeface="Cambria Math" panose="02040503050406030204" pitchFamily="18" charset="0"/>
                        <a:ea typeface="Calibri"/>
                        <a:cs typeface="Calibri"/>
                        <a:sym typeface="Calibri"/>
                      </a:rPr>
                      <m:t>h</m:t>
                    </m:r>
                    <m:r>
                      <a:rPr lang="es-ES" sz="1800" b="0" i="1" smtClean="0">
                        <a:solidFill>
                          <a:schemeClr val="dk1"/>
                        </a:solidFill>
                        <a:latin typeface="Cambria Math" panose="02040503050406030204" pitchFamily="18" charset="0"/>
                        <a:ea typeface="Calibri"/>
                        <a:cs typeface="Calibri"/>
                        <a:sym typeface="Calibri"/>
                      </a:rPr>
                      <m:t>(</m:t>
                    </m:r>
                    <m:r>
                      <a:rPr lang="es-ES" sz="1800" b="0" i="1" smtClean="0">
                        <a:solidFill>
                          <a:schemeClr val="dk1"/>
                        </a:solidFill>
                        <a:latin typeface="Cambria Math" panose="02040503050406030204" pitchFamily="18" charset="0"/>
                        <a:ea typeface="Calibri"/>
                        <a:cs typeface="Calibri"/>
                        <a:sym typeface="Calibri"/>
                      </a:rPr>
                      <m:t>𝑡</m:t>
                    </m:r>
                    <m:r>
                      <a:rPr lang="es-ES" sz="1800" b="0" i="1" smtClean="0">
                        <a:solidFill>
                          <a:schemeClr val="dk1"/>
                        </a:solidFill>
                        <a:latin typeface="Cambria Math" panose="02040503050406030204" pitchFamily="18" charset="0"/>
                        <a:ea typeface="Calibri"/>
                        <a:cs typeface="Calibri"/>
                        <a:sym typeface="Calibri"/>
                      </a:rPr>
                      <m:t>)</m:t>
                    </m:r>
                  </m:oMath>
                </a14:m>
                <a:r>
                  <a:rPr lang="es-419" sz="1800" dirty="0">
                    <a:solidFill>
                      <a:schemeClr val="dk1"/>
                    </a:solidFill>
                    <a:latin typeface="Calibri"/>
                    <a:ea typeface="Calibri"/>
                    <a:cs typeface="Calibri"/>
                    <a:sym typeface="Calibri"/>
                  </a:rPr>
                  <a:t> </a:t>
                </a:r>
                <a:r>
                  <a:rPr lang="es-419" sz="1800" b="0" i="0" u="none" strike="noStrike" cap="none" dirty="0">
                    <a:solidFill>
                      <a:schemeClr val="dk1"/>
                    </a:solidFill>
                    <a:latin typeface="Calibri"/>
                    <a:ea typeface="Calibri"/>
                    <a:cs typeface="Calibri"/>
                    <a:sym typeface="Calibri"/>
                  </a:rPr>
                  <a:t>.</a:t>
                </a:r>
              </a:p>
            </p:txBody>
          </p:sp>
        </mc:Choice>
        <mc:Fallback>
          <p:sp>
            <p:nvSpPr>
              <p:cNvPr id="4" name="Google Shape;135;p5">
                <a:extLst>
                  <a:ext uri="{FF2B5EF4-FFF2-40B4-BE49-F238E27FC236}">
                    <a16:creationId xmlns:a16="http://schemas.microsoft.com/office/drawing/2014/main" id="{433D2EE0-9D8D-DF96-A9DE-79F665F7E5CB}"/>
                  </a:ext>
                </a:extLst>
              </p:cNvPr>
              <p:cNvSpPr txBox="1">
                <a:spLocks noRot="1" noChangeAspect="1" noMove="1" noResize="1" noEditPoints="1" noAdjustHandles="1" noChangeArrowheads="1" noChangeShapeType="1" noTextEdit="1"/>
              </p:cNvSpPr>
              <p:nvPr/>
            </p:nvSpPr>
            <p:spPr>
              <a:xfrm>
                <a:off x="647050" y="1366918"/>
                <a:ext cx="8103900" cy="3393206"/>
              </a:xfrm>
              <a:prstGeom prst="rect">
                <a:avLst/>
              </a:prstGeom>
              <a:blipFill>
                <a:blip r:embed="rId3"/>
                <a:stretch>
                  <a:fillRect l="-150" t="-1257" b="-2154"/>
                </a:stretch>
              </a:blipFill>
              <a:ln>
                <a:noFill/>
              </a:ln>
            </p:spPr>
            <p:txBody>
              <a:bodyPr/>
              <a:lstStyle/>
              <a:p>
                <a:r>
                  <a:rPr lang="es-419">
                    <a:noFill/>
                  </a:rPr>
                  <a:t> </a:t>
                </a:r>
              </a:p>
            </p:txBody>
          </p:sp>
        </mc:Fallback>
      </mc:AlternateContent>
      <p:pic>
        <p:nvPicPr>
          <p:cNvPr id="7" name="Imagen 6" descr="Tabla&#10;&#10;Descripción generada automáticamente con confianza media">
            <a:extLst>
              <a:ext uri="{FF2B5EF4-FFF2-40B4-BE49-F238E27FC236}">
                <a16:creationId xmlns:a16="http://schemas.microsoft.com/office/drawing/2014/main" id="{5BCA3118-2D5E-6574-17E5-4FA39725BDF0}"/>
              </a:ext>
            </a:extLst>
          </p:cNvPr>
          <p:cNvPicPr>
            <a:picLocks noChangeAspect="1"/>
          </p:cNvPicPr>
          <p:nvPr/>
        </p:nvPicPr>
        <p:blipFill>
          <a:blip r:embed="rId4"/>
          <a:stretch>
            <a:fillRect/>
          </a:stretch>
        </p:blipFill>
        <p:spPr>
          <a:xfrm>
            <a:off x="3095757" y="2396067"/>
            <a:ext cx="3237310" cy="1550712"/>
          </a:xfrm>
          <a:prstGeom prst="rect">
            <a:avLst/>
          </a:prstGeom>
        </p:spPr>
      </p:pic>
    </p:spTree>
    <p:extLst>
      <p:ext uri="{BB962C8B-B14F-4D97-AF65-F5344CB8AC3E}">
        <p14:creationId xmlns:p14="http://schemas.microsoft.com/office/powerpoint/2010/main" val="262081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Google Shape;207;g21d49f10d91_0_43">
            <a:extLst>
              <a:ext uri="{FF2B5EF4-FFF2-40B4-BE49-F238E27FC236}">
                <a16:creationId xmlns:a16="http://schemas.microsoft.com/office/drawing/2014/main" id="{D8C61D57-8AEA-DA03-CC71-694839EF8360}"/>
              </a:ext>
            </a:extLst>
          </p:cNvPr>
          <p:cNvSpPr txBox="1"/>
          <p:nvPr/>
        </p:nvSpPr>
        <p:spPr>
          <a:xfrm>
            <a:off x="452753" y="478368"/>
            <a:ext cx="5262600" cy="9002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Actividad 3</a:t>
            </a:r>
          </a:p>
          <a:p>
            <a:pPr marL="0" marR="0" lvl="0" indent="0" algn="l" rtl="0">
              <a:lnSpc>
                <a:spcPct val="100000"/>
              </a:lnSpc>
              <a:spcBef>
                <a:spcPts val="0"/>
              </a:spcBef>
              <a:spcAft>
                <a:spcPts val="0"/>
              </a:spcAft>
              <a:buClr>
                <a:srgbClr val="000000"/>
              </a:buClr>
              <a:buSzPts val="2700"/>
              <a:buFont typeface="Arial"/>
              <a:buNone/>
            </a:pPr>
            <a:r>
              <a:rPr lang="es" sz="2700" i="0" u="none" strike="noStrike" cap="none" dirty="0">
                <a:solidFill>
                  <a:srgbClr val="423B71"/>
                </a:solidFill>
                <a:latin typeface="Calibri"/>
                <a:ea typeface="Calibri"/>
                <a:cs typeface="Calibri"/>
                <a:sym typeface="Calibri"/>
              </a:rPr>
              <a:t>(Respuesta)</a:t>
            </a:r>
            <a:endParaRPr sz="2700" i="0" u="none" strike="noStrike" cap="none" dirty="0">
              <a:solidFill>
                <a:srgbClr val="423B71"/>
              </a:solidFill>
              <a:latin typeface="Calibri"/>
              <a:ea typeface="Calibri"/>
              <a:cs typeface="Calibri"/>
              <a:sym typeface="Calibri"/>
            </a:endParaRPr>
          </a:p>
        </p:txBody>
      </p:sp>
      <p:pic>
        <p:nvPicPr>
          <p:cNvPr id="4" name="Imagen 3" descr="Gráfico, Gráfico de líneas&#10;&#10;Descripción generada automáticamente">
            <a:extLst>
              <a:ext uri="{FF2B5EF4-FFF2-40B4-BE49-F238E27FC236}">
                <a16:creationId xmlns:a16="http://schemas.microsoft.com/office/drawing/2014/main" id="{75DC7AF6-1F85-1149-F3C7-86D175EC6E35}"/>
              </a:ext>
            </a:extLst>
          </p:cNvPr>
          <p:cNvPicPr>
            <a:picLocks noChangeAspect="1"/>
          </p:cNvPicPr>
          <p:nvPr/>
        </p:nvPicPr>
        <p:blipFill>
          <a:blip r:embed="rId3"/>
          <a:stretch>
            <a:fillRect/>
          </a:stretch>
        </p:blipFill>
        <p:spPr>
          <a:xfrm>
            <a:off x="335154" y="1739627"/>
            <a:ext cx="4021947" cy="2688439"/>
          </a:xfrm>
          <a:prstGeom prst="rect">
            <a:avLst/>
          </a:prstGeom>
        </p:spPr>
      </p:pic>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24498DDC-2A6B-3ED5-D7B9-527DB37CE982}"/>
                  </a:ext>
                </a:extLst>
              </p:cNvPr>
              <p:cNvSpPr txBox="1"/>
              <p:nvPr/>
            </p:nvSpPr>
            <p:spPr>
              <a:xfrm>
                <a:off x="5534357" y="1995567"/>
                <a:ext cx="2019784"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r>
                            <a:rPr lang="es-ES" sz="1800" b="0" i="1" smtClean="0">
                              <a:latin typeface="Cambria Math" panose="02040503050406030204" pitchFamily="18" charset="0"/>
                            </a:rPr>
                            <m:t>𝑡</m:t>
                          </m:r>
                        </m:e>
                        <m:sup>
                          <m:r>
                            <a:rPr lang="es-ES" sz="1800" b="0" i="1" smtClean="0">
                              <a:latin typeface="Cambria Math" panose="02040503050406030204" pitchFamily="18" charset="0"/>
                            </a:rPr>
                            <m:t>∗</m:t>
                          </m:r>
                        </m:sup>
                      </m:sSup>
                      <m:r>
                        <a:rPr lang="es-ES" sz="1800" b="0" i="1" smtClean="0">
                          <a:latin typeface="Cambria Math" panose="02040503050406030204" pitchFamily="18" charset="0"/>
                        </a:rPr>
                        <m:t>=</m:t>
                      </m:r>
                      <m:f>
                        <m:fPr>
                          <m:ctrlPr>
                            <a:rPr lang="es-ES" sz="1800" b="0" i="1" smtClean="0">
                              <a:latin typeface="Cambria Math" panose="02040503050406030204" pitchFamily="18" charset="0"/>
                            </a:rPr>
                          </m:ctrlPr>
                        </m:fPr>
                        <m:num>
                          <m:r>
                            <a:rPr lang="es-ES" sz="1800" b="0" i="1" smtClean="0">
                              <a:latin typeface="Cambria Math" panose="02040503050406030204" pitchFamily="18" charset="0"/>
                            </a:rPr>
                            <m:t>1,21</m:t>
                          </m:r>
                        </m:num>
                        <m:den>
                          <m:r>
                            <a:rPr lang="es-ES" sz="1800" b="0" i="1" smtClean="0">
                              <a:latin typeface="Cambria Math" panose="02040503050406030204" pitchFamily="18" charset="0"/>
                            </a:rPr>
                            <m:t>2</m:t>
                          </m:r>
                        </m:den>
                      </m:f>
                      <m:r>
                        <a:rPr lang="es-ES" sz="1800" b="0" i="1" smtClean="0">
                          <a:latin typeface="Cambria Math" panose="02040503050406030204" pitchFamily="18" charset="0"/>
                        </a:rPr>
                        <m:t>=0,605 </m:t>
                      </m:r>
                      <m:r>
                        <a:rPr lang="es-ES" sz="1800" b="0" i="1" smtClean="0">
                          <a:latin typeface="Cambria Math" panose="02040503050406030204" pitchFamily="18" charset="0"/>
                        </a:rPr>
                        <m:t>𝑠</m:t>
                      </m:r>
                    </m:oMath>
                  </m:oMathPara>
                </a14:m>
                <a:endParaRPr lang="es-419" sz="1800" dirty="0"/>
              </a:p>
            </p:txBody>
          </p:sp>
        </mc:Choice>
        <mc:Fallback>
          <p:sp>
            <p:nvSpPr>
              <p:cNvPr id="5" name="CuadroTexto 4">
                <a:extLst>
                  <a:ext uri="{FF2B5EF4-FFF2-40B4-BE49-F238E27FC236}">
                    <a16:creationId xmlns:a16="http://schemas.microsoft.com/office/drawing/2014/main" id="{24498DDC-2A6B-3ED5-D7B9-527DB37CE982}"/>
                  </a:ext>
                </a:extLst>
              </p:cNvPr>
              <p:cNvSpPr txBox="1">
                <a:spLocks noRot="1" noChangeAspect="1" noMove="1" noResize="1" noEditPoints="1" noAdjustHandles="1" noChangeArrowheads="1" noChangeShapeType="1" noTextEdit="1"/>
              </p:cNvSpPr>
              <p:nvPr/>
            </p:nvSpPr>
            <p:spPr>
              <a:xfrm>
                <a:off x="5534357" y="1995567"/>
                <a:ext cx="2019784" cy="518604"/>
              </a:xfrm>
              <a:prstGeom prst="rect">
                <a:avLst/>
              </a:prstGeom>
              <a:blipFill>
                <a:blip r:embed="rId4"/>
                <a:stretch>
                  <a:fillRect/>
                </a:stretch>
              </a:blipFill>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8F5924EA-D0FF-1E7E-CDC6-8C7D15392ED3}"/>
                  </a:ext>
                </a:extLst>
              </p:cNvPr>
              <p:cNvSpPr txBox="1"/>
              <p:nvPr/>
            </p:nvSpPr>
            <p:spPr>
              <a:xfrm>
                <a:off x="4572000" y="3083846"/>
                <a:ext cx="4572000" cy="123110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h</m:t>
                          </m:r>
                          <m:r>
                            <a:rPr lang="es-ES" sz="1600" b="0" i="1" smtClean="0">
                              <a:latin typeface="Cambria Math" panose="02040503050406030204" pitchFamily="18" charset="0"/>
                            </a:rPr>
                            <m:t>(</m:t>
                          </m:r>
                          <m:r>
                            <a:rPr lang="es-ES" sz="1600" b="0" i="1" smtClean="0">
                              <a:latin typeface="Cambria Math" panose="02040503050406030204" pitchFamily="18" charset="0"/>
                            </a:rPr>
                            <m:t>𝑡</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)=−4,95⋅</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+5,99⋅</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+3,8</m:t>
                      </m:r>
                    </m:oMath>
                    <m:oMath xmlns:m="http://schemas.openxmlformats.org/officeDocument/2006/math">
                      <m:r>
                        <a:rPr lang="es-ES" sz="1600" b="0" i="1" smtClean="0">
                          <a:latin typeface="Cambria Math" panose="02040503050406030204" pitchFamily="18" charset="0"/>
                        </a:rPr>
                        <m:t>h</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0,605</m:t>
                          </m:r>
                        </m:e>
                      </m:d>
                      <m:r>
                        <a:rPr lang="es-ES" sz="1600" b="0" i="1" smtClean="0">
                          <a:latin typeface="Cambria Math" panose="02040503050406030204" pitchFamily="18" charset="0"/>
                        </a:rPr>
                        <m:t>=−4,95⋅</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0,605</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+5,99⋅</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0,605</m:t>
                          </m:r>
                        </m:e>
                      </m:d>
                      <m:r>
                        <a:rPr lang="es-ES" sz="1600" b="0" i="1" smtClean="0">
                          <a:latin typeface="Cambria Math" panose="02040503050406030204" pitchFamily="18" charset="0"/>
                        </a:rPr>
                        <m:t>+3,8</m:t>
                      </m:r>
                    </m:oMath>
                  </m:oMathPara>
                </a14:m>
                <a:endParaRPr lang="es-ES" sz="1600" b="0" dirty="0"/>
              </a:p>
              <a:p>
                <a:br>
                  <a:rPr lang="es-ES" sz="1600" b="0" dirty="0"/>
                </a:b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h</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0,605</m:t>
                          </m:r>
                        </m:e>
                      </m:d>
                      <m:r>
                        <a:rPr lang="es-ES" sz="1600" b="0" i="1" smtClean="0">
                          <a:latin typeface="Cambria Math" panose="02040503050406030204" pitchFamily="18" charset="0"/>
                        </a:rPr>
                        <m:t>≈5,61 </m:t>
                      </m:r>
                      <m:r>
                        <a:rPr lang="es-ES" sz="1600" b="0" i="1" smtClean="0">
                          <a:latin typeface="Cambria Math" panose="02040503050406030204" pitchFamily="18" charset="0"/>
                        </a:rPr>
                        <m:t>𝑚</m:t>
                      </m:r>
                    </m:oMath>
                    <m:oMath xmlns:m="http://schemas.openxmlformats.org/officeDocument/2006/math">
                      <m:r>
                        <a:rPr lang="es-ES" sz="1600" b="0" i="1" smtClean="0">
                          <a:latin typeface="Cambria Math" panose="02040503050406030204" pitchFamily="18" charset="0"/>
                        </a:rPr>
                        <m:t> </m:t>
                      </m:r>
                    </m:oMath>
                  </m:oMathPara>
                </a14:m>
                <a:endParaRPr lang="es-419" sz="1600" dirty="0"/>
              </a:p>
            </p:txBody>
          </p:sp>
        </mc:Choice>
        <mc:Fallback>
          <p:sp>
            <p:nvSpPr>
              <p:cNvPr id="6" name="CuadroTexto 5">
                <a:extLst>
                  <a:ext uri="{FF2B5EF4-FFF2-40B4-BE49-F238E27FC236}">
                    <a16:creationId xmlns:a16="http://schemas.microsoft.com/office/drawing/2014/main" id="{8F5924EA-D0FF-1E7E-CDC6-8C7D15392ED3}"/>
                  </a:ext>
                </a:extLst>
              </p:cNvPr>
              <p:cNvSpPr txBox="1">
                <a:spLocks noRot="1" noChangeAspect="1" noMove="1" noResize="1" noEditPoints="1" noAdjustHandles="1" noChangeArrowheads="1" noChangeShapeType="1" noTextEdit="1"/>
              </p:cNvSpPr>
              <p:nvPr/>
            </p:nvSpPr>
            <p:spPr>
              <a:xfrm>
                <a:off x="4572000" y="3083846"/>
                <a:ext cx="4572000" cy="1231106"/>
              </a:xfrm>
              <a:prstGeom prst="rect">
                <a:avLst/>
              </a:prstGeom>
              <a:blipFill>
                <a:blip r:embed="rId5"/>
                <a:stretch>
                  <a:fillRect/>
                </a:stretch>
              </a:blipFill>
            </p:spPr>
            <p:txBody>
              <a:bodyPr/>
              <a:lstStyle/>
              <a:p>
                <a:r>
                  <a:rPr lang="es-419">
                    <a:noFill/>
                  </a:rPr>
                  <a:t> </a:t>
                </a:r>
              </a:p>
            </p:txBody>
          </p:sp>
        </mc:Fallback>
      </mc:AlternateContent>
      <p:sp>
        <p:nvSpPr>
          <p:cNvPr id="7" name="Rectángulo 6">
            <a:extLst>
              <a:ext uri="{FF2B5EF4-FFF2-40B4-BE49-F238E27FC236}">
                <a16:creationId xmlns:a16="http://schemas.microsoft.com/office/drawing/2014/main" id="{36B81199-A681-EE0B-3843-7A4594326479}"/>
              </a:ext>
            </a:extLst>
          </p:cNvPr>
          <p:cNvSpPr/>
          <p:nvPr/>
        </p:nvSpPr>
        <p:spPr>
          <a:xfrm>
            <a:off x="5892800" y="3716867"/>
            <a:ext cx="1871133" cy="502566"/>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Google Shape;199;g21d49f10d91_0_35">
            <a:extLst>
              <a:ext uri="{FF2B5EF4-FFF2-40B4-BE49-F238E27FC236}">
                <a16:creationId xmlns:a16="http://schemas.microsoft.com/office/drawing/2014/main" id="{9DA1303D-D0BD-3BCC-2384-7D8D9DE59E1B}"/>
              </a:ext>
            </a:extLst>
          </p:cNvPr>
          <p:cNvSpPr txBox="1"/>
          <p:nvPr/>
        </p:nvSpPr>
        <p:spPr>
          <a:xfrm>
            <a:off x="4470400" y="1632818"/>
            <a:ext cx="4300739" cy="31544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1600" dirty="0">
                <a:solidFill>
                  <a:schemeClr val="dk1"/>
                </a:solidFill>
                <a:latin typeface="Calibri"/>
                <a:ea typeface="Calibri"/>
                <a:cs typeface="Calibri"/>
                <a:sym typeface="Calibri"/>
              </a:rPr>
              <a:t>Tiempo en que ocurre la altura máxima</a:t>
            </a:r>
            <a:endParaRPr sz="1600" b="1" dirty="0">
              <a:solidFill>
                <a:srgbClr val="423B71"/>
              </a:solidFill>
              <a:latin typeface="Calibri"/>
              <a:ea typeface="Calibri"/>
              <a:cs typeface="Calibri"/>
              <a:sym typeface="Calibri"/>
            </a:endParaRPr>
          </a:p>
        </p:txBody>
      </p:sp>
      <p:sp>
        <p:nvSpPr>
          <p:cNvPr id="9" name="Google Shape;199;g21d49f10d91_0_35">
            <a:extLst>
              <a:ext uri="{FF2B5EF4-FFF2-40B4-BE49-F238E27FC236}">
                <a16:creationId xmlns:a16="http://schemas.microsoft.com/office/drawing/2014/main" id="{800B22A8-6787-C057-9A90-A645D1BB88B5}"/>
              </a:ext>
            </a:extLst>
          </p:cNvPr>
          <p:cNvSpPr txBox="1"/>
          <p:nvPr/>
        </p:nvSpPr>
        <p:spPr>
          <a:xfrm>
            <a:off x="4470399" y="2641288"/>
            <a:ext cx="4300739" cy="31544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1600" dirty="0">
                <a:solidFill>
                  <a:schemeClr val="dk1"/>
                </a:solidFill>
                <a:latin typeface="Calibri"/>
                <a:ea typeface="Calibri"/>
                <a:cs typeface="Calibri"/>
                <a:sym typeface="Calibri"/>
              </a:rPr>
              <a:t>Valor de la altura máxima</a:t>
            </a:r>
            <a:endParaRPr sz="1600" b="1" dirty="0">
              <a:solidFill>
                <a:srgbClr val="423B7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Google Shape;207;g21d49f10d91_0_43">
            <a:extLst>
              <a:ext uri="{FF2B5EF4-FFF2-40B4-BE49-F238E27FC236}">
                <a16:creationId xmlns:a16="http://schemas.microsoft.com/office/drawing/2014/main" id="{D8C61D57-8AEA-DA03-CC71-694839EF8360}"/>
              </a:ext>
            </a:extLst>
          </p:cNvPr>
          <p:cNvSpPr txBox="1"/>
          <p:nvPr/>
        </p:nvSpPr>
        <p:spPr>
          <a:xfrm>
            <a:off x="452752" y="478368"/>
            <a:ext cx="6278247"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¿Qué tan buenos son nuestros resultados?</a:t>
            </a:r>
          </a:p>
        </p:txBody>
      </p:sp>
      <p:pic>
        <p:nvPicPr>
          <p:cNvPr id="4" name="Imagen 3" descr="Gráfico, Gráfico de líneas&#10;&#10;Descripción generada automáticamente">
            <a:extLst>
              <a:ext uri="{FF2B5EF4-FFF2-40B4-BE49-F238E27FC236}">
                <a16:creationId xmlns:a16="http://schemas.microsoft.com/office/drawing/2014/main" id="{75DC7AF6-1F85-1149-F3C7-86D175EC6E35}"/>
              </a:ext>
            </a:extLst>
          </p:cNvPr>
          <p:cNvPicPr>
            <a:picLocks noChangeAspect="1"/>
          </p:cNvPicPr>
          <p:nvPr/>
        </p:nvPicPr>
        <p:blipFill>
          <a:blip r:embed="rId3"/>
          <a:stretch>
            <a:fillRect/>
          </a:stretch>
        </p:blipFill>
        <p:spPr>
          <a:xfrm>
            <a:off x="711200" y="2695634"/>
            <a:ext cx="2946400" cy="1969498"/>
          </a:xfrm>
          <a:prstGeom prst="rect">
            <a:avLst/>
          </a:prstGeom>
        </p:spPr>
      </p:pic>
      <p:sp>
        <p:nvSpPr>
          <p:cNvPr id="10" name="CuadroTexto 9">
            <a:extLst>
              <a:ext uri="{FF2B5EF4-FFF2-40B4-BE49-F238E27FC236}">
                <a16:creationId xmlns:a16="http://schemas.microsoft.com/office/drawing/2014/main" id="{8FC24196-FC5A-6C44-F718-99ADDD2138B6}"/>
              </a:ext>
            </a:extLst>
          </p:cNvPr>
          <p:cNvSpPr txBox="1"/>
          <p:nvPr/>
        </p:nvSpPr>
        <p:spPr>
          <a:xfrm>
            <a:off x="4004733" y="1622160"/>
            <a:ext cx="4868333" cy="2554545"/>
          </a:xfrm>
          <a:prstGeom prst="rect">
            <a:avLst/>
          </a:prstGeom>
          <a:solidFill>
            <a:schemeClr val="bg1">
              <a:lumMod val="95000"/>
            </a:schemeClr>
          </a:solidFill>
        </p:spPr>
        <p:txBody>
          <a:bodyPr wrap="square">
            <a:spAutoFit/>
          </a:bodyPr>
          <a:lstStyle/>
          <a:p>
            <a:pPr marL="285750" indent="-285750">
              <a:buFont typeface="Arial" panose="020B0604020202020204" pitchFamily="34" charset="0"/>
              <a:buChar char="•"/>
            </a:pPr>
            <a:r>
              <a:rPr lang="es-419" sz="1600" dirty="0" err="1">
                <a:latin typeface="Calibri" panose="020F0502020204030204" pitchFamily="34" charset="0"/>
                <a:cs typeface="Calibri" panose="020F0502020204030204" pitchFamily="34" charset="0"/>
              </a:rPr>
              <a:t>Eligimos</a:t>
            </a:r>
            <a:r>
              <a:rPr lang="es-419" sz="1600" dirty="0">
                <a:latin typeface="Calibri" panose="020F0502020204030204" pitchFamily="34" charset="0"/>
                <a:cs typeface="Calibri" panose="020F0502020204030204" pitchFamily="34" charset="0"/>
              </a:rPr>
              <a:t> un modelo cuadrático para la relación entre la altura y el tiempo sin tener certeza si este tipo de modelo podría ajustarse bien a la situación.</a:t>
            </a:r>
          </a:p>
          <a:p>
            <a:pPr marL="285750" indent="-285750">
              <a:buFont typeface="Arial" panose="020B0604020202020204" pitchFamily="34" charset="0"/>
              <a:buChar char="•"/>
            </a:pPr>
            <a:endParaRPr lang="es-419"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419" sz="1600" dirty="0">
                <a:latin typeface="Calibri" panose="020F0502020204030204" pitchFamily="34" charset="0"/>
                <a:cs typeface="Calibri" panose="020F0502020204030204" pitchFamily="34" charset="0"/>
              </a:rPr>
              <a:t>Ahora que ya disponemos del modelo, es necesario revisar </a:t>
            </a:r>
            <a:r>
              <a:rPr lang="es-419" sz="1600" b="1" dirty="0">
                <a:latin typeface="Calibri" panose="020F0502020204030204" pitchFamily="34" charset="0"/>
                <a:cs typeface="Calibri" panose="020F0502020204030204" pitchFamily="34" charset="0"/>
              </a:rPr>
              <a:t>qué tan bien modela la situación real.</a:t>
            </a:r>
          </a:p>
          <a:p>
            <a:pPr marL="285750" indent="-285750">
              <a:buFont typeface="Arial" panose="020B0604020202020204" pitchFamily="34" charset="0"/>
              <a:buChar char="•"/>
            </a:pPr>
            <a:endParaRPr lang="es-419" sz="16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419" sz="1600" dirty="0">
                <a:latin typeface="Calibri" panose="020F0502020204030204" pitchFamily="34" charset="0"/>
                <a:cs typeface="Calibri" panose="020F0502020204030204" pitchFamily="34" charset="0"/>
              </a:rPr>
              <a:t>Para ello, es necesario </a:t>
            </a:r>
            <a:r>
              <a:rPr lang="es-419" sz="1600" b="1" dirty="0">
                <a:latin typeface="Calibri" panose="020F0502020204030204" pitchFamily="34" charset="0"/>
                <a:cs typeface="Calibri" panose="020F0502020204030204" pitchFamily="34" charset="0"/>
              </a:rPr>
              <a:t>comparar el valor de la altura máxima que obtuvimos con nuestro modelo, con el valor real de la altura alcanzada por Shi </a:t>
            </a:r>
            <a:r>
              <a:rPr lang="es-419" sz="1600" b="1" dirty="0" err="1">
                <a:latin typeface="Calibri" panose="020F0502020204030204" pitchFamily="34" charset="0"/>
                <a:cs typeface="Calibri" panose="020F0502020204030204" pitchFamily="34" charset="0"/>
              </a:rPr>
              <a:t>Tingmao</a:t>
            </a:r>
            <a:r>
              <a:rPr lang="es-419" sz="1600" b="1" dirty="0">
                <a:latin typeface="Calibri" panose="020F0502020204030204" pitchFamily="34" charset="0"/>
                <a:cs typeface="Calibri" panose="020F0502020204030204" pitchFamily="34" charset="0"/>
              </a:rPr>
              <a:t>. </a:t>
            </a:r>
          </a:p>
        </p:txBody>
      </p:sp>
      <p:pic>
        <p:nvPicPr>
          <p:cNvPr id="11" name="Imagen 10">
            <a:extLst>
              <a:ext uri="{FF2B5EF4-FFF2-40B4-BE49-F238E27FC236}">
                <a16:creationId xmlns:a16="http://schemas.microsoft.com/office/drawing/2014/main" id="{5497F21A-B9BC-EA84-CBF0-2659754EF704}"/>
              </a:ext>
            </a:extLst>
          </p:cNvPr>
          <p:cNvPicPr>
            <a:picLocks noChangeAspect="1"/>
          </p:cNvPicPr>
          <p:nvPr/>
        </p:nvPicPr>
        <p:blipFill>
          <a:blip r:embed="rId4"/>
          <a:stretch>
            <a:fillRect/>
          </a:stretch>
        </p:blipFill>
        <p:spPr>
          <a:xfrm>
            <a:off x="1192046" y="1329171"/>
            <a:ext cx="1984708" cy="1118695"/>
          </a:xfrm>
          <a:prstGeom prst="rect">
            <a:avLst/>
          </a:prstGeom>
        </p:spPr>
      </p:pic>
    </p:spTree>
    <p:extLst>
      <p:ext uri="{BB962C8B-B14F-4D97-AF65-F5344CB8AC3E}">
        <p14:creationId xmlns:p14="http://schemas.microsoft.com/office/powerpoint/2010/main" val="1152674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1d49f10d91_0_103"/>
          <p:cNvSpPr txBox="1"/>
          <p:nvPr/>
        </p:nvSpPr>
        <p:spPr>
          <a:xfrm>
            <a:off x="510003" y="722273"/>
            <a:ext cx="5262600" cy="900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br>
              <a:rPr lang="es" sz="2700" b="1">
                <a:solidFill>
                  <a:srgbClr val="423B71"/>
                </a:solidFill>
                <a:latin typeface="Calibri"/>
                <a:ea typeface="Calibri"/>
                <a:cs typeface="Calibri"/>
                <a:sym typeface="Calibri"/>
              </a:rPr>
            </a:br>
            <a:endParaRPr sz="2700" b="1" i="0" u="none" strike="noStrike" cap="none">
              <a:solidFill>
                <a:srgbClr val="423B71"/>
              </a:solidFill>
              <a:latin typeface="Calibri"/>
              <a:ea typeface="Calibri"/>
              <a:cs typeface="Calibri"/>
              <a:sym typeface="Calibri"/>
            </a:endParaRPr>
          </a:p>
        </p:txBody>
      </p:sp>
      <p:sp>
        <p:nvSpPr>
          <p:cNvPr id="2" name="Google Shape;207;g21d49f10d91_0_43">
            <a:extLst>
              <a:ext uri="{FF2B5EF4-FFF2-40B4-BE49-F238E27FC236}">
                <a16:creationId xmlns:a16="http://schemas.microsoft.com/office/drawing/2014/main" id="{9DD41583-CB5F-DED2-C81B-3429D010C43F}"/>
              </a:ext>
            </a:extLst>
          </p:cNvPr>
          <p:cNvSpPr txBox="1"/>
          <p:nvPr/>
        </p:nvSpPr>
        <p:spPr>
          <a:xfrm>
            <a:off x="280514" y="460188"/>
            <a:ext cx="6278247" cy="4847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¿Qué tan buenos son nuestros resultados?</a:t>
            </a:r>
          </a:p>
        </p:txBody>
      </p:sp>
      <p:pic>
        <p:nvPicPr>
          <p:cNvPr id="4" name="Imagen 3">
            <a:extLst>
              <a:ext uri="{FF2B5EF4-FFF2-40B4-BE49-F238E27FC236}">
                <a16:creationId xmlns:a16="http://schemas.microsoft.com/office/drawing/2014/main" id="{5721E515-284F-0AB7-EA6B-D8473DB5A2EB}"/>
              </a:ext>
            </a:extLst>
          </p:cNvPr>
          <p:cNvPicPr>
            <a:picLocks noChangeAspect="1"/>
          </p:cNvPicPr>
          <p:nvPr/>
        </p:nvPicPr>
        <p:blipFill>
          <a:blip r:embed="rId3"/>
          <a:stretch>
            <a:fillRect/>
          </a:stretch>
        </p:blipFill>
        <p:spPr>
          <a:xfrm>
            <a:off x="273755" y="1622573"/>
            <a:ext cx="3761726" cy="2143458"/>
          </a:xfrm>
          <a:prstGeom prst="rect">
            <a:avLst/>
          </a:prstGeom>
        </p:spPr>
      </p:pic>
      <p:sp>
        <p:nvSpPr>
          <p:cNvPr id="5" name="Elipse 4">
            <a:extLst>
              <a:ext uri="{FF2B5EF4-FFF2-40B4-BE49-F238E27FC236}">
                <a16:creationId xmlns:a16="http://schemas.microsoft.com/office/drawing/2014/main" id="{61AA2467-1F23-8FEF-E10A-F926E7BD12CD}"/>
              </a:ext>
            </a:extLst>
          </p:cNvPr>
          <p:cNvSpPr/>
          <p:nvPr/>
        </p:nvSpPr>
        <p:spPr>
          <a:xfrm>
            <a:off x="2078122" y="2536825"/>
            <a:ext cx="63648" cy="69850"/>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7" name="Conector recto 6">
            <a:extLst>
              <a:ext uri="{FF2B5EF4-FFF2-40B4-BE49-F238E27FC236}">
                <a16:creationId xmlns:a16="http://schemas.microsoft.com/office/drawing/2014/main" id="{662DF6E2-99E3-418F-1FB4-3CF8E5447D90}"/>
              </a:ext>
            </a:extLst>
          </p:cNvPr>
          <p:cNvCxnSpPr>
            <a:cxnSpLocks/>
          </p:cNvCxnSpPr>
          <p:nvPr/>
        </p:nvCxnSpPr>
        <p:spPr>
          <a:xfrm>
            <a:off x="2154618" y="2571750"/>
            <a:ext cx="2417382" cy="0"/>
          </a:xfrm>
          <a:prstGeom prst="line">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C3C9AC4C-27A7-8690-5D00-001E26872B8B}"/>
              </a:ext>
            </a:extLst>
          </p:cNvPr>
          <p:cNvCxnSpPr>
            <a:cxnSpLocks/>
          </p:cNvCxnSpPr>
          <p:nvPr/>
        </p:nvCxnSpPr>
        <p:spPr>
          <a:xfrm>
            <a:off x="4035481" y="2954867"/>
            <a:ext cx="5365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Google Shape;199;g21d49f10d91_0_35">
            <a:extLst>
              <a:ext uri="{FF2B5EF4-FFF2-40B4-BE49-F238E27FC236}">
                <a16:creationId xmlns:a16="http://schemas.microsoft.com/office/drawing/2014/main" id="{8DD4C0C2-C12F-95B2-7B40-207EE4A569D6}"/>
              </a:ext>
            </a:extLst>
          </p:cNvPr>
          <p:cNvSpPr txBox="1"/>
          <p:nvPr/>
        </p:nvSpPr>
        <p:spPr>
          <a:xfrm>
            <a:off x="4580629" y="2856769"/>
            <a:ext cx="1312171" cy="2538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ES" sz="1200" dirty="0">
                <a:solidFill>
                  <a:schemeClr val="tx1"/>
                </a:solidFill>
                <a:latin typeface="Calibri"/>
                <a:ea typeface="Calibri"/>
                <a:cs typeface="Calibri"/>
                <a:sym typeface="Calibri"/>
              </a:rPr>
              <a:t>Trampolín de 5 m</a:t>
            </a:r>
            <a:endParaRPr sz="1200" dirty="0">
              <a:solidFill>
                <a:schemeClr val="tx1"/>
              </a:solidFill>
              <a:latin typeface="Calibri"/>
              <a:ea typeface="Calibri"/>
              <a:cs typeface="Calibri"/>
              <a:sym typeface="Calibri"/>
            </a:endParaRPr>
          </a:p>
        </p:txBody>
      </p:sp>
      <p:sp>
        <p:nvSpPr>
          <p:cNvPr id="22" name="Google Shape;199;g21d49f10d91_0_35">
            <a:extLst>
              <a:ext uri="{FF2B5EF4-FFF2-40B4-BE49-F238E27FC236}">
                <a16:creationId xmlns:a16="http://schemas.microsoft.com/office/drawing/2014/main" id="{7C9AE780-0184-6652-35EF-017EA9D01F52}"/>
              </a:ext>
            </a:extLst>
          </p:cNvPr>
          <p:cNvSpPr txBox="1"/>
          <p:nvPr/>
        </p:nvSpPr>
        <p:spPr>
          <a:xfrm>
            <a:off x="4624985" y="2389373"/>
            <a:ext cx="2358459"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ES" sz="1200" dirty="0">
                <a:solidFill>
                  <a:schemeClr val="tx1"/>
                </a:solidFill>
                <a:latin typeface="Calibri"/>
                <a:ea typeface="Calibri"/>
                <a:cs typeface="Calibri"/>
                <a:sym typeface="Calibri"/>
              </a:rPr>
              <a:t>Punto más alto del centro de masa, a 0,6 m del trampolín de 5 m</a:t>
            </a:r>
            <a:endParaRPr sz="1200" dirty="0">
              <a:solidFill>
                <a:schemeClr val="tx1"/>
              </a:solidFill>
              <a:latin typeface="Calibri"/>
              <a:ea typeface="Calibri"/>
              <a:cs typeface="Calibri"/>
              <a:sym typeface="Calibri"/>
            </a:endParaRPr>
          </a:p>
        </p:txBody>
      </p:sp>
      <p:sp>
        <p:nvSpPr>
          <p:cNvPr id="23" name="Cerrar llave 22">
            <a:extLst>
              <a:ext uri="{FF2B5EF4-FFF2-40B4-BE49-F238E27FC236}">
                <a16:creationId xmlns:a16="http://schemas.microsoft.com/office/drawing/2014/main" id="{E7F0FBD2-F4D9-E0ED-1ACF-57BE21E90FAD}"/>
              </a:ext>
            </a:extLst>
          </p:cNvPr>
          <p:cNvSpPr/>
          <p:nvPr/>
        </p:nvSpPr>
        <p:spPr>
          <a:xfrm>
            <a:off x="6895094" y="2389373"/>
            <a:ext cx="176699" cy="78562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24" name="Google Shape;199;g21d49f10d91_0_35">
            <a:extLst>
              <a:ext uri="{FF2B5EF4-FFF2-40B4-BE49-F238E27FC236}">
                <a16:creationId xmlns:a16="http://schemas.microsoft.com/office/drawing/2014/main" id="{E299D454-4C6E-D265-5763-55267FED99AD}"/>
              </a:ext>
            </a:extLst>
          </p:cNvPr>
          <p:cNvSpPr txBox="1"/>
          <p:nvPr/>
        </p:nvSpPr>
        <p:spPr>
          <a:xfrm>
            <a:off x="7155894" y="2550583"/>
            <a:ext cx="1714351"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ES" dirty="0">
                <a:solidFill>
                  <a:srgbClr val="433B71"/>
                </a:solidFill>
                <a:latin typeface="Calibri"/>
                <a:ea typeface="Calibri"/>
                <a:cs typeface="Calibri"/>
                <a:sym typeface="Calibri"/>
              </a:rPr>
              <a:t>Altura Máxima, 5,6 m aproximadamente</a:t>
            </a:r>
            <a:endParaRPr dirty="0">
              <a:solidFill>
                <a:srgbClr val="433B71"/>
              </a:solidFill>
              <a:latin typeface="Calibri"/>
              <a:ea typeface="Calibri"/>
              <a:cs typeface="Calibri"/>
              <a:sym typeface="Calibri"/>
            </a:endParaRPr>
          </a:p>
        </p:txBody>
      </p:sp>
      <p:pic>
        <p:nvPicPr>
          <p:cNvPr id="28" name="Imagen 27">
            <a:extLst>
              <a:ext uri="{FF2B5EF4-FFF2-40B4-BE49-F238E27FC236}">
                <a16:creationId xmlns:a16="http://schemas.microsoft.com/office/drawing/2014/main" id="{ACB0CCED-E459-D48A-79F0-2108D59DB081}"/>
              </a:ext>
            </a:extLst>
          </p:cNvPr>
          <p:cNvPicPr>
            <a:picLocks noChangeAspect="1"/>
          </p:cNvPicPr>
          <p:nvPr/>
        </p:nvPicPr>
        <p:blipFill>
          <a:blip r:embed="rId4"/>
          <a:stretch>
            <a:fillRect/>
          </a:stretch>
        </p:blipFill>
        <p:spPr>
          <a:xfrm>
            <a:off x="273755" y="3909315"/>
            <a:ext cx="3993445" cy="770968"/>
          </a:xfrm>
          <a:prstGeom prst="rect">
            <a:avLst/>
          </a:prstGeom>
        </p:spPr>
      </p:pic>
      <p:sp>
        <p:nvSpPr>
          <p:cNvPr id="29" name="Google Shape;199;g21d49f10d91_0_35">
            <a:extLst>
              <a:ext uri="{FF2B5EF4-FFF2-40B4-BE49-F238E27FC236}">
                <a16:creationId xmlns:a16="http://schemas.microsoft.com/office/drawing/2014/main" id="{B9016618-1E44-C21A-8528-0C9A87FB8241}"/>
              </a:ext>
            </a:extLst>
          </p:cNvPr>
          <p:cNvSpPr txBox="1"/>
          <p:nvPr/>
        </p:nvSpPr>
        <p:spPr>
          <a:xfrm>
            <a:off x="280514" y="1016548"/>
            <a:ext cx="7509933" cy="56166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1600" dirty="0">
                <a:solidFill>
                  <a:schemeClr val="dk1"/>
                </a:solidFill>
                <a:latin typeface="Calibri"/>
                <a:ea typeface="Calibri"/>
                <a:cs typeface="Calibri"/>
                <a:sym typeface="Calibri"/>
              </a:rPr>
              <a:t>Usando herramientas de análisis de video, podemos determinar la altura máxima real de forma aproximada</a:t>
            </a:r>
            <a:endParaRPr sz="1600" b="1" dirty="0">
              <a:solidFill>
                <a:srgbClr val="423B7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Conclusiones</a:t>
            </a:r>
            <a:endParaRPr sz="2700" b="1" i="0" u="none" strike="noStrike" cap="none">
              <a:solidFill>
                <a:srgbClr val="423B71"/>
              </a:solidFill>
              <a:latin typeface="Calibri"/>
              <a:ea typeface="Calibri"/>
              <a:cs typeface="Calibri"/>
              <a:sym typeface="Calibri"/>
            </a:endParaRPr>
          </a:p>
        </p:txBody>
      </p:sp>
      <p:sp>
        <p:nvSpPr>
          <p:cNvPr id="265" name="Google Shape;265;p37"/>
          <p:cNvSpPr txBox="1"/>
          <p:nvPr/>
        </p:nvSpPr>
        <p:spPr>
          <a:xfrm>
            <a:off x="520050" y="1402074"/>
            <a:ext cx="8103900" cy="3393900"/>
          </a:xfrm>
          <a:prstGeom prst="rect">
            <a:avLst/>
          </a:prstGeom>
          <a:noFill/>
          <a:ln>
            <a:noFill/>
          </a:ln>
        </p:spPr>
        <p:txBody>
          <a:bodyPr spcFirstLastPara="1" wrap="square" lIns="68575" tIns="34275" rIns="68575" bIns="34275" anchor="t" anchorCtr="0">
            <a:spAutoFit/>
          </a:bodyPr>
          <a:lstStyle/>
          <a:p>
            <a:pPr marL="457200" marR="0" lvl="0" indent="-342900"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Identificamos que la trayectoria del salto de la clavadista tiene forma parabólica si nos enfocamos en el centro de masa de la deportista.</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Nos fijamos en la trayectoria parabólica de la clavadista para suponer que la relación entre altura y tiempo, se podría modelar adecuadamente con una función cuadrática:</a:t>
            </a:r>
            <a:br>
              <a:rPr lang="es" sz="1800" dirty="0">
                <a:solidFill>
                  <a:schemeClr val="dk1"/>
                </a:solidFill>
                <a:latin typeface="Calibri"/>
                <a:ea typeface="Calibri"/>
                <a:cs typeface="Calibri"/>
                <a:sym typeface="Calibri"/>
              </a:rPr>
            </a:b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A partir de algunos datos del salto determinamos algebraicamente los valores de a, b y c, lo que nos permitió encontrar un modelo.</a:t>
            </a:r>
            <a:endParaRPr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84F6EB5C-F77F-379A-1FB9-BE88C4168B22}"/>
                  </a:ext>
                </a:extLst>
              </p:cNvPr>
              <p:cNvSpPr txBox="1"/>
              <p:nvPr/>
            </p:nvSpPr>
            <p:spPr>
              <a:xfrm>
                <a:off x="3451404" y="3099024"/>
                <a:ext cx="2241191"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h</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𝑡</m:t>
                          </m:r>
                        </m:e>
                      </m:d>
                      <m:r>
                        <a:rPr lang="es-ES" sz="2000" b="0" i="1" smtClean="0">
                          <a:latin typeface="Cambria Math" panose="02040503050406030204" pitchFamily="18" charset="0"/>
                        </a:rPr>
                        <m:t>=</m:t>
                      </m:r>
                      <m:r>
                        <a:rPr lang="es-ES" sz="2000" b="0" i="1" smtClean="0">
                          <a:latin typeface="Cambria Math" panose="02040503050406030204" pitchFamily="18" charset="0"/>
                        </a:rPr>
                        <m:t>𝑎</m:t>
                      </m:r>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𝑡</m:t>
                          </m:r>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r>
                        <a:rPr lang="es-ES" sz="2000" b="0" i="1" smtClean="0">
                          <a:latin typeface="Cambria Math" panose="02040503050406030204" pitchFamily="18" charset="0"/>
                        </a:rPr>
                        <m:t>𝑏𝑡</m:t>
                      </m:r>
                      <m:r>
                        <a:rPr lang="es-ES" sz="2000" b="0" i="1" smtClean="0">
                          <a:latin typeface="Cambria Math" panose="02040503050406030204" pitchFamily="18" charset="0"/>
                        </a:rPr>
                        <m:t>+</m:t>
                      </m:r>
                      <m:r>
                        <a:rPr lang="es-ES" sz="2000" b="0" i="1" smtClean="0">
                          <a:latin typeface="Cambria Math" panose="02040503050406030204" pitchFamily="18" charset="0"/>
                        </a:rPr>
                        <m:t>𝑐</m:t>
                      </m:r>
                    </m:oMath>
                  </m:oMathPara>
                </a14:m>
                <a:endParaRPr lang="es-419" sz="2000" dirty="0"/>
              </a:p>
            </p:txBody>
          </p:sp>
        </mc:Choice>
        <mc:Fallback>
          <p:sp>
            <p:nvSpPr>
              <p:cNvPr id="2" name="CuadroTexto 1">
                <a:extLst>
                  <a:ext uri="{FF2B5EF4-FFF2-40B4-BE49-F238E27FC236}">
                    <a16:creationId xmlns:a16="http://schemas.microsoft.com/office/drawing/2014/main" id="{84F6EB5C-F77F-379A-1FB9-BE88C4168B22}"/>
                  </a:ext>
                </a:extLst>
              </p:cNvPr>
              <p:cNvSpPr txBox="1">
                <a:spLocks noRot="1" noChangeAspect="1" noMove="1" noResize="1" noEditPoints="1" noAdjustHandles="1" noChangeArrowheads="1" noChangeShapeType="1" noTextEdit="1"/>
              </p:cNvSpPr>
              <p:nvPr/>
            </p:nvSpPr>
            <p:spPr>
              <a:xfrm>
                <a:off x="3451404" y="3099024"/>
                <a:ext cx="2241191" cy="307777"/>
              </a:xfrm>
              <a:prstGeom prst="rect">
                <a:avLst/>
              </a:prstGeom>
              <a:blipFill>
                <a:blip r:embed="rId3"/>
                <a:stretch>
                  <a:fillRect l="-2174" r="-272" b="-9804"/>
                </a:stretch>
              </a:blipFill>
            </p:spPr>
            <p:txBody>
              <a:bodyPr/>
              <a:lstStyle/>
              <a:p>
                <a:r>
                  <a:rPr lang="es-419">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1d49f10d91_0_112"/>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Conclusiones</a:t>
            </a:r>
            <a:endParaRPr sz="2700" b="1" i="0" u="none" strike="noStrike" cap="none">
              <a:solidFill>
                <a:srgbClr val="423B71"/>
              </a:solidFill>
              <a:latin typeface="Calibri"/>
              <a:ea typeface="Calibri"/>
              <a:cs typeface="Calibri"/>
              <a:sym typeface="Calibri"/>
            </a:endParaRPr>
          </a:p>
        </p:txBody>
      </p:sp>
      <p:sp>
        <p:nvSpPr>
          <p:cNvPr id="272" name="Google Shape;272;g21d49f10d91_0_112"/>
          <p:cNvSpPr txBox="1"/>
          <p:nvPr/>
        </p:nvSpPr>
        <p:spPr>
          <a:xfrm>
            <a:off x="520050" y="1565748"/>
            <a:ext cx="8103900" cy="3393900"/>
          </a:xfrm>
          <a:prstGeom prst="rect">
            <a:avLst/>
          </a:prstGeom>
          <a:noFill/>
          <a:ln>
            <a:noFill/>
          </a:ln>
        </p:spPr>
        <p:txBody>
          <a:bodyPr spcFirstLastPara="1" wrap="square" lIns="68575" tIns="34275" rIns="68575" bIns="34275" anchor="t" anchorCtr="0">
            <a:spAutoFit/>
          </a:bodyPr>
          <a:lstStyle/>
          <a:p>
            <a:pPr marL="457200" marR="0" lvl="0" indent="-342900"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Analizamos gráficamente dónde se ubica el vértice de una función cuadrática como la que obtuvimos, reconociendo que se encuentra sobre el eje de simetría de la parábola.</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Con los dos puntos simétricos que teníamos en la tabla pudimos determinar las coordenadas del vértice de la función que encontramos.</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Finalmente, </a:t>
            </a:r>
            <a:r>
              <a:rPr lang="es-419" sz="1800" dirty="0">
                <a:solidFill>
                  <a:schemeClr val="dk1"/>
                </a:solidFill>
                <a:latin typeface="Calibri"/>
                <a:ea typeface="Calibri"/>
                <a:cs typeface="Calibri"/>
                <a:sym typeface="Calibri"/>
              </a:rPr>
              <a:t>comparamos la altura máxima que obtuvimos con el modelo desarrollado con el valor de la altura máxima de la clavadista obtenida mediante una herramienta audiovisual.</a:t>
            </a:r>
            <a:endParaRPr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8"/>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278" name="Google Shape;278;p38"/>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a:solidFill>
                  <a:schemeClr val="lt1"/>
                </a:solidFill>
                <a:latin typeface="Calibri"/>
                <a:ea typeface="Calibri"/>
                <a:cs typeface="Calibri"/>
                <a:sym typeface="Calibri"/>
              </a:rPr>
              <a:t>Clavados</a:t>
            </a:r>
            <a:endParaRPr sz="3300" b="1"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Clavados</a:t>
            </a:r>
            <a:endParaRPr sz="2700" b="1" i="0" u="none" strike="noStrike" cap="none">
              <a:solidFill>
                <a:srgbClr val="423B71"/>
              </a:solidFill>
              <a:latin typeface="Calibri"/>
              <a:ea typeface="Calibri"/>
              <a:cs typeface="Calibri"/>
              <a:sym typeface="Calibri"/>
            </a:endParaRPr>
          </a:p>
        </p:txBody>
      </p:sp>
      <p:sp>
        <p:nvSpPr>
          <p:cNvPr id="94" name="Google Shape;94;p3"/>
          <p:cNvSpPr txBox="1"/>
          <p:nvPr/>
        </p:nvSpPr>
        <p:spPr>
          <a:xfrm>
            <a:off x="560849" y="1715613"/>
            <a:ext cx="4153500" cy="1731213"/>
          </a:xfrm>
          <a:prstGeom prst="rect">
            <a:avLst/>
          </a:prstGeom>
          <a:solidFill>
            <a:schemeClr val="lt2"/>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1800" i="1" dirty="0">
                <a:solidFill>
                  <a:schemeClr val="dk1"/>
                </a:solidFill>
                <a:latin typeface="Calibri"/>
                <a:ea typeface="Calibri"/>
                <a:cs typeface="Calibri"/>
                <a:sym typeface="Calibri"/>
              </a:rPr>
              <a:t>¿Conocían este deporte? ¿Han visto la competencia de clavados de los Juegos Olímpicos?</a:t>
            </a:r>
            <a:br>
              <a:rPr lang="es" sz="1800" i="1" dirty="0">
                <a:solidFill>
                  <a:schemeClr val="dk1"/>
                </a:solidFill>
                <a:latin typeface="Calibri"/>
                <a:ea typeface="Calibri"/>
                <a:cs typeface="Calibri"/>
                <a:sym typeface="Calibri"/>
              </a:rPr>
            </a:br>
            <a:endParaRPr sz="1800" i="1"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i="1" dirty="0">
                <a:solidFill>
                  <a:schemeClr val="dk1"/>
                </a:solidFill>
                <a:latin typeface="Calibri"/>
                <a:ea typeface="Calibri"/>
                <a:cs typeface="Calibri"/>
                <a:sym typeface="Calibri"/>
              </a:rPr>
              <a:t>¿Cómo es la </a:t>
            </a:r>
            <a:r>
              <a:rPr lang="es" sz="1800" b="1" i="1" dirty="0">
                <a:solidFill>
                  <a:schemeClr val="dk1"/>
                </a:solidFill>
                <a:latin typeface="Calibri"/>
                <a:ea typeface="Calibri"/>
                <a:cs typeface="Calibri"/>
                <a:sym typeface="Calibri"/>
              </a:rPr>
              <a:t>trayectoria</a:t>
            </a:r>
            <a:r>
              <a:rPr lang="es" sz="1800" i="1" dirty="0">
                <a:solidFill>
                  <a:schemeClr val="dk1"/>
                </a:solidFill>
                <a:latin typeface="Calibri"/>
                <a:ea typeface="Calibri"/>
                <a:cs typeface="Calibri"/>
                <a:sym typeface="Calibri"/>
              </a:rPr>
              <a:t> que siguen los clavadistas en sus saltos?</a:t>
            </a:r>
            <a:endParaRPr sz="1800" i="1" dirty="0">
              <a:solidFill>
                <a:schemeClr val="dk1"/>
              </a:solidFill>
              <a:latin typeface="Calibri"/>
              <a:ea typeface="Calibri"/>
              <a:cs typeface="Calibri"/>
              <a:sym typeface="Calibri"/>
            </a:endParaRPr>
          </a:p>
        </p:txBody>
      </p:sp>
      <p:pic>
        <p:nvPicPr>
          <p:cNvPr id="95" name="Google Shape;95;p3"/>
          <p:cNvPicPr preferRelativeResize="0"/>
          <p:nvPr/>
        </p:nvPicPr>
        <p:blipFill rotWithShape="1">
          <a:blip r:embed="rId3">
            <a:alphaModFix/>
          </a:blip>
          <a:srcRect l="4130" r="2846"/>
          <a:stretch/>
        </p:blipFill>
        <p:spPr>
          <a:xfrm>
            <a:off x="5154875" y="205325"/>
            <a:ext cx="2435624" cy="4732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Clavados</a:t>
            </a:r>
            <a:endParaRPr sz="2700" b="1" i="0" u="none" strike="noStrike" cap="none">
              <a:solidFill>
                <a:srgbClr val="423B71"/>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30BE1AEC-E5D0-FA81-2D47-96E0C952946B}"/>
              </a:ext>
            </a:extLst>
          </p:cNvPr>
          <p:cNvSpPr txBox="1"/>
          <p:nvPr/>
        </p:nvSpPr>
        <p:spPr>
          <a:xfrm>
            <a:off x="471715" y="1219199"/>
            <a:ext cx="8440055" cy="707886"/>
          </a:xfrm>
          <a:prstGeom prst="rect">
            <a:avLst/>
          </a:prstGeom>
          <a:noFill/>
        </p:spPr>
        <p:txBody>
          <a:bodyPr wrap="square" rtlCol="0">
            <a:spAutoFit/>
          </a:bodyPr>
          <a:lstStyle/>
          <a:p>
            <a:r>
              <a:rPr lang="es-ES" sz="2000" dirty="0">
                <a:latin typeface="Calibri" panose="020F0502020204030204" pitchFamily="34" charset="0"/>
                <a:cs typeface="Calibri" panose="020F0502020204030204" pitchFamily="34" charset="0"/>
              </a:rPr>
              <a:t>Para identificar la trayectoria es de un clavadista es necesario fijar la atención en</a:t>
            </a:r>
            <a:r>
              <a:rPr lang="es-419" sz="2000" dirty="0">
                <a:latin typeface="Calibri" panose="020F0502020204030204" pitchFamily="34" charset="0"/>
                <a:cs typeface="Calibri" panose="020F0502020204030204" pitchFamily="34" charset="0"/>
              </a:rPr>
              <a:t> un punto de su cuerpo. </a:t>
            </a:r>
            <a:endParaRPr lang="es-ES" sz="2000" dirty="0">
              <a:latin typeface="Calibri" panose="020F0502020204030204" pitchFamily="34" charset="0"/>
              <a:cs typeface="Calibri" panose="020F0502020204030204" pitchFamily="34" charset="0"/>
            </a:endParaRPr>
          </a:p>
        </p:txBody>
      </p:sp>
      <p:pic>
        <p:nvPicPr>
          <p:cNvPr id="5" name="Imagen 4" descr="Imagen que contiene natación, agua, océano&#10;&#10;Descripción generada automáticamente">
            <a:extLst>
              <a:ext uri="{FF2B5EF4-FFF2-40B4-BE49-F238E27FC236}">
                <a16:creationId xmlns:a16="http://schemas.microsoft.com/office/drawing/2014/main" id="{9CBBA59E-A3E5-96D9-E4E9-09E2032C8288}"/>
              </a:ext>
            </a:extLst>
          </p:cNvPr>
          <p:cNvPicPr>
            <a:picLocks noChangeAspect="1"/>
          </p:cNvPicPr>
          <p:nvPr/>
        </p:nvPicPr>
        <p:blipFill>
          <a:blip r:embed="rId3"/>
          <a:stretch>
            <a:fillRect/>
          </a:stretch>
        </p:blipFill>
        <p:spPr>
          <a:xfrm>
            <a:off x="500746" y="2109088"/>
            <a:ext cx="4129311" cy="2698896"/>
          </a:xfrm>
          <a:prstGeom prst="rect">
            <a:avLst/>
          </a:prstGeom>
        </p:spPr>
      </p:pic>
      <p:sp>
        <p:nvSpPr>
          <p:cNvPr id="6" name="CuadroTexto 5">
            <a:extLst>
              <a:ext uri="{FF2B5EF4-FFF2-40B4-BE49-F238E27FC236}">
                <a16:creationId xmlns:a16="http://schemas.microsoft.com/office/drawing/2014/main" id="{C4E7D13B-B6B7-3E45-443B-90D056600BA8}"/>
              </a:ext>
            </a:extLst>
          </p:cNvPr>
          <p:cNvSpPr txBox="1"/>
          <p:nvPr/>
        </p:nvSpPr>
        <p:spPr>
          <a:xfrm>
            <a:off x="4897644" y="2820692"/>
            <a:ext cx="3548743" cy="923330"/>
          </a:xfrm>
          <a:prstGeom prst="rect">
            <a:avLst/>
          </a:prstGeom>
          <a:solidFill>
            <a:schemeClr val="tx2"/>
          </a:solidFill>
        </p:spPr>
        <p:txBody>
          <a:bodyPr wrap="square" rtlCol="0">
            <a:spAutoFit/>
          </a:bodyPr>
          <a:lstStyle/>
          <a:p>
            <a:pPr algn="just"/>
            <a:r>
              <a:rPr lang="es-ES" sz="1800" dirty="0">
                <a:latin typeface="Calibri" panose="020F0502020204030204" pitchFamily="34" charset="0"/>
                <a:cs typeface="Calibri" panose="020F0502020204030204" pitchFamily="34" charset="0"/>
              </a:rPr>
              <a:t>En esta imagen, ¿Cómo sería la trayectoria de un punto que esté en el tobillo de la clavadista?</a:t>
            </a:r>
          </a:p>
        </p:txBody>
      </p:sp>
    </p:spTree>
    <p:extLst>
      <p:ext uri="{BB962C8B-B14F-4D97-AF65-F5344CB8AC3E}">
        <p14:creationId xmlns:p14="http://schemas.microsoft.com/office/powerpoint/2010/main" val="335694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1d2d4ff563_0_1"/>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Clavados</a:t>
            </a:r>
            <a:endParaRPr sz="2700" b="1" i="0" u="none" strike="noStrike" cap="none">
              <a:solidFill>
                <a:srgbClr val="423B71"/>
              </a:solidFill>
              <a:latin typeface="Calibri"/>
              <a:ea typeface="Calibri"/>
              <a:cs typeface="Calibri"/>
              <a:sym typeface="Calibri"/>
            </a:endParaRPr>
          </a:p>
        </p:txBody>
      </p:sp>
      <p:sp>
        <p:nvSpPr>
          <p:cNvPr id="101" name="Google Shape;101;g21d2d4ff563_0_1"/>
          <p:cNvSpPr txBox="1"/>
          <p:nvPr/>
        </p:nvSpPr>
        <p:spPr>
          <a:xfrm>
            <a:off x="570324" y="1191425"/>
            <a:ext cx="4319400" cy="1177500"/>
          </a:xfrm>
          <a:prstGeom prst="rect">
            <a:avLst/>
          </a:prstGeom>
          <a:solidFill>
            <a:schemeClr val="lt2"/>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1800" i="1">
                <a:solidFill>
                  <a:schemeClr val="dk1"/>
                </a:solidFill>
                <a:latin typeface="Calibri"/>
                <a:ea typeface="Calibri"/>
                <a:cs typeface="Calibri"/>
                <a:sym typeface="Calibri"/>
              </a:rPr>
              <a:t>¿En qué punto del cuerpo de los clavadistas podemos fijarnos para que el movimiento sea lo más parecido a una parábola?</a:t>
            </a:r>
            <a:endParaRPr sz="1800" b="0" i="1" u="none" strike="noStrike" cap="none">
              <a:solidFill>
                <a:schemeClr val="dk1"/>
              </a:solidFill>
              <a:latin typeface="Calibri"/>
              <a:ea typeface="Calibri"/>
              <a:cs typeface="Calibri"/>
              <a:sym typeface="Calibri"/>
            </a:endParaRPr>
          </a:p>
        </p:txBody>
      </p:sp>
      <p:pic>
        <p:nvPicPr>
          <p:cNvPr id="102" name="Google Shape;102;g21d2d4ff563_0_1"/>
          <p:cNvPicPr preferRelativeResize="0"/>
          <p:nvPr/>
        </p:nvPicPr>
        <p:blipFill>
          <a:blip r:embed="rId3">
            <a:alphaModFix/>
          </a:blip>
          <a:stretch>
            <a:fillRect/>
          </a:stretch>
        </p:blipFill>
        <p:spPr>
          <a:xfrm>
            <a:off x="4964038" y="1191419"/>
            <a:ext cx="3762335" cy="35657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1d2d4ff563_0_17"/>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Clavados</a:t>
            </a:r>
            <a:endParaRPr sz="2700" b="1" i="0" u="none" strike="noStrike" cap="none">
              <a:solidFill>
                <a:srgbClr val="423B71"/>
              </a:solidFill>
              <a:latin typeface="Calibri"/>
              <a:ea typeface="Calibri"/>
              <a:cs typeface="Calibri"/>
              <a:sym typeface="Calibri"/>
            </a:endParaRPr>
          </a:p>
        </p:txBody>
      </p:sp>
      <p:sp>
        <p:nvSpPr>
          <p:cNvPr id="108" name="Google Shape;108;g21d2d4ff563_0_17"/>
          <p:cNvSpPr txBox="1"/>
          <p:nvPr/>
        </p:nvSpPr>
        <p:spPr>
          <a:xfrm>
            <a:off x="568701" y="901363"/>
            <a:ext cx="6829500" cy="900300"/>
          </a:xfrm>
          <a:prstGeom prst="rect">
            <a:avLst/>
          </a:prstGeom>
          <a:solidFill>
            <a:schemeClr val="lt2"/>
          </a:solidFill>
          <a:ln>
            <a:noFill/>
          </a:ln>
        </p:spPr>
        <p:txBody>
          <a:bodyPr spcFirstLastPara="1" wrap="square" lIns="68575" tIns="34275" rIns="68575" bIns="34275" anchor="t" anchorCtr="0">
            <a:spAutoFit/>
          </a:bodyPr>
          <a:lstStyle/>
          <a:p>
            <a:pPr marL="457200" marR="0" lvl="0" indent="0" algn="l" rtl="0">
              <a:lnSpc>
                <a:spcPct val="100000"/>
              </a:lnSpc>
              <a:spcBef>
                <a:spcPts val="0"/>
              </a:spcBef>
              <a:spcAft>
                <a:spcPts val="0"/>
              </a:spcAft>
              <a:buNone/>
            </a:pPr>
            <a:endParaRPr sz="1800" i="1">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i="1">
                <a:solidFill>
                  <a:schemeClr val="dk1"/>
                </a:solidFill>
                <a:latin typeface="Calibri"/>
                <a:ea typeface="Calibri"/>
                <a:cs typeface="Calibri"/>
                <a:sym typeface="Calibri"/>
              </a:rPr>
              <a:t>En la pregunta final del video, ¿qué es lo que se quiere determinar?</a:t>
            </a:r>
            <a:endParaRPr sz="1800" i="1">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i="1">
              <a:solidFill>
                <a:schemeClr val="dk1"/>
              </a:solidFill>
              <a:latin typeface="Calibri"/>
              <a:ea typeface="Calibri"/>
              <a:cs typeface="Calibri"/>
              <a:sym typeface="Calibri"/>
            </a:endParaRPr>
          </a:p>
        </p:txBody>
      </p:sp>
      <p:pic>
        <p:nvPicPr>
          <p:cNvPr id="109" name="Google Shape;109;g21d2d4ff563_0_17"/>
          <p:cNvPicPr preferRelativeResize="0"/>
          <p:nvPr/>
        </p:nvPicPr>
        <p:blipFill rotWithShape="1">
          <a:blip r:embed="rId3">
            <a:alphaModFix/>
          </a:blip>
          <a:srcRect l="28844" t="6972" r="15578" b="6835"/>
          <a:stretch/>
        </p:blipFill>
        <p:spPr>
          <a:xfrm>
            <a:off x="882933" y="1939756"/>
            <a:ext cx="3286902" cy="286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1d2d4ff563_0_17"/>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Clavados</a:t>
            </a:r>
            <a:endParaRPr sz="2700" b="1" i="0" u="none" strike="noStrike" cap="none" dirty="0">
              <a:solidFill>
                <a:srgbClr val="423B71"/>
              </a:solidFill>
              <a:latin typeface="Calibri"/>
              <a:ea typeface="Calibri"/>
              <a:cs typeface="Calibri"/>
              <a:sym typeface="Calibri"/>
            </a:endParaRPr>
          </a:p>
        </p:txBody>
      </p:sp>
      <p:sp>
        <p:nvSpPr>
          <p:cNvPr id="108" name="Google Shape;108;g21d2d4ff563_0_17"/>
          <p:cNvSpPr txBox="1"/>
          <p:nvPr/>
        </p:nvSpPr>
        <p:spPr>
          <a:xfrm>
            <a:off x="568701" y="901363"/>
            <a:ext cx="6829500" cy="900300"/>
          </a:xfrm>
          <a:prstGeom prst="rect">
            <a:avLst/>
          </a:prstGeom>
          <a:solidFill>
            <a:schemeClr val="lt2"/>
          </a:solidFill>
          <a:ln>
            <a:noFill/>
          </a:ln>
        </p:spPr>
        <p:txBody>
          <a:bodyPr spcFirstLastPara="1" wrap="square" lIns="68575" tIns="34275" rIns="68575" bIns="34275" anchor="t" anchorCtr="0">
            <a:spAutoFit/>
          </a:bodyPr>
          <a:lstStyle/>
          <a:p>
            <a:pPr marL="457200" marR="0" lvl="0" indent="0" algn="l" rtl="0">
              <a:lnSpc>
                <a:spcPct val="100000"/>
              </a:lnSpc>
              <a:spcBef>
                <a:spcPts val="0"/>
              </a:spcBef>
              <a:spcAft>
                <a:spcPts val="0"/>
              </a:spcAft>
              <a:buNone/>
            </a:pPr>
            <a:endParaRPr sz="1800" i="1"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i="1" dirty="0">
                <a:solidFill>
                  <a:schemeClr val="dk1"/>
                </a:solidFill>
                <a:latin typeface="Calibri"/>
                <a:ea typeface="Calibri"/>
                <a:cs typeface="Calibri"/>
                <a:sym typeface="Calibri"/>
              </a:rPr>
              <a:t>En la pregunta final del video, ¿qué es lo que se quiere determinar?</a:t>
            </a:r>
            <a:endParaRPr sz="1800" i="1"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i="1" dirty="0">
              <a:solidFill>
                <a:schemeClr val="dk1"/>
              </a:solidFill>
              <a:latin typeface="Calibri"/>
              <a:ea typeface="Calibri"/>
              <a:cs typeface="Calibri"/>
              <a:sym typeface="Calibri"/>
            </a:endParaRPr>
          </a:p>
        </p:txBody>
      </p:sp>
      <p:pic>
        <p:nvPicPr>
          <p:cNvPr id="109" name="Google Shape;109;g21d2d4ff563_0_17"/>
          <p:cNvPicPr preferRelativeResize="0"/>
          <p:nvPr/>
        </p:nvPicPr>
        <p:blipFill rotWithShape="1">
          <a:blip r:embed="rId3">
            <a:alphaModFix/>
          </a:blip>
          <a:srcRect l="28844" t="6972" r="15578" b="6835"/>
          <a:stretch/>
        </p:blipFill>
        <p:spPr>
          <a:xfrm>
            <a:off x="882933" y="1939756"/>
            <a:ext cx="3286902" cy="2867400"/>
          </a:xfrm>
          <a:prstGeom prst="rect">
            <a:avLst/>
          </a:prstGeom>
          <a:noFill/>
          <a:ln>
            <a:noFill/>
          </a:ln>
        </p:spPr>
      </p:pic>
      <p:sp>
        <p:nvSpPr>
          <p:cNvPr id="2" name="Google Shape;116;g21d2d4ff563_0_25">
            <a:extLst>
              <a:ext uri="{FF2B5EF4-FFF2-40B4-BE49-F238E27FC236}">
                <a16:creationId xmlns:a16="http://schemas.microsoft.com/office/drawing/2014/main" id="{3535596A-3BCA-9F8E-DEDC-FCD8DF8DA36B}"/>
              </a:ext>
            </a:extLst>
          </p:cNvPr>
          <p:cNvSpPr txBox="1"/>
          <p:nvPr/>
        </p:nvSpPr>
        <p:spPr>
          <a:xfrm>
            <a:off x="4656841" y="2230850"/>
            <a:ext cx="3947976" cy="2285211"/>
          </a:xfrm>
          <a:prstGeom prst="rect">
            <a:avLst/>
          </a:prstGeom>
          <a:noFill/>
          <a:ln>
            <a:noFill/>
          </a:ln>
        </p:spPr>
        <p:txBody>
          <a:bodyPr spcFirstLastPara="1" wrap="square" lIns="68575" tIns="34275" rIns="68575" bIns="34275" anchor="t" anchorCtr="0">
            <a:spAutoFit/>
          </a:bodyPr>
          <a:lstStyle/>
          <a:p>
            <a:pPr marL="285750" lvl="0" indent="-285750" algn="just" rtl="0">
              <a:spcBef>
                <a:spcPts val="0"/>
              </a:spcBef>
              <a:spcAft>
                <a:spcPts val="0"/>
              </a:spcAft>
              <a:buFont typeface="Arial" panose="020B0604020202020204" pitchFamily="34" charset="0"/>
              <a:buChar char="•"/>
            </a:pPr>
            <a:r>
              <a:rPr lang="es-419" sz="1800" dirty="0">
                <a:solidFill>
                  <a:schemeClr val="tx1"/>
                </a:solidFill>
                <a:latin typeface="Calibri"/>
                <a:ea typeface="Calibri"/>
                <a:cs typeface="Calibri"/>
                <a:sym typeface="Calibri"/>
              </a:rPr>
              <a:t>¿Cómo piensan que se relaciona la altura del clavadista con el tiempo transcurrido?</a:t>
            </a:r>
          </a:p>
          <a:p>
            <a:pPr marL="285750" lvl="0" indent="-285750" algn="just" rtl="0">
              <a:spcBef>
                <a:spcPts val="0"/>
              </a:spcBef>
              <a:spcAft>
                <a:spcPts val="0"/>
              </a:spcAft>
              <a:buFont typeface="Arial" panose="020B0604020202020204" pitchFamily="34" charset="0"/>
              <a:buChar char="•"/>
            </a:pPr>
            <a:endParaRPr lang="es-419" sz="1800" dirty="0">
              <a:solidFill>
                <a:schemeClr val="tx1"/>
              </a:solidFill>
              <a:latin typeface="Calibri"/>
              <a:ea typeface="Calibri"/>
              <a:cs typeface="Calibri"/>
              <a:sym typeface="Calibri"/>
            </a:endParaRPr>
          </a:p>
          <a:p>
            <a:pPr marL="285750" lvl="0" indent="-285750" algn="just" rtl="0">
              <a:spcBef>
                <a:spcPts val="0"/>
              </a:spcBef>
              <a:spcAft>
                <a:spcPts val="0"/>
              </a:spcAft>
              <a:buFont typeface="Arial" panose="020B0604020202020204" pitchFamily="34" charset="0"/>
              <a:buChar char="•"/>
            </a:pPr>
            <a:r>
              <a:rPr lang="es-419" sz="1800" dirty="0">
                <a:solidFill>
                  <a:schemeClr val="tx1"/>
                </a:solidFill>
                <a:latin typeface="Calibri"/>
                <a:ea typeface="Calibri"/>
                <a:cs typeface="Calibri"/>
                <a:sym typeface="Calibri"/>
              </a:rPr>
              <a:t>¿Si graficamos la altura del clavadista versus el tiempo que ha transcurrido desde el salto, que curva creen que se obtendría? ¿Por qué?</a:t>
            </a:r>
            <a:endParaRPr sz="18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162183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21d2d4ff563_0_25"/>
          <p:cNvPicPr preferRelativeResize="0"/>
          <p:nvPr/>
        </p:nvPicPr>
        <p:blipFill rotWithShape="1">
          <a:blip r:embed="rId3">
            <a:alphaModFix amt="70000"/>
          </a:blip>
          <a:srcRect l="5735" t="6563" r="15661" b="7296"/>
          <a:stretch/>
        </p:blipFill>
        <p:spPr>
          <a:xfrm>
            <a:off x="603316" y="2432115"/>
            <a:ext cx="3968684" cy="2384981"/>
          </a:xfrm>
          <a:prstGeom prst="rect">
            <a:avLst/>
          </a:prstGeom>
          <a:noFill/>
          <a:ln>
            <a:noFill/>
          </a:ln>
        </p:spPr>
      </p:pic>
      <p:sp>
        <p:nvSpPr>
          <p:cNvPr id="115" name="Google Shape;115;g21d2d4ff563_0_25"/>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 </a:t>
            </a:r>
            <a:endParaRPr sz="2700" b="1" i="0" u="none" strike="noStrike" cap="none">
              <a:solidFill>
                <a:srgbClr val="423B71"/>
              </a:solidFill>
              <a:latin typeface="Calibri"/>
              <a:ea typeface="Calibri"/>
              <a:cs typeface="Calibri"/>
              <a:sym typeface="Calibri"/>
            </a:endParaRPr>
          </a:p>
        </p:txBody>
      </p:sp>
      <p:sp>
        <p:nvSpPr>
          <p:cNvPr id="116" name="Google Shape;116;g21d2d4ff563_0_25"/>
          <p:cNvSpPr txBox="1"/>
          <p:nvPr/>
        </p:nvSpPr>
        <p:spPr>
          <a:xfrm>
            <a:off x="603316" y="1459487"/>
            <a:ext cx="8199464" cy="623217"/>
          </a:xfrm>
          <a:prstGeom prst="rect">
            <a:avLst/>
          </a:prstGeom>
          <a:solidFill>
            <a:schemeClr val="bg1">
              <a:lumMod val="95000"/>
            </a:schemeClr>
          </a:solidFill>
          <a:ln>
            <a:noFill/>
          </a:ln>
        </p:spPr>
        <p:txBody>
          <a:bodyPr spcFirstLastPara="1" wrap="square" lIns="68575" tIns="34275" rIns="68575" bIns="34275" anchor="t" anchorCtr="0">
            <a:spAutoFit/>
          </a:bodyPr>
          <a:lstStyle/>
          <a:p>
            <a:pPr marL="0" lvl="0" indent="0" algn="ctr" rtl="0">
              <a:spcBef>
                <a:spcPts val="0"/>
              </a:spcBef>
              <a:spcAft>
                <a:spcPts val="0"/>
              </a:spcAft>
              <a:buNone/>
            </a:pPr>
            <a:r>
              <a:rPr lang="es" sz="1800" dirty="0">
                <a:solidFill>
                  <a:schemeClr val="dk1"/>
                </a:solidFill>
                <a:latin typeface="Calibri"/>
                <a:ea typeface="Calibri"/>
                <a:cs typeface="Calibri"/>
                <a:sym typeface="Calibri"/>
              </a:rPr>
              <a:t>¿Cómo determinar el instante exacto en que se alcanza la altura máxima y el valor de dicha altura?</a:t>
            </a:r>
            <a:endParaRPr sz="1800" dirty="0">
              <a:solidFill>
                <a:schemeClr val="dk1"/>
              </a:solidFill>
              <a:latin typeface="Calibri"/>
              <a:ea typeface="Calibri"/>
              <a:cs typeface="Calibri"/>
              <a:sym typeface="Calibri"/>
            </a:endParaRPr>
          </a:p>
        </p:txBody>
      </p:sp>
      <p:sp>
        <p:nvSpPr>
          <p:cNvPr id="2" name="Google Shape;107;g21d2d4ff563_0_17">
            <a:extLst>
              <a:ext uri="{FF2B5EF4-FFF2-40B4-BE49-F238E27FC236}">
                <a16:creationId xmlns:a16="http://schemas.microsoft.com/office/drawing/2014/main" id="{C00151F4-8B15-FD09-E4A1-219A3A6F8856}"/>
              </a:ext>
            </a:extLst>
          </p:cNvPr>
          <p:cNvSpPr txBox="1"/>
          <p:nvPr/>
        </p:nvSpPr>
        <p:spPr>
          <a:xfrm>
            <a:off x="520429" y="53519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Presentación del problema</a:t>
            </a:r>
            <a:endParaRPr sz="2700" b="1" i="0" u="none" strike="noStrike" cap="none" dirty="0">
              <a:solidFill>
                <a:srgbClr val="423B71"/>
              </a:solidFill>
              <a:latin typeface="Calibri"/>
              <a:ea typeface="Calibri"/>
              <a:cs typeface="Calibri"/>
              <a:sym typeface="Calibri"/>
            </a:endParaRPr>
          </a:p>
        </p:txBody>
      </p:sp>
      <p:sp>
        <p:nvSpPr>
          <p:cNvPr id="3" name="Google Shape;116;g21d2d4ff563_0_25">
            <a:extLst>
              <a:ext uri="{FF2B5EF4-FFF2-40B4-BE49-F238E27FC236}">
                <a16:creationId xmlns:a16="http://schemas.microsoft.com/office/drawing/2014/main" id="{F45B7566-2411-F1CB-1034-BBE9D607F091}"/>
              </a:ext>
            </a:extLst>
          </p:cNvPr>
          <p:cNvSpPr txBox="1"/>
          <p:nvPr/>
        </p:nvSpPr>
        <p:spPr>
          <a:xfrm>
            <a:off x="4703048" y="2432115"/>
            <a:ext cx="3947976" cy="1731213"/>
          </a:xfrm>
          <a:prstGeom prst="rect">
            <a:avLst/>
          </a:prstGeom>
          <a:noFill/>
          <a:ln>
            <a:noFill/>
          </a:ln>
        </p:spPr>
        <p:txBody>
          <a:bodyPr spcFirstLastPara="1" wrap="square" lIns="68575" tIns="34275" rIns="68575" bIns="34275" anchor="t" anchorCtr="0">
            <a:spAutoFit/>
          </a:bodyPr>
          <a:lstStyle/>
          <a:p>
            <a:pPr lvl="0" algn="just" rtl="0">
              <a:spcBef>
                <a:spcPts val="0"/>
              </a:spcBef>
              <a:spcAft>
                <a:spcPts val="0"/>
              </a:spcAft>
            </a:pPr>
            <a:r>
              <a:rPr lang="es-ES" sz="1800" dirty="0">
                <a:solidFill>
                  <a:schemeClr val="tx1"/>
                </a:solidFill>
                <a:latin typeface="Calibri"/>
                <a:ea typeface="Calibri"/>
                <a:cs typeface="Calibri"/>
                <a:sym typeface="Calibri"/>
              </a:rPr>
              <a:t>En lo que sigue, trabajaremos en encontrar un modelo cuadrático que describa la altura en función del tiempo, que nos ayudará a responder esta pregunta.</a:t>
            </a:r>
          </a:p>
          <a:p>
            <a:pPr lvl="0" algn="just" rtl="0">
              <a:spcBef>
                <a:spcPts val="0"/>
              </a:spcBef>
              <a:spcAft>
                <a:spcPts val="0"/>
              </a:spcAft>
            </a:pPr>
            <a:endParaRPr lang="es-ES" sz="1800" dirty="0">
              <a:solidFill>
                <a:schemeClr val="tx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D7DB8620-69C1-14AC-3394-8170393C376D}"/>
                  </a:ext>
                </a:extLst>
              </p:cNvPr>
              <p:cNvSpPr txBox="1"/>
              <p:nvPr/>
            </p:nvSpPr>
            <p:spPr>
              <a:xfrm>
                <a:off x="5556440" y="4081851"/>
                <a:ext cx="2241191"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h</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𝑡</m:t>
                          </m:r>
                        </m:e>
                      </m:d>
                      <m:r>
                        <a:rPr lang="es-ES" sz="2000" b="0" i="1" smtClean="0">
                          <a:latin typeface="Cambria Math" panose="02040503050406030204" pitchFamily="18" charset="0"/>
                        </a:rPr>
                        <m:t>=</m:t>
                      </m:r>
                      <m:r>
                        <a:rPr lang="es-ES" sz="2000" b="0" i="1" smtClean="0">
                          <a:latin typeface="Cambria Math" panose="02040503050406030204" pitchFamily="18" charset="0"/>
                        </a:rPr>
                        <m:t>𝑎</m:t>
                      </m:r>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𝑡</m:t>
                          </m:r>
                        </m:e>
                        <m:sup>
                          <m:r>
                            <a:rPr lang="es-ES" sz="2000" b="0" i="1" smtClean="0">
                              <a:latin typeface="Cambria Math" panose="02040503050406030204" pitchFamily="18" charset="0"/>
                            </a:rPr>
                            <m:t>2</m:t>
                          </m:r>
                        </m:sup>
                      </m:sSup>
                      <m:r>
                        <a:rPr lang="es-ES" sz="2000" b="0" i="1" smtClean="0">
                          <a:latin typeface="Cambria Math" panose="02040503050406030204" pitchFamily="18" charset="0"/>
                        </a:rPr>
                        <m:t>+</m:t>
                      </m:r>
                      <m:r>
                        <a:rPr lang="es-ES" sz="2000" b="0" i="1" smtClean="0">
                          <a:latin typeface="Cambria Math" panose="02040503050406030204" pitchFamily="18" charset="0"/>
                        </a:rPr>
                        <m:t>𝑏𝑡</m:t>
                      </m:r>
                      <m:r>
                        <a:rPr lang="es-ES" sz="2000" b="0" i="1" smtClean="0">
                          <a:latin typeface="Cambria Math" panose="02040503050406030204" pitchFamily="18" charset="0"/>
                        </a:rPr>
                        <m:t>+</m:t>
                      </m:r>
                      <m:r>
                        <a:rPr lang="es-ES" sz="2000" b="0" i="1" smtClean="0">
                          <a:latin typeface="Cambria Math" panose="02040503050406030204" pitchFamily="18" charset="0"/>
                        </a:rPr>
                        <m:t>𝑐</m:t>
                      </m:r>
                    </m:oMath>
                  </m:oMathPara>
                </a14:m>
                <a:endParaRPr lang="es-419" sz="2000" dirty="0"/>
              </a:p>
            </p:txBody>
          </p:sp>
        </mc:Choice>
        <mc:Fallback>
          <p:sp>
            <p:nvSpPr>
              <p:cNvPr id="4" name="CuadroTexto 3">
                <a:extLst>
                  <a:ext uri="{FF2B5EF4-FFF2-40B4-BE49-F238E27FC236}">
                    <a16:creationId xmlns:a16="http://schemas.microsoft.com/office/drawing/2014/main" id="{D7DB8620-69C1-14AC-3394-8170393C376D}"/>
                  </a:ext>
                </a:extLst>
              </p:cNvPr>
              <p:cNvSpPr txBox="1">
                <a:spLocks noRot="1" noChangeAspect="1" noMove="1" noResize="1" noEditPoints="1" noAdjustHandles="1" noChangeArrowheads="1" noChangeShapeType="1" noTextEdit="1"/>
              </p:cNvSpPr>
              <p:nvPr/>
            </p:nvSpPr>
            <p:spPr>
              <a:xfrm>
                <a:off x="5556440" y="4081851"/>
                <a:ext cx="2241191" cy="307777"/>
              </a:xfrm>
              <a:prstGeom prst="rect">
                <a:avLst/>
              </a:prstGeom>
              <a:blipFill>
                <a:blip r:embed="rId4"/>
                <a:stretch>
                  <a:fillRect l="-2174" r="-272" b="-12000"/>
                </a:stretch>
              </a:blipFill>
            </p:spPr>
            <p:txBody>
              <a:bodyPr/>
              <a:lstStyle/>
              <a:p>
                <a:r>
                  <a:rPr lang="es-419">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1d2d4ff563_0_33"/>
          <p:cNvSpPr txBox="1"/>
          <p:nvPr/>
        </p:nvSpPr>
        <p:spPr>
          <a:xfrm>
            <a:off x="509047" y="628575"/>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Clavados</a:t>
            </a:r>
            <a:endParaRPr sz="2700" b="1" i="0" u="none" strike="noStrike" cap="none" dirty="0">
              <a:solidFill>
                <a:srgbClr val="423B71"/>
              </a:solidFill>
              <a:latin typeface="Calibri"/>
              <a:ea typeface="Calibri"/>
              <a:cs typeface="Calibri"/>
              <a:sym typeface="Calibri"/>
            </a:endParaRPr>
          </a:p>
        </p:txBody>
      </p:sp>
      <p:sp>
        <p:nvSpPr>
          <p:cNvPr id="2" name="Google Shape;116;g21d2d4ff563_0_25">
            <a:extLst>
              <a:ext uri="{FF2B5EF4-FFF2-40B4-BE49-F238E27FC236}">
                <a16:creationId xmlns:a16="http://schemas.microsoft.com/office/drawing/2014/main" id="{56086DF1-44A0-8216-7685-B03696A7B8DD}"/>
              </a:ext>
            </a:extLst>
          </p:cNvPr>
          <p:cNvSpPr txBox="1"/>
          <p:nvPr/>
        </p:nvSpPr>
        <p:spPr>
          <a:xfrm>
            <a:off x="509047" y="1536568"/>
            <a:ext cx="7849746" cy="623217"/>
          </a:xfrm>
          <a:prstGeom prst="rect">
            <a:avLst/>
          </a:prstGeom>
          <a:noFill/>
          <a:ln>
            <a:noFill/>
          </a:ln>
        </p:spPr>
        <p:txBody>
          <a:bodyPr spcFirstLastPara="1" wrap="square" lIns="68575" tIns="34275" rIns="68575" bIns="34275" anchor="t" anchorCtr="0">
            <a:spAutoFit/>
          </a:bodyPr>
          <a:lstStyle/>
          <a:p>
            <a:pPr lvl="0" algn="just" rtl="0">
              <a:spcBef>
                <a:spcPts val="0"/>
              </a:spcBef>
              <a:spcAft>
                <a:spcPts val="0"/>
              </a:spcAft>
            </a:pPr>
            <a:r>
              <a:rPr lang="es-ES" sz="1800" dirty="0">
                <a:solidFill>
                  <a:schemeClr val="tx1"/>
                </a:solidFill>
                <a:latin typeface="Calibri"/>
                <a:ea typeface="Calibri"/>
                <a:cs typeface="Calibri"/>
                <a:sym typeface="Calibri"/>
              </a:rPr>
              <a:t>Para poder desarrollar este modelo, trabajaremos con datos reales del salto de Shi </a:t>
            </a:r>
            <a:r>
              <a:rPr lang="es-ES" sz="1800" dirty="0" err="1">
                <a:solidFill>
                  <a:schemeClr val="tx1"/>
                </a:solidFill>
                <a:latin typeface="Calibri"/>
                <a:ea typeface="Calibri"/>
                <a:cs typeface="Calibri"/>
                <a:sym typeface="Calibri"/>
              </a:rPr>
              <a:t>Tingmao</a:t>
            </a:r>
            <a:r>
              <a:rPr lang="es-ES" sz="1800" dirty="0">
                <a:solidFill>
                  <a:schemeClr val="tx1"/>
                </a:solidFill>
                <a:latin typeface="Calibri"/>
                <a:ea typeface="Calibri"/>
                <a:cs typeface="Calibri"/>
                <a:sym typeface="Calibri"/>
              </a:rPr>
              <a:t>, ganadora olímpica en </a:t>
            </a:r>
            <a:r>
              <a:rPr lang="es-ES" sz="1800" dirty="0" err="1">
                <a:solidFill>
                  <a:schemeClr val="tx1"/>
                </a:solidFill>
                <a:latin typeface="Calibri"/>
                <a:ea typeface="Calibri"/>
                <a:cs typeface="Calibri"/>
                <a:sym typeface="Calibri"/>
              </a:rPr>
              <a:t>Tokyo</a:t>
            </a:r>
            <a:r>
              <a:rPr lang="es-ES" sz="1800" dirty="0">
                <a:solidFill>
                  <a:schemeClr val="tx1"/>
                </a:solidFill>
                <a:latin typeface="Calibri"/>
                <a:ea typeface="Calibri"/>
                <a:cs typeface="Calibri"/>
                <a:sym typeface="Calibri"/>
              </a:rPr>
              <a:t> 2020, en trampolín de 3 metros.</a:t>
            </a:r>
          </a:p>
        </p:txBody>
      </p:sp>
      <p:pic>
        <p:nvPicPr>
          <p:cNvPr id="4" name="Imagen 3">
            <a:extLst>
              <a:ext uri="{FF2B5EF4-FFF2-40B4-BE49-F238E27FC236}">
                <a16:creationId xmlns:a16="http://schemas.microsoft.com/office/drawing/2014/main" id="{F7F83696-6AA0-63BF-32F3-ADF6E2AC0461}"/>
              </a:ext>
            </a:extLst>
          </p:cNvPr>
          <p:cNvPicPr>
            <a:picLocks noChangeAspect="1"/>
          </p:cNvPicPr>
          <p:nvPr/>
        </p:nvPicPr>
        <p:blipFill>
          <a:blip r:embed="rId3"/>
          <a:stretch>
            <a:fillRect/>
          </a:stretch>
        </p:blipFill>
        <p:spPr>
          <a:xfrm>
            <a:off x="2786174" y="2297862"/>
            <a:ext cx="3762068" cy="2120517"/>
          </a:xfrm>
          <a:prstGeom prst="rect">
            <a:avLst/>
          </a:prstGeom>
        </p:spPr>
      </p:pic>
      <p:sp>
        <p:nvSpPr>
          <p:cNvPr id="5" name="Google Shape;132;p27">
            <a:extLst>
              <a:ext uri="{FF2B5EF4-FFF2-40B4-BE49-F238E27FC236}">
                <a16:creationId xmlns:a16="http://schemas.microsoft.com/office/drawing/2014/main" id="{6820B306-EBB5-2803-7353-B6C94E2AF284}"/>
              </a:ext>
            </a:extLst>
          </p:cNvPr>
          <p:cNvSpPr txBox="1"/>
          <p:nvPr/>
        </p:nvSpPr>
        <p:spPr>
          <a:xfrm>
            <a:off x="3072000" y="4437854"/>
            <a:ext cx="30000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i="1" dirty="0">
                <a:solidFill>
                  <a:srgbClr val="000000"/>
                </a:solidFill>
                <a:latin typeface="Calibri"/>
                <a:ea typeface="Calibri"/>
                <a:cs typeface="Calibri"/>
                <a:sym typeface="Calibri"/>
              </a:rPr>
              <a:t>*Imagen referencial del video</a:t>
            </a:r>
            <a:r>
              <a:rPr lang="es" sz="1200" dirty="0">
                <a:solidFill>
                  <a:srgbClr val="000000"/>
                </a:solidFill>
                <a:latin typeface="Calibri"/>
                <a:ea typeface="Calibri"/>
                <a:cs typeface="Calibri"/>
                <a:sym typeface="Calibri"/>
              </a:rPr>
              <a:t> </a:t>
            </a:r>
            <a:endParaRPr sz="1200"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2511</Words>
  <Application>Microsoft Office PowerPoint</Application>
  <PresentationFormat>Presentación en pantalla (16:9)</PresentationFormat>
  <Paragraphs>171</Paragraphs>
  <Slides>29</Slides>
  <Notes>29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Wingdings</vt:lpstr>
      <vt:lpstr>Cambria Math</vt:lpstr>
      <vt:lpstr>Nunito</vt:lpstr>
      <vt:lpstr>Courier New</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Ricardo Felipe Fredes Silva (ricardo.fredes)</cp:lastModifiedBy>
  <cp:revision>8</cp:revision>
  <dcterms:modified xsi:type="dcterms:W3CDTF">2024-08-21T17:42:54Z</dcterms:modified>
</cp:coreProperties>
</file>