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6A4GIotuFnG7dTXkPd5qNHIh0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c4d40946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1c4d40946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b3e83dcc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b3e83dcc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2b3e83dcc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b3e83dcc3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b3e83dcc3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2b3e83dcc3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cdf1ad19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ecdf1ad19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1145bc0a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21145bc0a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1145bc0a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21145bc0a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muestre la </a:t>
            </a:r>
            <a:r>
              <a:rPr lang="es-419"/>
              <a:t>infografía</a:t>
            </a:r>
            <a:r>
              <a:rPr lang="es-419"/>
              <a:t> completa que encuentra en recursos </a:t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4d4094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21c4d4094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05e573a3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005e573a3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05e573a36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2005e573a36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b3e83dcc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b3e83dcc3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2b3e83dcc3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05e573a36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005e573a36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https://www.geogebra.org/m/qqb73yt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c4d409464_0_6"/>
          <p:cNvSpPr txBox="1"/>
          <p:nvPr/>
        </p:nvSpPr>
        <p:spPr>
          <a:xfrm>
            <a:off x="1815230" y="30040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1c4d409464_0_6"/>
          <p:cNvSpPr txBox="1"/>
          <p:nvPr/>
        </p:nvSpPr>
        <p:spPr>
          <a:xfrm>
            <a:off x="1616250" y="3754375"/>
            <a:ext cx="937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 startAt="3"/>
            </a:pPr>
            <a:r>
              <a:rPr lang="es-419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Asumiendo que no se adoptaron ni se adoptarán medidas de mitigación, ¿en qué año se superaría el millón de castores?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1c4d40946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200" y="2099050"/>
            <a:ext cx="34480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2b3e83dcc3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425" y="247863"/>
            <a:ext cx="8391450" cy="63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2b3e83dcc3_0_35"/>
          <p:cNvSpPr txBox="1"/>
          <p:nvPr/>
        </p:nvSpPr>
        <p:spPr>
          <a:xfrm>
            <a:off x="0" y="167725"/>
            <a:ext cx="3598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2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b="1" i="0" sz="2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2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sz="20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13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Estrategía 1:</a:t>
            </a:r>
            <a:endParaRPr b="1" sz="13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2b3e83dcc3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000" y="213425"/>
            <a:ext cx="8404725" cy="6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2b3e83dcc3_0_29"/>
          <p:cNvSpPr txBox="1"/>
          <p:nvPr/>
        </p:nvSpPr>
        <p:spPr>
          <a:xfrm>
            <a:off x="0" y="167725"/>
            <a:ext cx="3598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2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b="1" i="0" sz="2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2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sz="20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13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Estrategía 2:</a:t>
            </a:r>
            <a:endParaRPr b="1" sz="13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cdf1ad19c_0_12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relación entre el número de castores y los años transcurridos la expresamos mediante un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 ecuación que entrega el número de castores en función de los años transcurridos) y a través de un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 a través del tiempo, se denomina “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exponencial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su gráfico corresponde a una curva que crece “extremadamente” rápido.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1145bc0a5_0_5"/>
          <p:cNvSpPr/>
          <p:nvPr/>
        </p:nvSpPr>
        <p:spPr>
          <a:xfrm>
            <a:off x="281250" y="1528075"/>
            <a:ext cx="11314500" cy="4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Para encontrar el </a:t>
            </a:r>
            <a:r>
              <a:rPr lang="es-419" sz="24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númer</a:t>
            </a:r>
            <a:r>
              <a:rPr lang="es-419" sz="24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o de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castores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al cabo de un cierto </a:t>
            </a:r>
            <a:r>
              <a:rPr lang="es-419" sz="240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tuvimos que calcular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potencias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En cambio, para encontrar el </a:t>
            </a:r>
            <a:r>
              <a:rPr lang="es-419" sz="240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que debieran transcurrir, para que la </a:t>
            </a:r>
            <a:r>
              <a:rPr lang="es-419" sz="24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población de castores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ere una cierta cantidad, nos ayudamos del cálculo de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logaritmos</a:t>
            </a: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21145bc0a5_0_5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21145bc0a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480" y="2363175"/>
            <a:ext cx="27622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21145bc0a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955" y="4857850"/>
            <a:ext cx="27813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1145bc0a5_0_0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21145bc0a5_0_0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especie invasora es un animal, planta u otro organismo que se desarrolla fuera de su área de distribución natural, en hábitats que no le son propios, produciendo alteraciones en la riqueza y diversidad de los ecosistemas.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los castores, es necesario adoptar medidas para detener su crecimiento dado el inmenso daño que hacen a la biodiversidad de la Patagonia. Cabe destacar que, en su territorio natural, América del norte, esta especie no causa estos problemas.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5975" l="24847" r="30349" t="17419"/>
          <a:stretch/>
        </p:blipFill>
        <p:spPr>
          <a:xfrm>
            <a:off x="2914950" y="252300"/>
            <a:ext cx="6362102" cy="61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79150" y="338225"/>
            <a:ext cx="232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lang="es-419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4d409464_0_0"/>
          <p:cNvSpPr txBox="1"/>
          <p:nvPr/>
        </p:nvSpPr>
        <p:spPr>
          <a:xfrm>
            <a:off x="693905" y="88700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c4d409464_0_0"/>
          <p:cNvSpPr txBox="1"/>
          <p:nvPr/>
        </p:nvSpPr>
        <p:spPr>
          <a:xfrm>
            <a:off x="447075" y="1845800"/>
            <a:ext cx="60144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s-419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problemas que conlleva el rápido crecimiento de los castores en Tierra del Fuego?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419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s-419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castor es una especie exótica invasora?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1c4d40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750" y="1845800"/>
            <a:ext cx="4471001" cy="3564525"/>
          </a:xfrm>
          <a:prstGeom prst="rect">
            <a:avLst/>
          </a:prstGeom>
          <a:noFill/>
          <a:ln>
            <a:noFill/>
          </a:ln>
          <a:effectLst>
            <a:outerShdw rotWithShape="0" algn="bl" dir="402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474150" y="1687425"/>
            <a:ext cx="11399100" cy="4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año 1946 en Tierra del Fuego fueron introducidos 20 ejemplares de castores.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esa fecha, la población ha crecido año a año </a:t>
            </a: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 </a:t>
            </a: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13 %.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castores, se expresa con el siguiente modelo: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62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la cantidad inicial de castores;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el tiempo transcurrido en años desde 1946;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la cantidad total de castores. 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51511" l="39150" r="45477" t="38053"/>
          <a:stretch/>
        </p:blipFill>
        <p:spPr>
          <a:xfrm>
            <a:off x="4281499" y="3503275"/>
            <a:ext cx="3127296" cy="93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05e573a36_0_13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005e573a36_0_13"/>
          <p:cNvSpPr txBox="1"/>
          <p:nvPr/>
        </p:nvSpPr>
        <p:spPr>
          <a:xfrm>
            <a:off x="493950" y="4301875"/>
            <a:ext cx="112041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sucede con el número de castores a medida que pasa el tiempo?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 tiene </a:t>
            </a: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puede adoptar </a:t>
            </a: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¿Y </a:t>
            </a: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005e573a36_0_13"/>
          <p:cNvSpPr txBox="1"/>
          <p:nvPr/>
        </p:nvSpPr>
        <p:spPr>
          <a:xfrm>
            <a:off x="270080" y="1688663"/>
            <a:ext cx="55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2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Analicemos el modelo: </a:t>
            </a:r>
            <a:endParaRPr b="1" i="0" sz="28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g2005e573a36_0_13"/>
          <p:cNvGrpSpPr/>
          <p:nvPr/>
        </p:nvGrpSpPr>
        <p:grpSpPr>
          <a:xfrm>
            <a:off x="4005679" y="2646013"/>
            <a:ext cx="3569599" cy="938181"/>
            <a:chOff x="9550900" y="2457300"/>
            <a:chExt cx="2304900" cy="771150"/>
          </a:xfrm>
        </p:grpSpPr>
        <p:sp>
          <p:nvSpPr>
            <p:cNvPr id="115" name="Google Shape;115;g2005e573a36_0_13"/>
            <p:cNvSpPr/>
            <p:nvPr/>
          </p:nvSpPr>
          <p:spPr>
            <a:xfrm>
              <a:off x="9550900" y="2457300"/>
              <a:ext cx="2304900" cy="771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" name="Google Shape;116;g2005e573a36_0_13"/>
            <p:cNvPicPr preferRelativeResize="0"/>
            <p:nvPr/>
          </p:nvPicPr>
          <p:blipFill rotWithShape="1">
            <a:blip r:embed="rId3">
              <a:alphaModFix/>
            </a:blip>
            <a:srcRect b="51511" l="39150" r="45477" t="38053"/>
            <a:stretch/>
          </p:blipFill>
          <p:spPr>
            <a:xfrm>
              <a:off x="9684250" y="2457300"/>
              <a:ext cx="2019302" cy="771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05e573a36_0_40"/>
          <p:cNvSpPr txBox="1"/>
          <p:nvPr/>
        </p:nvSpPr>
        <p:spPr>
          <a:xfrm>
            <a:off x="1616255" y="30040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005e573a36_0_40"/>
          <p:cNvSpPr txBox="1"/>
          <p:nvPr/>
        </p:nvSpPr>
        <p:spPr>
          <a:xfrm>
            <a:off x="403800" y="2890675"/>
            <a:ext cx="1138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información anterior, responde las siguientes preguntas: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proximadamente,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castores había 30 años después de su introducción?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proximadamente,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castores había en el año 2006?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g2005e573a36_0_40"/>
          <p:cNvGrpSpPr/>
          <p:nvPr/>
        </p:nvGrpSpPr>
        <p:grpSpPr>
          <a:xfrm>
            <a:off x="3888401" y="1810491"/>
            <a:ext cx="3316290" cy="911653"/>
            <a:chOff x="9550900" y="2457300"/>
            <a:chExt cx="2304900" cy="771150"/>
          </a:xfrm>
        </p:grpSpPr>
        <p:sp>
          <p:nvSpPr>
            <p:cNvPr id="124" name="Google Shape;124;g2005e573a36_0_40"/>
            <p:cNvSpPr/>
            <p:nvPr/>
          </p:nvSpPr>
          <p:spPr>
            <a:xfrm>
              <a:off x="9550900" y="2457300"/>
              <a:ext cx="2304900" cy="771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" name="Google Shape;125;g2005e573a36_0_40"/>
            <p:cNvPicPr preferRelativeResize="0"/>
            <p:nvPr/>
          </p:nvPicPr>
          <p:blipFill rotWithShape="1">
            <a:blip r:embed="rId3">
              <a:alphaModFix/>
            </a:blip>
            <a:srcRect b="51511" l="39150" r="45477" t="38053"/>
            <a:stretch/>
          </p:blipFill>
          <p:spPr>
            <a:xfrm>
              <a:off x="9684250" y="2457300"/>
              <a:ext cx="2019302" cy="771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3e83dcc3_0_11"/>
          <p:cNvSpPr txBox="1"/>
          <p:nvPr/>
        </p:nvSpPr>
        <p:spPr>
          <a:xfrm>
            <a:off x="776550" y="1954350"/>
            <a:ext cx="4869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1976 había aproximadamente 782 castores</a:t>
            </a:r>
            <a:r>
              <a:rPr lang="es-419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900"/>
          </a:p>
        </p:txBody>
      </p:sp>
      <p:sp>
        <p:nvSpPr>
          <p:cNvPr id="132" name="Google Shape;132;g22b3e83dcc3_0_11"/>
          <p:cNvSpPr txBox="1"/>
          <p:nvPr/>
        </p:nvSpPr>
        <p:spPr>
          <a:xfrm>
            <a:off x="5995775" y="3621150"/>
            <a:ext cx="51879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2006, es decir, después de 60 años desde su introducción, había aproximadamente 30 601 castores. </a:t>
            </a:r>
            <a:endParaRPr/>
          </a:p>
        </p:txBody>
      </p:sp>
      <p:pic>
        <p:nvPicPr>
          <p:cNvPr id="133" name="Google Shape;133;g22b3e83dcc3_0_11"/>
          <p:cNvPicPr preferRelativeResize="0"/>
          <p:nvPr/>
        </p:nvPicPr>
        <p:blipFill rotWithShape="1">
          <a:blip r:embed="rId3">
            <a:alphaModFix/>
          </a:blip>
          <a:srcRect b="8781" l="19526" r="15559" t="31761"/>
          <a:stretch/>
        </p:blipFill>
        <p:spPr>
          <a:xfrm>
            <a:off x="1433825" y="3621151"/>
            <a:ext cx="3448899" cy="2294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g22b3e83dcc3_0_11"/>
          <p:cNvGrpSpPr/>
          <p:nvPr/>
        </p:nvGrpSpPr>
        <p:grpSpPr>
          <a:xfrm>
            <a:off x="6528170" y="1805609"/>
            <a:ext cx="3713655" cy="1127652"/>
            <a:chOff x="9550900" y="2457300"/>
            <a:chExt cx="2304900" cy="771150"/>
          </a:xfrm>
        </p:grpSpPr>
        <p:sp>
          <p:nvSpPr>
            <p:cNvPr id="135" name="Google Shape;135;g22b3e83dcc3_0_11"/>
            <p:cNvSpPr/>
            <p:nvPr/>
          </p:nvSpPr>
          <p:spPr>
            <a:xfrm>
              <a:off x="9550900" y="2457300"/>
              <a:ext cx="2304900" cy="771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g22b3e83dcc3_0_11"/>
            <p:cNvPicPr preferRelativeResize="0"/>
            <p:nvPr/>
          </p:nvPicPr>
          <p:blipFill rotWithShape="1">
            <a:blip r:embed="rId4">
              <a:alphaModFix/>
            </a:blip>
            <a:srcRect b="51511" l="39150" r="45477" t="38053"/>
            <a:stretch/>
          </p:blipFill>
          <p:spPr>
            <a:xfrm>
              <a:off x="9684250" y="2457300"/>
              <a:ext cx="2019302" cy="771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g22b3e83dcc3_0_11"/>
          <p:cNvSpPr txBox="1"/>
          <p:nvPr/>
        </p:nvSpPr>
        <p:spPr>
          <a:xfrm>
            <a:off x="3064200" y="66300"/>
            <a:ext cx="5413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b="1" sz="36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478130" y="402575"/>
            <a:ext cx="816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5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sobre el crecimiento de la población de castores. </a:t>
            </a:r>
            <a:endParaRPr b="1" i="0" sz="31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34650" y="2310275"/>
            <a:ext cx="109227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número de años aumenta al doble (de 30 a 60), ¿aumenta al doble el número de castores?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imaginan el gráfico que representa la relación entre los castores y los años transcurridos?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05e573a36_0_50"/>
          <p:cNvSpPr txBox="1"/>
          <p:nvPr/>
        </p:nvSpPr>
        <p:spPr>
          <a:xfrm>
            <a:off x="478124" y="402575"/>
            <a:ext cx="904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Gráfico crecimiento p</a:t>
            </a:r>
            <a:r>
              <a:rPr b="1" i="0" lang="es-419" sz="24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oblación de castores. </a:t>
            </a:r>
            <a:endParaRPr b="1" i="0" sz="24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005e573a36_0_50"/>
          <p:cNvSpPr/>
          <p:nvPr/>
        </p:nvSpPr>
        <p:spPr>
          <a:xfrm>
            <a:off x="7151050" y="1741001"/>
            <a:ext cx="4443900" cy="3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parece al gráfico que imaginaron?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podemos describir el gráfico?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crece el número de castores a medida que pasan los años?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005e573a36_0_50"/>
          <p:cNvSpPr txBox="1"/>
          <p:nvPr/>
        </p:nvSpPr>
        <p:spPr>
          <a:xfrm>
            <a:off x="7007425" y="5489200"/>
            <a:ext cx="429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005e573a3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25" y="1027900"/>
            <a:ext cx="5566850" cy="5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005e573a36_0_50"/>
          <p:cNvSpPr txBox="1"/>
          <p:nvPr/>
        </p:nvSpPr>
        <p:spPr>
          <a:xfrm>
            <a:off x="8387725" y="6118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https://www.geogebra.org/m/qqb73ytu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