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j6A4GIotuFnG7dTXkPd5qNHIh0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6666"/>
    <a:srgbClr val="000000"/>
    <a:srgbClr val="E16D6D"/>
    <a:srgbClr val="6FA8DC"/>
    <a:srgbClr val="E68383"/>
    <a:srgbClr val="A3B8DE"/>
    <a:srgbClr val="C18986"/>
    <a:srgbClr val="2E3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60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419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" name="Google Shape;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1c4d409464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" name="Google Shape;155;g21c4d40946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2b3e83dcc3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2b3e83dcc3_0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22b3e83dcc3_0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419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ecdf1ad19c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g1ecdf1ad19c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21145bc0a5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g221145bc0a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21145bc0a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0" name="Google Shape;190;g221145bc0a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6" name="Google Shape;19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/>
              <a:t>muestre la infografía completa que encuentra en recursos </a:t>
            </a: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1c4d40946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g21c4d40946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005e573a36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" name="Google Shape;109;g2005e573a36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005e573a36_0_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9" name="Google Shape;119;g2005e573a36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2b3e83dcc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2b3e83dcc3_0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g22b3e83dcc3_0_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419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005e573a36_0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g2005e573a36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7" descr="Form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" y="0"/>
            <a:ext cx="1219123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8" descr="Imagen que contiene Forma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" y="0"/>
            <a:ext cx="1219123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9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eogebra.org/m/qqb73yt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3"/>
          <p:cNvSpPr txBox="1"/>
          <p:nvPr/>
        </p:nvSpPr>
        <p:spPr>
          <a:xfrm>
            <a:off x="645246" y="3063339"/>
            <a:ext cx="109014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419"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es-419" sz="4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 población de castores</a:t>
            </a:r>
            <a:r>
              <a:rPr lang="es-419"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55;p30">
            <a:extLst>
              <a:ext uri="{FF2B5EF4-FFF2-40B4-BE49-F238E27FC236}">
                <a16:creationId xmlns:a16="http://schemas.microsoft.com/office/drawing/2014/main" id="{F65B5817-1D17-73BA-FF31-5ADE12BD3663}"/>
              </a:ext>
            </a:extLst>
          </p:cNvPr>
          <p:cNvSpPr/>
          <p:nvPr/>
        </p:nvSpPr>
        <p:spPr>
          <a:xfrm>
            <a:off x="861339" y="3697444"/>
            <a:ext cx="10185889" cy="1323453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1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E5A3709-C466-BDAD-0666-7B93D071D042}"/>
              </a:ext>
            </a:extLst>
          </p:cNvPr>
          <p:cNvSpPr/>
          <p:nvPr/>
        </p:nvSpPr>
        <p:spPr>
          <a:xfrm>
            <a:off x="3777034" y="1973457"/>
            <a:ext cx="4242391" cy="1200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8" name="Google Shape;158;g21c4d409464_0_6"/>
          <p:cNvSpPr txBox="1"/>
          <p:nvPr/>
        </p:nvSpPr>
        <p:spPr>
          <a:xfrm>
            <a:off x="1406700" y="3851270"/>
            <a:ext cx="100233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5715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</a:pPr>
            <a:r>
              <a:rPr lang="es-419" sz="24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Asumiendo 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no se adoptaron ni se adoptarán medidas de mitigación, ¿en qué año se superaría el millón de castores?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D5DC3800-2E65-A3C8-400C-3075AF5E4B52}"/>
                  </a:ext>
                </a:extLst>
              </p:cNvPr>
              <p:cNvSpPr txBox="1"/>
              <p:nvPr/>
            </p:nvSpPr>
            <p:spPr>
              <a:xfrm>
                <a:off x="4377542" y="2319911"/>
                <a:ext cx="320664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CL" sz="4000" b="0" dirty="0"/>
                  <a:t>C </a:t>
                </a:r>
                <a14:m>
                  <m:oMath xmlns:m="http://schemas.openxmlformats.org/officeDocument/2006/math">
                    <m:r>
                      <a:rPr lang="es-CL" sz="4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CL" sz="4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4000" b="0" i="1" smtClean="0">
                            <a:latin typeface="Cambria Math" panose="02040503050406030204" pitchFamily="18" charset="0"/>
                          </a:rPr>
                          <m:t>20⋅1,13</m:t>
                        </m:r>
                      </m:e>
                      <m:sup>
                        <m:r>
                          <a:rPr lang="es-CL" sz="4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s-CL" sz="4800" dirty="0"/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D5DC3800-2E65-A3C8-400C-3075AF5E4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7542" y="2319911"/>
                <a:ext cx="3206647" cy="615553"/>
              </a:xfrm>
              <a:prstGeom prst="rect">
                <a:avLst/>
              </a:prstGeom>
              <a:blipFill>
                <a:blip r:embed="rId3"/>
                <a:stretch>
                  <a:fillRect l="-9506" t="-25743" b="-48515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Google Shape;105;p4"/>
          <p:cNvSpPr txBox="1"/>
          <p:nvPr/>
        </p:nvSpPr>
        <p:spPr>
          <a:xfrm>
            <a:off x="1762155" y="313650"/>
            <a:ext cx="8166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Situación: </a:t>
            </a:r>
            <a:r>
              <a:rPr lang="es-419" sz="36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La población de castores</a:t>
            </a:r>
            <a:endParaRPr sz="36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55300652-DFFF-7AC6-556D-99D19696ADC5}"/>
              </a:ext>
            </a:extLst>
          </p:cNvPr>
          <p:cNvSpPr/>
          <p:nvPr/>
        </p:nvSpPr>
        <p:spPr>
          <a:xfrm>
            <a:off x="3682635" y="2142728"/>
            <a:ext cx="4525890" cy="34714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2B0016F2-7C3B-EB2C-078C-62C43CF0A5CE}"/>
                  </a:ext>
                </a:extLst>
              </p:cNvPr>
              <p:cNvSpPr txBox="1"/>
              <p:nvPr/>
            </p:nvSpPr>
            <p:spPr>
              <a:xfrm>
                <a:off x="4007275" y="2198964"/>
                <a:ext cx="358566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CL" sz="2800" dirty="0"/>
                  <a:t>1 000 000</a:t>
                </a:r>
                <a:r>
                  <a:rPr lang="es-CL" sz="2800" b="0" dirty="0"/>
                  <a:t> </a:t>
                </a:r>
                <a14:m>
                  <m:oMath xmlns:m="http://schemas.openxmlformats.org/officeDocument/2006/math">
                    <m:r>
                      <a:rPr lang="es-CL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CL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2800" b="0" i="1" smtClean="0">
                            <a:latin typeface="Cambria Math" panose="02040503050406030204" pitchFamily="18" charset="0"/>
                          </a:rPr>
                          <m:t>20⋅1,13</m:t>
                        </m:r>
                      </m:e>
                      <m:sup>
                        <m:r>
                          <a:rPr lang="es-CL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s-CL" sz="4800" dirty="0"/>
              </a:p>
            </p:txBody>
          </p:sp>
        </mc:Choice>
        <mc:Fallback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2B0016F2-7C3B-EB2C-078C-62C43CF0A5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275" y="2198964"/>
                <a:ext cx="3585662" cy="430887"/>
              </a:xfrm>
              <a:prstGeom prst="rect">
                <a:avLst/>
              </a:prstGeom>
              <a:blipFill>
                <a:blip r:embed="rId3"/>
                <a:stretch>
                  <a:fillRect l="-5942" t="-25714" b="-50000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21FD4593-C61D-1578-7BD4-A3ACA8977D52}"/>
                  </a:ext>
                </a:extLst>
              </p:cNvPr>
              <p:cNvSpPr txBox="1"/>
              <p:nvPr/>
            </p:nvSpPr>
            <p:spPr>
              <a:xfrm>
                <a:off x="4007275" y="2686087"/>
                <a:ext cx="2953629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2800" i="1">
                              <a:latin typeface="Cambria Math" panose="02040503050406030204" pitchFamily="18" charset="0"/>
                            </a:rPr>
                            <m:t>1 000 000</m:t>
                          </m:r>
                        </m:num>
                        <m:den>
                          <m:r>
                            <a:rPr lang="es-CL" sz="2800" i="1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s-CL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CL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sz="2800" i="1">
                              <a:latin typeface="Cambria Math" panose="02040503050406030204" pitchFamily="18" charset="0"/>
                            </a:rPr>
                            <m:t>1,13</m:t>
                          </m:r>
                        </m:e>
                        <m:sup>
                          <m:r>
                            <a:rPr lang="es-CL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s-CL" sz="280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21FD4593-C61D-1578-7BD4-A3ACA8977D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275" y="2686087"/>
                <a:ext cx="2953629" cy="8094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C4A8E90D-1210-B93E-39EB-24E969A35247}"/>
                  </a:ext>
                </a:extLst>
              </p:cNvPr>
              <p:cNvSpPr txBox="1"/>
              <p:nvPr/>
            </p:nvSpPr>
            <p:spPr>
              <a:xfrm>
                <a:off x="4695545" y="3589298"/>
                <a:ext cx="229921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CL" sz="2800" dirty="0">
                    <a:latin typeface="Cambria Math" panose="02040503050406030204" pitchFamily="18" charset="0"/>
                  </a:rPr>
                  <a:t>50 000</a:t>
                </a:r>
                <a14:m>
                  <m:oMath xmlns:m="http://schemas.openxmlformats.org/officeDocument/2006/math">
                    <m:r>
                      <a:rPr lang="es-CL" sz="2800" i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CL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2800" i="0">
                            <a:latin typeface="Cambria Math" panose="02040503050406030204" pitchFamily="18" charset="0"/>
                          </a:rPr>
                          <m:t>1,13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s-CL" sz="2800" i="0"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</m:sSup>
                  </m:oMath>
                </a14:m>
                <a:endParaRPr lang="es-CL" sz="2800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C4A8E90D-1210-B93E-39EB-24E969A352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5545" y="3589298"/>
                <a:ext cx="2299219" cy="430887"/>
              </a:xfrm>
              <a:prstGeom prst="rect">
                <a:avLst/>
              </a:prstGeom>
              <a:blipFill>
                <a:blip r:embed="rId5"/>
                <a:stretch>
                  <a:fillRect l="-9284" t="-25714" b="-50000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0C18FBAB-574F-6034-900C-4265BB994E3C}"/>
                  </a:ext>
                </a:extLst>
              </p:cNvPr>
              <p:cNvSpPr txBox="1"/>
              <p:nvPr/>
            </p:nvSpPr>
            <p:spPr>
              <a:xfrm>
                <a:off x="4409655" y="4113944"/>
                <a:ext cx="3282052" cy="514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CL" sz="3200" b="1" dirty="0">
                    <a:solidFill>
                      <a:schemeClr val="accent1">
                        <a:lumMod val="75000"/>
                      </a:schemeClr>
                    </a:solidFill>
                  </a:rPr>
                  <a:t>n</a:t>
                </a:r>
                <a14:m>
                  <m:oMath xmlns:m="http://schemas.openxmlformats.org/officeDocument/2006/math">
                    <m:r>
                      <a:rPr lang="es-CL" sz="32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s-CL" sz="3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s-CL" sz="32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CL" sz="3200" b="1" i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s-CL" sz="32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s-CL" sz="32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s-CL" sz="32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𝟏𝟑</m:t>
                            </m:r>
                          </m:sub>
                        </m:sSub>
                      </m:fName>
                      <m:e>
                        <m:r>
                          <a:rPr lang="es-CL" sz="3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𝟓𝟎</m:t>
                        </m:r>
                        <m:r>
                          <a:rPr lang="es-CL" sz="3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CL" sz="3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</m:e>
                    </m:func>
                  </m:oMath>
                </a14:m>
                <a:endParaRPr lang="es-CL" sz="2800" b="1" dirty="0"/>
              </a:p>
            </p:txBody>
          </p:sp>
        </mc:Choice>
        <mc:Fallback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0C18FBAB-574F-6034-900C-4265BB994E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9655" y="4113944"/>
                <a:ext cx="3282052" cy="514051"/>
              </a:xfrm>
              <a:prstGeom prst="rect">
                <a:avLst/>
              </a:prstGeom>
              <a:blipFill>
                <a:blip r:embed="rId6"/>
                <a:stretch>
                  <a:fillRect l="-7421" t="-26190" b="-4166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0DD3DE27-4819-EF9A-C9E8-3C6EAC63253A}"/>
                  </a:ext>
                </a:extLst>
              </p:cNvPr>
              <p:cNvSpPr txBox="1"/>
              <p:nvPr/>
            </p:nvSpPr>
            <p:spPr>
              <a:xfrm>
                <a:off x="4695545" y="4601067"/>
                <a:ext cx="1804725" cy="1600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CL" sz="2800" b="0" dirty="0"/>
                  <a:t>n</a:t>
                </a:r>
                <a14:m>
                  <m:oMath xmlns:m="http://schemas.openxmlformats.org/officeDocument/2006/math">
                    <m:r>
                      <a:rPr lang="es-CL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≈88,53</m:t>
                    </m:r>
                  </m:oMath>
                </a14:m>
                <a:endParaRPr lang="es-CL" sz="2800" b="0" dirty="0">
                  <a:ea typeface="Cambria Math" panose="02040503050406030204" pitchFamily="18" charset="0"/>
                </a:endParaRPr>
              </a:p>
              <a:p>
                <a:r>
                  <a:rPr lang="es-CL" sz="2800" b="0" dirty="0">
                    <a:ea typeface="Cambria Math" panose="02040503050406030204" pitchFamily="18" charset="0"/>
                  </a:rPr>
                  <a:t>n</a:t>
                </a:r>
                <a14:m>
                  <m:oMath xmlns:m="http://schemas.openxmlformats.org/officeDocument/2006/math">
                    <m:r>
                      <a:rPr lang="es-CL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≈89 </m:t>
                    </m:r>
                    <m:r>
                      <a:rPr lang="es-CL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s-CL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ñ</m:t>
                    </m:r>
                    <m:r>
                      <a:rPr lang="es-CL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𝑜𝑠</m:t>
                    </m:r>
                  </m:oMath>
                </a14:m>
                <a:endParaRPr lang="es-CL" sz="2800" b="0" dirty="0">
                  <a:ea typeface="Cambria Math" panose="02040503050406030204" pitchFamily="18" charset="0"/>
                </a:endParaRPr>
              </a:p>
              <a:p>
                <a:endParaRPr lang="es-CL" sz="4800" dirty="0"/>
              </a:p>
            </p:txBody>
          </p:sp>
        </mc:Choice>
        <mc:Fallback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0DD3DE27-4819-EF9A-C9E8-3C6EAC6325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5545" y="4601067"/>
                <a:ext cx="1804725" cy="1600438"/>
              </a:xfrm>
              <a:prstGeom prst="rect">
                <a:avLst/>
              </a:prstGeom>
              <a:blipFill>
                <a:blip r:embed="rId7"/>
                <a:stretch>
                  <a:fillRect l="-11824" t="-6870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uadroTexto 12">
            <a:extLst>
              <a:ext uri="{FF2B5EF4-FFF2-40B4-BE49-F238E27FC236}">
                <a16:creationId xmlns:a16="http://schemas.microsoft.com/office/drawing/2014/main" id="{E99056A0-3500-60E4-ABDA-50420EA9BC07}"/>
              </a:ext>
            </a:extLst>
          </p:cNvPr>
          <p:cNvSpPr txBox="1"/>
          <p:nvPr/>
        </p:nvSpPr>
        <p:spPr>
          <a:xfrm>
            <a:off x="640081" y="5614144"/>
            <a:ext cx="1082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Calibri" panose="020F0502020204030204" pitchFamily="34" charset="0"/>
                <a:cs typeface="Calibri" panose="020F0502020204030204" pitchFamily="34" charset="0"/>
              </a:rPr>
              <a:t>Luego de 89 años, esto es , en el año 2035, la cantidad de castores superaría el millón de ejemplares. </a:t>
            </a:r>
          </a:p>
        </p:txBody>
      </p:sp>
      <p:sp>
        <p:nvSpPr>
          <p:cNvPr id="14" name="Google Shape;155;p30">
            <a:extLst>
              <a:ext uri="{FF2B5EF4-FFF2-40B4-BE49-F238E27FC236}">
                <a16:creationId xmlns:a16="http://schemas.microsoft.com/office/drawing/2014/main" id="{4E481326-E840-BAAC-135F-83A95B99D7D2}"/>
              </a:ext>
            </a:extLst>
          </p:cNvPr>
          <p:cNvSpPr/>
          <p:nvPr/>
        </p:nvSpPr>
        <p:spPr>
          <a:xfrm>
            <a:off x="640080" y="1107851"/>
            <a:ext cx="9555479" cy="91160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>
              <a:buSzPts val="1800"/>
            </a:pPr>
            <a:r>
              <a:rPr lang="es-MX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Asumiendo que no se adoptaron ni se adoptarán medidas de mitigación, ¿en qué año se superaría el millón de castores?</a:t>
            </a:r>
            <a:endParaRPr sz="2400" dirty="0"/>
          </a:p>
        </p:txBody>
      </p:sp>
      <p:sp>
        <p:nvSpPr>
          <p:cNvPr id="16" name="Google Shape;105;p4"/>
          <p:cNvSpPr txBox="1"/>
          <p:nvPr/>
        </p:nvSpPr>
        <p:spPr>
          <a:xfrm>
            <a:off x="1762155" y="313650"/>
            <a:ext cx="8166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Situación: </a:t>
            </a:r>
            <a:r>
              <a:rPr lang="es-419" sz="36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La población de castores</a:t>
            </a:r>
            <a:endParaRPr sz="36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ecdf1ad19c_0_12"/>
          <p:cNvSpPr/>
          <p:nvPr/>
        </p:nvSpPr>
        <p:spPr>
          <a:xfrm>
            <a:off x="365025" y="1613775"/>
            <a:ext cx="11227800" cy="45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5250" marR="0" lvl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relación entre el número de castores y los años transcurridos la expresamos mediante un </a:t>
            </a:r>
            <a:r>
              <a:rPr lang="es-419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modelo 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(la ecuación que entrega el número de castores en función de los años transcurridos) y a través de un </a:t>
            </a:r>
            <a:r>
              <a:rPr lang="es-419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gráfico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5250" marR="0" lvl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aumento de la población de castores a través del tiempo, se denomina “</a:t>
            </a:r>
            <a:r>
              <a:rPr lang="es-419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crecimiento exponencial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y su gráfico corresponde a una curva que crece “extremadamente” rápido. 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g1ecdf1ad19c_0_12"/>
          <p:cNvSpPr txBox="1"/>
          <p:nvPr/>
        </p:nvSpPr>
        <p:spPr>
          <a:xfrm>
            <a:off x="630980" y="438100"/>
            <a:ext cx="8166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Algunas ideas y conclusiones: </a:t>
            </a:r>
            <a:endParaRPr sz="36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21145bc0a5_0_5"/>
          <p:cNvSpPr/>
          <p:nvPr/>
        </p:nvSpPr>
        <p:spPr>
          <a:xfrm>
            <a:off x="281250" y="1528075"/>
            <a:ext cx="11314500" cy="4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s-419" sz="240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Para encontrar el </a:t>
            </a:r>
            <a:r>
              <a:rPr lang="es-419" sz="2400" dirty="0">
                <a:solidFill>
                  <a:srgbClr val="E06666"/>
                </a:solidFill>
                <a:latin typeface="Calibri"/>
                <a:ea typeface="Calibri"/>
                <a:cs typeface="Calibri"/>
                <a:sym typeface="Calibri"/>
              </a:rPr>
              <a:t>número de</a:t>
            </a:r>
            <a:r>
              <a:rPr lang="es-419" sz="240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400" dirty="0">
                <a:solidFill>
                  <a:srgbClr val="E06666"/>
                </a:solidFill>
                <a:latin typeface="Calibri"/>
                <a:ea typeface="Calibri"/>
                <a:cs typeface="Calibri"/>
                <a:sym typeface="Calibri"/>
              </a:rPr>
              <a:t>castores</a:t>
            </a:r>
            <a:r>
              <a:rPr lang="es-419" sz="240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al cabo de un cierto </a:t>
            </a:r>
            <a:r>
              <a:rPr lang="es-419" sz="2400" dirty="0">
                <a:solidFill>
                  <a:srgbClr val="6FA8DC"/>
                </a:solidFill>
                <a:latin typeface="Calibri"/>
                <a:ea typeface="Calibri"/>
                <a:cs typeface="Calibri"/>
                <a:sym typeface="Calibri"/>
              </a:rPr>
              <a:t>número de años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419" sz="240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tuvimos que calcular </a:t>
            </a:r>
            <a:r>
              <a:rPr lang="es-419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potencias</a:t>
            </a:r>
            <a:r>
              <a:rPr lang="es-419" sz="240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400" dirty="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6200" lvl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s-419" sz="240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En cambio, para encontrar el </a:t>
            </a:r>
            <a:r>
              <a:rPr lang="es-419" sz="2400" dirty="0">
                <a:solidFill>
                  <a:srgbClr val="6FA8DC"/>
                </a:solidFill>
                <a:latin typeface="Calibri"/>
                <a:ea typeface="Calibri"/>
                <a:cs typeface="Calibri"/>
                <a:sym typeface="Calibri"/>
              </a:rPr>
              <a:t>número de años</a:t>
            </a:r>
            <a:r>
              <a:rPr lang="es-419" sz="240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que debieran transcurrir, para que la </a:t>
            </a:r>
            <a:r>
              <a:rPr lang="es-419" sz="2400" dirty="0">
                <a:solidFill>
                  <a:srgbClr val="E06666"/>
                </a:solidFill>
                <a:latin typeface="Calibri"/>
                <a:ea typeface="Calibri"/>
                <a:cs typeface="Calibri"/>
                <a:sym typeface="Calibri"/>
              </a:rPr>
              <a:t>población de castores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sup</a:t>
            </a:r>
            <a:r>
              <a:rPr lang="es-419" sz="240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ere una cierta cantidad, nos ayudamos del cálculo de </a:t>
            </a:r>
            <a:r>
              <a:rPr lang="es-419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logaritmos</a:t>
            </a:r>
            <a:r>
              <a:rPr lang="es-419" sz="240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g221145bc0a5_0_5"/>
          <p:cNvSpPr txBox="1"/>
          <p:nvPr/>
        </p:nvSpPr>
        <p:spPr>
          <a:xfrm>
            <a:off x="630980" y="438100"/>
            <a:ext cx="8166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Algunas ideas y conclusiones: </a:t>
            </a:r>
            <a:endParaRPr sz="36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063F3C38-9BAF-5B17-3C72-59D2613CC170}"/>
                  </a:ext>
                </a:extLst>
              </p:cNvPr>
              <p:cNvSpPr txBox="1"/>
              <p:nvPr/>
            </p:nvSpPr>
            <p:spPr>
              <a:xfrm>
                <a:off x="4107925" y="2619231"/>
                <a:ext cx="326756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CL" sz="4000" dirty="0">
                    <a:solidFill>
                      <a:srgbClr val="E06666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CL" sz="4000">
                        <a:solidFill>
                          <a:srgbClr val="E066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s-CL" sz="4000" b="0" dirty="0">
                    <a:solidFill>
                      <a:srgbClr val="E68383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s-CL" sz="4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CL" sz="4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4000" b="0" i="1" smtClean="0">
                            <a:latin typeface="Cambria Math" panose="02040503050406030204" pitchFamily="18" charset="0"/>
                          </a:rPr>
                          <m:t>20⋅1,13</m:t>
                        </m:r>
                      </m:e>
                      <m:sup>
                        <m:r>
                          <a:rPr lang="es-CL" sz="4000" b="0" i="1" smtClean="0">
                            <a:solidFill>
                              <a:srgbClr val="6FA8D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s-CL" sz="4800" dirty="0"/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063F3C38-9BAF-5B17-3C72-59D2613CC1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7925" y="2619231"/>
                <a:ext cx="3267561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096228A1-2576-2E38-1AFF-68B3A5B8D64C}"/>
                  </a:ext>
                </a:extLst>
              </p:cNvPr>
              <p:cNvSpPr txBox="1"/>
              <p:nvPr/>
            </p:nvSpPr>
            <p:spPr>
              <a:xfrm>
                <a:off x="4303469" y="5100981"/>
                <a:ext cx="3270062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4000" i="1">
                          <a:solidFill>
                            <a:srgbClr val="6FA8DC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CL" sz="4000" i="1">
                          <a:solidFill>
                            <a:srgbClr val="6FA8DC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func>
                        <m:funcPr>
                          <m:ctrlPr>
                            <a:rPr lang="es-CL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s-CL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CL" sz="4000" b="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s-CL" sz="4000" b="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1,13</m:t>
                              </m:r>
                            </m:sub>
                          </m:sSub>
                        </m:fName>
                        <m:e>
                          <m:f>
                            <m:fPr>
                              <m:ctrlPr>
                                <a:rPr lang="es-CL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s-CL" sz="4000" i="0" smtClean="0">
                                  <a:solidFill>
                                    <a:srgbClr val="E066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</m:t>
                              </m:r>
                            </m:num>
                            <m:den>
                              <m:r>
                                <a:rPr lang="es-CL" sz="4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20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s-CL" sz="4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096228A1-2576-2E38-1AFF-68B3A5B8D6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469" y="5100981"/>
                <a:ext cx="3270062" cy="11564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21145bc0a5_0_0"/>
          <p:cNvSpPr txBox="1"/>
          <p:nvPr/>
        </p:nvSpPr>
        <p:spPr>
          <a:xfrm>
            <a:off x="630980" y="438100"/>
            <a:ext cx="8166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Algunas ideas y conclusiones: </a:t>
            </a:r>
            <a:endParaRPr sz="36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g221145bc0a5_0_0"/>
          <p:cNvSpPr/>
          <p:nvPr/>
        </p:nvSpPr>
        <p:spPr>
          <a:xfrm>
            <a:off x="365025" y="1613775"/>
            <a:ext cx="11227800" cy="45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5250" marR="0" lvl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especie invasora es un animal, planta u otro organismo que se desarrolla fuera de su área de distribución natural, en hábitats que no le son propios, produciendo alteraciones en la riqueza y diversidad de los ecosistemas. 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5250" marR="0" lvl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el caso de los castores, es necesario adoptar medidas para detener su crecimiento dado el inmenso daño que hacen a la biodiversidad de la Patagonia. Cabe destacar que, en su territorio natural, América del norte, esta especie no causa estos problemas.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8"/>
          <p:cNvSpPr txBox="1"/>
          <p:nvPr/>
        </p:nvSpPr>
        <p:spPr>
          <a:xfrm>
            <a:off x="645246" y="3063339"/>
            <a:ext cx="109014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419" sz="4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 población de castores</a:t>
            </a:r>
            <a:endParaRPr sz="4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"/>
          <p:cNvPicPr preferRelativeResize="0"/>
          <p:nvPr/>
        </p:nvPicPr>
        <p:blipFill rotWithShape="1">
          <a:blip r:embed="rId3">
            <a:alphaModFix/>
          </a:blip>
          <a:srcRect l="26858" t="20250" r="31810" b="31961"/>
          <a:stretch/>
        </p:blipFill>
        <p:spPr>
          <a:xfrm>
            <a:off x="2151137" y="1439951"/>
            <a:ext cx="7999235" cy="516658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98;p4"/>
          <p:cNvSpPr txBox="1"/>
          <p:nvPr/>
        </p:nvSpPr>
        <p:spPr>
          <a:xfrm>
            <a:off x="557890" y="793661"/>
            <a:ext cx="790030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Infografía</a:t>
            </a:r>
            <a:r>
              <a:rPr lang="es-419" sz="36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36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s-419" sz="3600" b="1" smtClean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s-419" sz="3600" b="1" smtClean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población de castores” </a:t>
            </a:r>
            <a:endParaRPr sz="36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1c4d409464_0_0"/>
          <p:cNvSpPr txBox="1"/>
          <p:nvPr/>
        </p:nvSpPr>
        <p:spPr>
          <a:xfrm>
            <a:off x="693905" y="887000"/>
            <a:ext cx="5525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Para comenzar…</a:t>
            </a:r>
            <a:endParaRPr sz="36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g21c4d409464_0_0"/>
          <p:cNvSpPr txBox="1"/>
          <p:nvPr/>
        </p:nvSpPr>
        <p:spPr>
          <a:xfrm>
            <a:off x="449555" y="2097260"/>
            <a:ext cx="6014400" cy="2640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5725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 panose="020B0604020202020204" pitchFamily="34" charset="0"/>
              <a:buChar char="•"/>
            </a:pPr>
            <a:r>
              <a:rPr lang="es-419" sz="24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s-419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Cuáles son los problemas que conlleva el rápido crecimiento de los castores en Tierra del Fuego?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5725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 panose="020B0604020202020204" pitchFamily="34" charset="0"/>
              <a:buChar char="•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¿Por qué el castor es una especie exótica invasora?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g21c4d409464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7750" y="1845800"/>
            <a:ext cx="4471001" cy="3564525"/>
          </a:xfrm>
          <a:prstGeom prst="rect">
            <a:avLst/>
          </a:prstGeom>
          <a:noFill/>
          <a:ln>
            <a:noFill/>
          </a:ln>
          <a:effectLst>
            <a:outerShdw dist="19050" dir="402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/>
          <p:nvPr/>
        </p:nvSpPr>
        <p:spPr>
          <a:xfrm>
            <a:off x="474150" y="1687425"/>
            <a:ext cx="11399100" cy="480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año 1946 en Tierra del Fuego fueron introducidos 20 ejemplares de castores.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Desde esa fecha, la población ha crecido año a año aproximadamente en un 13 %.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aumento de la población de castores, se expresa con el siguiente modelo: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1620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representa la cantidad inicial de castores;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representa el tiempo transcurrido en años desde 1946;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 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representa la cantidad total de castores. 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4"/>
          <p:cNvSpPr txBox="1"/>
          <p:nvPr/>
        </p:nvSpPr>
        <p:spPr>
          <a:xfrm>
            <a:off x="1762155" y="313650"/>
            <a:ext cx="8166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Situación: </a:t>
            </a:r>
            <a:r>
              <a:rPr lang="es-419" sz="36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La población de castores</a:t>
            </a:r>
            <a:endParaRPr sz="36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3F88E46A-8093-B289-65C8-94FD29927EC1}"/>
                  </a:ext>
                </a:extLst>
              </p:cNvPr>
              <p:cNvSpPr txBox="1"/>
              <p:nvPr/>
            </p:nvSpPr>
            <p:spPr>
              <a:xfrm>
                <a:off x="4148055" y="3603043"/>
                <a:ext cx="368684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sz="4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MX" sz="4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s-MX" sz="4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s-CL" sz="4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s-CL" sz="4800" b="0" i="1" smtClean="0">
                              <a:latin typeface="Cambria Math" panose="02040503050406030204" pitchFamily="18" charset="0"/>
                            </a:rPr>
                            <m:t>⋅1,13</m:t>
                          </m:r>
                        </m:e>
                        <m:sup>
                          <m:r>
                            <a:rPr lang="es-CL" sz="4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s-CL" sz="4800" dirty="0"/>
              </a:p>
            </p:txBody>
          </p:sp>
        </mc:Choice>
        <mc:Fallback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3F88E46A-8093-B289-65C8-94FD29927E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055" y="3603043"/>
                <a:ext cx="3686843" cy="738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005e573a36_0_13"/>
          <p:cNvSpPr txBox="1"/>
          <p:nvPr/>
        </p:nvSpPr>
        <p:spPr>
          <a:xfrm>
            <a:off x="493950" y="4301875"/>
            <a:ext cx="11204100" cy="14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sucede con el número de castores a medida que pasa el tiempo?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valor tiene </a:t>
            </a:r>
            <a:r>
              <a:rPr lang="es-419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valores puede adoptar </a:t>
            </a:r>
            <a:r>
              <a:rPr lang="es-419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? ¿Y </a:t>
            </a:r>
            <a:r>
              <a:rPr lang="es-419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?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g2005e573a36_0_13"/>
          <p:cNvSpPr txBox="1"/>
          <p:nvPr/>
        </p:nvSpPr>
        <p:spPr>
          <a:xfrm>
            <a:off x="570300" y="1705636"/>
            <a:ext cx="5525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28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Analicemos el modelo: </a:t>
            </a:r>
            <a:endParaRPr sz="28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05;p4"/>
          <p:cNvSpPr txBox="1"/>
          <p:nvPr/>
        </p:nvSpPr>
        <p:spPr>
          <a:xfrm>
            <a:off x="1762155" y="313650"/>
            <a:ext cx="8166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Situación: </a:t>
            </a:r>
            <a:r>
              <a:rPr lang="es-419" sz="36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La población de castores</a:t>
            </a:r>
            <a:endParaRPr sz="36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3F88E46A-8093-B289-65C8-94FD29927EC1}"/>
                  </a:ext>
                </a:extLst>
              </p:cNvPr>
              <p:cNvSpPr txBox="1"/>
              <p:nvPr/>
            </p:nvSpPr>
            <p:spPr>
              <a:xfrm>
                <a:off x="4001733" y="2896023"/>
                <a:ext cx="368684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sz="4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MX" sz="4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s-MX" sz="4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s-CL" sz="4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s-CL" sz="4800" b="0" i="1" smtClean="0">
                              <a:latin typeface="Cambria Math" panose="02040503050406030204" pitchFamily="18" charset="0"/>
                            </a:rPr>
                            <m:t>⋅1,13</m:t>
                          </m:r>
                        </m:e>
                        <m:sup>
                          <m:r>
                            <a:rPr lang="es-CL" sz="4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s-CL" sz="4800" dirty="0"/>
              </a:p>
            </p:txBody>
          </p:sp>
        </mc:Choice>
        <mc:Fallback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3F88E46A-8093-B289-65C8-94FD29927E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1733" y="2896023"/>
                <a:ext cx="3686843" cy="738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5;p30">
            <a:extLst>
              <a:ext uri="{FF2B5EF4-FFF2-40B4-BE49-F238E27FC236}">
                <a16:creationId xmlns:a16="http://schemas.microsoft.com/office/drawing/2014/main" id="{FCAE6ADB-9737-37A7-968C-8AB4A95DF18F}"/>
              </a:ext>
            </a:extLst>
          </p:cNvPr>
          <p:cNvSpPr/>
          <p:nvPr/>
        </p:nvSpPr>
        <p:spPr>
          <a:xfrm>
            <a:off x="403800" y="3875170"/>
            <a:ext cx="11228219" cy="232185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100" dirty="0"/>
          </a:p>
        </p:txBody>
      </p:sp>
      <p:sp>
        <p:nvSpPr>
          <p:cNvPr id="122" name="Google Shape;122;g2005e573a36_0_40"/>
          <p:cNvSpPr txBox="1"/>
          <p:nvPr/>
        </p:nvSpPr>
        <p:spPr>
          <a:xfrm>
            <a:off x="559981" y="3031458"/>
            <a:ext cx="11384400" cy="27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partir de la información anterior, responde las siguientes preguntas: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Aproximadamente, ¿cuántos castores había 30 años después de su introducción?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62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Aproximadamente, ¿cuántos castores había en el año 2006?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3F88E46A-8093-B289-65C8-94FD29927EC1}"/>
                  </a:ext>
                </a:extLst>
              </p:cNvPr>
              <p:cNvSpPr txBox="1"/>
              <p:nvPr/>
            </p:nvSpPr>
            <p:spPr>
              <a:xfrm>
                <a:off x="3855833" y="1975380"/>
                <a:ext cx="368684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sz="4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MX" sz="4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s-MX" sz="4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s-CL" sz="4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s-CL" sz="4800" b="0" i="1" smtClean="0">
                              <a:latin typeface="Cambria Math" panose="02040503050406030204" pitchFamily="18" charset="0"/>
                            </a:rPr>
                            <m:t>⋅1,13</m:t>
                          </m:r>
                        </m:e>
                        <m:sup>
                          <m:r>
                            <a:rPr lang="es-CL" sz="4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s-CL" sz="4800" dirty="0"/>
              </a:p>
            </p:txBody>
          </p:sp>
        </mc:Choice>
        <mc:Fallback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3F88E46A-8093-B289-65C8-94FD29927E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5833" y="1975380"/>
                <a:ext cx="3686843" cy="738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Google Shape;105;p4"/>
          <p:cNvSpPr txBox="1"/>
          <p:nvPr/>
        </p:nvSpPr>
        <p:spPr>
          <a:xfrm>
            <a:off x="1762155" y="313650"/>
            <a:ext cx="8166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Situación: </a:t>
            </a:r>
            <a:r>
              <a:rPr lang="es-419" sz="36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La población de castores</a:t>
            </a:r>
            <a:endParaRPr sz="36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2b3e83dcc3_0_11"/>
          <p:cNvSpPr txBox="1"/>
          <p:nvPr/>
        </p:nvSpPr>
        <p:spPr>
          <a:xfrm>
            <a:off x="776550" y="2324377"/>
            <a:ext cx="5684474" cy="3157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el año 1976 había aproximadamente 782 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castores</a:t>
            </a:r>
            <a:r>
              <a:rPr lang="es-419" sz="24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3429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419" sz="240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MX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el año 2006, es decir, después de 60 años desde su introducción, había aproximadamente 30 601 castores. </a:t>
            </a:r>
            <a:endParaRPr lang="es-MX" sz="240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dirty="0"/>
          </a:p>
        </p:txBody>
      </p:sp>
      <p:pic>
        <p:nvPicPr>
          <p:cNvPr id="133" name="Google Shape;133;g22b3e83dcc3_0_11"/>
          <p:cNvPicPr preferRelativeResize="0"/>
          <p:nvPr/>
        </p:nvPicPr>
        <p:blipFill rotWithShape="1">
          <a:blip r:embed="rId3">
            <a:alphaModFix/>
          </a:blip>
          <a:srcRect l="19526" t="31761" r="15559" b="8781"/>
          <a:stretch/>
        </p:blipFill>
        <p:spPr>
          <a:xfrm flipH="1">
            <a:off x="6862576" y="3082211"/>
            <a:ext cx="4088395" cy="229412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3F88E46A-8093-B289-65C8-94FD29927EC1}"/>
                  </a:ext>
                </a:extLst>
              </p:cNvPr>
              <p:cNvSpPr txBox="1"/>
              <p:nvPr/>
            </p:nvSpPr>
            <p:spPr>
              <a:xfrm>
                <a:off x="7063351" y="2233915"/>
                <a:ext cx="368684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sz="4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MX" sz="4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s-MX" sz="4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s-CL" sz="4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s-CL" sz="4800" b="0" i="1" smtClean="0">
                              <a:latin typeface="Cambria Math" panose="02040503050406030204" pitchFamily="18" charset="0"/>
                            </a:rPr>
                            <m:t>⋅1,13</m:t>
                          </m:r>
                        </m:e>
                        <m:sup>
                          <m:r>
                            <a:rPr lang="es-CL" sz="4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s-CL" sz="4800" dirty="0"/>
              </a:p>
            </p:txBody>
          </p:sp>
        </mc:Choice>
        <mc:Fallback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3F88E46A-8093-B289-65C8-94FD29927E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3351" y="2233915"/>
                <a:ext cx="3686843" cy="7386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Google Shape;105;p4"/>
          <p:cNvSpPr txBox="1"/>
          <p:nvPr/>
        </p:nvSpPr>
        <p:spPr>
          <a:xfrm>
            <a:off x="1762155" y="313650"/>
            <a:ext cx="8166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Situación: </a:t>
            </a:r>
            <a:r>
              <a:rPr lang="es-419" sz="36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La población de castores</a:t>
            </a:r>
            <a:endParaRPr sz="36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5;p30">
            <a:extLst>
              <a:ext uri="{FF2B5EF4-FFF2-40B4-BE49-F238E27FC236}">
                <a16:creationId xmlns:a16="http://schemas.microsoft.com/office/drawing/2014/main" id="{7E67C6C5-6C75-1D76-E9F3-695EE80A47AF}"/>
              </a:ext>
            </a:extLst>
          </p:cNvPr>
          <p:cNvSpPr/>
          <p:nvPr/>
        </p:nvSpPr>
        <p:spPr>
          <a:xfrm>
            <a:off x="634650" y="2169042"/>
            <a:ext cx="11167489" cy="291332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100" dirty="0"/>
          </a:p>
        </p:txBody>
      </p:sp>
      <p:sp>
        <p:nvSpPr>
          <p:cNvPr id="142" name="Google Shape;142;p19"/>
          <p:cNvSpPr txBox="1"/>
          <p:nvPr/>
        </p:nvSpPr>
        <p:spPr>
          <a:xfrm>
            <a:off x="634650" y="485109"/>
            <a:ext cx="81660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5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Reflexionemos sobre el crecimiento de la población de castores. </a:t>
            </a:r>
            <a:endParaRPr sz="31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9"/>
          <p:cNvSpPr/>
          <p:nvPr/>
        </p:nvSpPr>
        <p:spPr>
          <a:xfrm>
            <a:off x="634650" y="2310275"/>
            <a:ext cx="10922700" cy="3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191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el número de años aumenta al doble (de 30 a 60), ¿aumenta al doble el número de castores?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191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imaginan el gráfico que representa la relación entre los castores y los años transcurridos?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005e573a36_0_50"/>
          <p:cNvSpPr txBox="1"/>
          <p:nvPr/>
        </p:nvSpPr>
        <p:spPr>
          <a:xfrm>
            <a:off x="478124" y="402575"/>
            <a:ext cx="90453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Gráfico crecimiento p</a:t>
            </a:r>
            <a:r>
              <a:rPr lang="es-419" sz="36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oblación de </a:t>
            </a:r>
            <a:r>
              <a:rPr lang="es-419" sz="3600" b="1" i="0" u="none" strike="noStrike" cap="none" smtClean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castores.</a:t>
            </a:r>
            <a:r>
              <a:rPr lang="es-419" sz="2400" b="1" i="0" u="none" strike="noStrike" cap="none" smtClean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g2005e573a36_0_50"/>
          <p:cNvSpPr/>
          <p:nvPr/>
        </p:nvSpPr>
        <p:spPr>
          <a:xfrm>
            <a:off x="7151050" y="1741001"/>
            <a:ext cx="4850450" cy="37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2545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 panose="020B0604020202020204" pitchFamily="34" charset="0"/>
              <a:buChar char="•"/>
            </a:pPr>
            <a:r>
              <a:rPr lang="es-419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¿Se parece al gráfico que imaginaron? 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2545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 panose="020B0604020202020204" pitchFamily="34" charset="0"/>
              <a:buChar char="•"/>
            </a:pPr>
            <a:r>
              <a:rPr lang="es-419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podemos describir el gráfico?  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2545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 panose="020B0604020202020204" pitchFamily="34" charset="0"/>
              <a:buChar char="•"/>
            </a:pPr>
            <a:r>
              <a:rPr lang="es-419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crece el número de castores a medida que pasan los años?</a:t>
            </a:r>
            <a:endParaRPr sz="2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g2005e573a36_0_50"/>
          <p:cNvSpPr txBox="1"/>
          <p:nvPr/>
        </p:nvSpPr>
        <p:spPr>
          <a:xfrm>
            <a:off x="7007425" y="5489200"/>
            <a:ext cx="4295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g2005e573a36_0_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124" y="1027900"/>
            <a:ext cx="6014116" cy="544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2005e573a36_0_50"/>
          <p:cNvSpPr txBox="1"/>
          <p:nvPr/>
        </p:nvSpPr>
        <p:spPr>
          <a:xfrm>
            <a:off x="8387725" y="6118400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11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https://www.geogebra.org/m/qqb73ytu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703</Words>
  <Application>Microsoft Office PowerPoint</Application>
  <PresentationFormat>Panorámica</PresentationFormat>
  <Paragraphs>83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Calibri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Ricardo Felipe Fredes Silva (ricardo.fredes)</dc:creator>
  <cp:lastModifiedBy>admin</cp:lastModifiedBy>
  <cp:revision>2</cp:revision>
  <dcterms:created xsi:type="dcterms:W3CDTF">2022-11-30T14:02:43Z</dcterms:created>
  <dcterms:modified xsi:type="dcterms:W3CDTF">2023-08-24T02:02:07Z</dcterms:modified>
</cp:coreProperties>
</file>