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1" r:id="rId1"/>
    <p:sldMasterId id="2147483672" r:id="rId2"/>
  </p:sldMasterIdLst>
  <p:notesMasterIdLst>
    <p:notesMasterId r:id="rId28"/>
  </p:notesMasterIdLst>
  <p:sldIdLst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f27e5ae785_0_3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g1f27e5ae785_0_3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a296db580e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"/>
              <a:t>tipo de fuente Calibri —&gt; imagen del preview con hipervínculo al video</a:t>
            </a:r>
            <a:endParaRPr/>
          </a:p>
        </p:txBody>
      </p:sp>
      <p:sp>
        <p:nvSpPr>
          <p:cNvPr id="145" name="Google Shape;145;g2a296db580e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a296db580e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"/>
              <a:t>tipo de fuente Calibri —&gt; imagen del preview con hipervínculo al video</a:t>
            </a:r>
            <a:endParaRPr/>
          </a:p>
        </p:txBody>
      </p:sp>
      <p:sp>
        <p:nvSpPr>
          <p:cNvPr id="153" name="Google Shape;153;g2a296db580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f27e5ae785_0_3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g1f27e5ae785_0_3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f27e5ae785_0_3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"/>
              <a:t>tipo de fuente Calibri —&gt; imagen del preview con hipervínculo al video</a:t>
            </a:r>
            <a:endParaRPr/>
          </a:p>
        </p:txBody>
      </p:sp>
      <p:sp>
        <p:nvSpPr>
          <p:cNvPr id="130" name="Google Shape;130;g1f27e5ae785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a296db580e_0_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"/>
              <a:t>tipo de fuente Calibri —&gt; imagen del preview con hipervínculo al video</a:t>
            </a:r>
            <a:endParaRPr/>
          </a:p>
        </p:txBody>
      </p:sp>
      <p:sp>
        <p:nvSpPr>
          <p:cNvPr id="138" name="Google Shape;138;g2a296db580e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659ebdd994_0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"/>
              <a:t>tipo de fuente Calibri —&gt; imagen del preview con hipervínculo al video</a:t>
            </a:r>
            <a:endParaRPr/>
          </a:p>
        </p:txBody>
      </p:sp>
      <p:sp>
        <p:nvSpPr>
          <p:cNvPr id="147" name="Google Shape;147;g2659ebdd994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a296db580e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"/>
              <a:t>tipo de fuente Calibri —&gt; imagen del preview con hipervínculo al video</a:t>
            </a:r>
            <a:endParaRPr/>
          </a:p>
        </p:txBody>
      </p:sp>
      <p:sp>
        <p:nvSpPr>
          <p:cNvPr id="154" name="Google Shape;154;g2a296db580e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659ebdd994_0_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"/>
              <a:t>tipo de fuente Calibri —&gt; imagen del preview con hipervínculo al video</a:t>
            </a:r>
            <a:endParaRPr/>
          </a:p>
        </p:txBody>
      </p:sp>
      <p:sp>
        <p:nvSpPr>
          <p:cNvPr id="167" name="Google Shape;167;g2659ebdd99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659ebdd994_0_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"/>
              <a:t>tipo de fuente Calibri —&gt; imagen del preview con hipervínculo al video</a:t>
            </a:r>
            <a:endParaRPr/>
          </a:p>
        </p:txBody>
      </p:sp>
      <p:sp>
        <p:nvSpPr>
          <p:cNvPr id="174" name="Google Shape;174;g2659ebdd994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659ebdd994_0_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"/>
              <a:t>tipo de fuente Calibri —&gt; imagen del preview con hipervínculo al video</a:t>
            </a:r>
            <a:endParaRPr/>
          </a:p>
        </p:txBody>
      </p:sp>
      <p:sp>
        <p:nvSpPr>
          <p:cNvPr id="182" name="Google Shape;182;g2659ebdd994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f27e5ae785_0_3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"/>
              <a:t>tipo de fuente Calibri —&gt; imagen del preview con hipervínculo al video</a:t>
            </a:r>
            <a:endParaRPr/>
          </a:p>
        </p:txBody>
      </p:sp>
      <p:sp>
        <p:nvSpPr>
          <p:cNvPr id="130" name="Google Shape;130;g1f27e5ae785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659ebdd994_0_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"/>
              <a:t>tipo de fuente Calibri —&gt; imagen del preview con hipervínculo al video</a:t>
            </a:r>
            <a:endParaRPr/>
          </a:p>
        </p:txBody>
      </p:sp>
      <p:sp>
        <p:nvSpPr>
          <p:cNvPr id="189" name="Google Shape;189;g2659ebdd994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f27e5ae785_0_3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g1f27e5ae785_0_3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f27e5ae785_0_3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"/>
              <a:t>tipo de fuente Calibri —&gt; imagen del preview con hipervínculo al video</a:t>
            </a:r>
            <a:endParaRPr/>
          </a:p>
        </p:txBody>
      </p:sp>
      <p:sp>
        <p:nvSpPr>
          <p:cNvPr id="130" name="Google Shape;130;g1f27e5ae785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a296db580e_0_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"/>
              <a:t>tipo de fuente Calibri —&gt; imagen del preview con hipervínculo al video</a:t>
            </a:r>
            <a:endParaRPr/>
          </a:p>
        </p:txBody>
      </p:sp>
      <p:sp>
        <p:nvSpPr>
          <p:cNvPr id="137" name="Google Shape;137;g2a296db580e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ae6c73c557_0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"/>
              <a:t>tipo de fuente Calibri —&gt; imagen del preview con hipervínculo al video</a:t>
            </a:r>
            <a:endParaRPr/>
          </a:p>
        </p:txBody>
      </p:sp>
      <p:sp>
        <p:nvSpPr>
          <p:cNvPr id="144" name="Google Shape;144;g2ae6c73c55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ae6c73c557_0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g2ae6c73c557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a296db580e_0_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"/>
              <a:t>tipo de fuente Calibri —&gt; imagen del preview con hipervínculo al video</a:t>
            </a:r>
            <a:endParaRPr/>
          </a:p>
        </p:txBody>
      </p:sp>
      <p:sp>
        <p:nvSpPr>
          <p:cNvPr id="138" name="Google Shape;138;g2a296db580e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a296db580e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"/>
              <a:t>tipo de fuente Calibri —&gt; imagen del preview con hipervínculo al video</a:t>
            </a:r>
            <a:endParaRPr/>
          </a:p>
        </p:txBody>
      </p:sp>
      <p:sp>
        <p:nvSpPr>
          <p:cNvPr id="145" name="Google Shape;145;g2a296db580e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a296db580e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"/>
              <a:t>tipo de fuente Calibri —&gt; imagen del preview con hipervínculo al video</a:t>
            </a:r>
            <a:endParaRPr/>
          </a:p>
        </p:txBody>
      </p:sp>
      <p:sp>
        <p:nvSpPr>
          <p:cNvPr id="152" name="Google Shape;152;g2a296db580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f27e5ae785_0_39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9" name="Google Shape;159;g1f27e5ae785_0_3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f27e5ae785_0_3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g1f27e5ae785_0_3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f27e5ae785_0_3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"/>
              <a:t>tipo de fuente Calibri —&gt; imagen del preview con hipervínculo al video</a:t>
            </a:r>
            <a:endParaRPr/>
          </a:p>
        </p:txBody>
      </p:sp>
      <p:sp>
        <p:nvSpPr>
          <p:cNvPr id="130" name="Google Shape;130;g1f27e5ae785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a296db580e_0_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"/>
              <a:t>tipo de fuente Calibri —&gt; imagen del preview con hipervínculo al video</a:t>
            </a:r>
            <a:endParaRPr/>
          </a:p>
        </p:txBody>
      </p:sp>
      <p:sp>
        <p:nvSpPr>
          <p:cNvPr id="138" name="Google Shape;138;g2a296db580e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>
  <p:cSld name="1_Diapositiva de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5" descr="Form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6" y="0"/>
            <a:ext cx="914343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apositiva de título">
  <p:cSld name="2_Diapositiva de título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6" descr="Imagen que contiene Forma&#10;&#10;Descripción generada automá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6" y="0"/>
            <a:ext cx="914343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>
            <a:spLocks noGrp="1"/>
          </p:cNvSpPr>
          <p:nvPr>
            <p:ph type="title"/>
          </p:nvPr>
        </p:nvSpPr>
        <p:spPr>
          <a:xfrm>
            <a:off x="628650" y="253869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8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>
            <a:spLocks noGrp="1"/>
          </p:cNvSpPr>
          <p:nvPr>
            <p:ph type="title"/>
          </p:nvPr>
        </p:nvSpPr>
        <p:spPr>
          <a:xfrm>
            <a:off x="628650" y="253869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20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20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 txBox="1">
            <a:spLocks noGrp="1"/>
          </p:cNvSpPr>
          <p:nvPr>
            <p:ph type="title"/>
          </p:nvPr>
        </p:nvSpPr>
        <p:spPr>
          <a:xfrm>
            <a:off x="628650" y="253869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Google Shape;98;p22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99" name="Google Shape;99;p22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0" name="Google Shape;100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5" name="Google Shape;105;p23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106" name="Google Shape;106;p23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7" name="Google Shape;107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4"/>
          <p:cNvSpPr txBox="1">
            <a:spLocks noGrp="1"/>
          </p:cNvSpPr>
          <p:nvPr>
            <p:ph type="title"/>
          </p:nvPr>
        </p:nvSpPr>
        <p:spPr>
          <a:xfrm>
            <a:off x="628650" y="253869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Google Shape;112;p24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5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Google Shape;118;p25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NUL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6"/>
          <p:cNvSpPr txBox="1"/>
          <p:nvPr/>
        </p:nvSpPr>
        <p:spPr>
          <a:xfrm>
            <a:off x="483935" y="2297504"/>
            <a:ext cx="81759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s" sz="33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Proyecto Geometría</a:t>
            </a:r>
            <a:endParaRPr sz="33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s" sz="33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(Etapa Desafío)</a:t>
            </a:r>
            <a:endParaRPr sz="33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9"/>
          <p:cNvSpPr txBox="1"/>
          <p:nvPr/>
        </p:nvSpPr>
        <p:spPr>
          <a:xfrm>
            <a:off x="396425" y="2080163"/>
            <a:ext cx="5303100" cy="1994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●"/>
            </a:pPr>
            <a:r>
              <a:rPr lang="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esta información se relaciona con la situación planteada en el video inicial?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19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●"/>
            </a:pPr>
            <a:r>
              <a:rPr lang="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esta información nos puede ayudar a resolver el desafío?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29"/>
          <p:cNvSpPr txBox="1"/>
          <p:nvPr/>
        </p:nvSpPr>
        <p:spPr>
          <a:xfrm>
            <a:off x="396430" y="550094"/>
            <a:ext cx="72141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s" sz="3000" b="1">
                <a:solidFill>
                  <a:srgbClr val="423B71"/>
                </a:solidFill>
                <a:latin typeface="Calibri"/>
                <a:ea typeface="Calibri"/>
                <a:cs typeface="Calibri"/>
                <a:sym typeface="Calibri"/>
              </a:rPr>
              <a:t>Investigación </a:t>
            </a:r>
            <a:endParaRPr sz="3000" b="1" i="0" u="none" strike="noStrike" cap="none">
              <a:solidFill>
                <a:srgbClr val="423B7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29"/>
          <p:cNvSpPr txBox="1"/>
          <p:nvPr/>
        </p:nvSpPr>
        <p:spPr>
          <a:xfrm>
            <a:off x="396425" y="1228313"/>
            <a:ext cx="6054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dirigir su investigación, piensen en lo siguiente: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" name="Google Shape;15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32475" y="2206300"/>
            <a:ext cx="2717900" cy="174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0"/>
          <p:cNvSpPr txBox="1"/>
          <p:nvPr/>
        </p:nvSpPr>
        <p:spPr>
          <a:xfrm>
            <a:off x="396430" y="550094"/>
            <a:ext cx="72141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s" sz="3000" b="1">
                <a:solidFill>
                  <a:srgbClr val="423B71"/>
                </a:solidFill>
                <a:latin typeface="Calibri"/>
                <a:ea typeface="Calibri"/>
                <a:cs typeface="Calibri"/>
                <a:sym typeface="Calibri"/>
              </a:rPr>
              <a:t>Investigación</a:t>
            </a:r>
            <a:endParaRPr sz="3000" b="1" i="0" u="none" strike="noStrike" cap="none">
              <a:solidFill>
                <a:srgbClr val="423B7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30"/>
          <p:cNvSpPr txBox="1"/>
          <p:nvPr/>
        </p:nvSpPr>
        <p:spPr>
          <a:xfrm>
            <a:off x="2071400" y="1637350"/>
            <a:ext cx="3758400" cy="1200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Recuerden registrar sus principales hallazgos a partir de la investigación que han realizado.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7" name="Google Shape;15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3675" y="1637351"/>
            <a:ext cx="1117075" cy="111707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0"/>
          <p:cNvSpPr txBox="1"/>
          <p:nvPr/>
        </p:nvSpPr>
        <p:spPr>
          <a:xfrm>
            <a:off x="2838975" y="3187525"/>
            <a:ext cx="5905200" cy="1200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¿Han encontrado otra información, adicional a las preguntas sugeridas, qué crean que es relevante para resolver el problema?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6"/>
          <p:cNvSpPr txBox="1"/>
          <p:nvPr/>
        </p:nvSpPr>
        <p:spPr>
          <a:xfrm>
            <a:off x="483935" y="2297504"/>
            <a:ext cx="81759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s" sz="33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Proyecto Geometría</a:t>
            </a:r>
            <a:endParaRPr sz="33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s" sz="33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(Etapa Creación)</a:t>
            </a:r>
            <a:endParaRPr sz="33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7"/>
          <p:cNvSpPr txBox="1"/>
          <p:nvPr/>
        </p:nvSpPr>
        <p:spPr>
          <a:xfrm>
            <a:off x="396430" y="385644"/>
            <a:ext cx="72141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s" sz="3000" b="1">
                <a:solidFill>
                  <a:srgbClr val="423B71"/>
                </a:solidFill>
                <a:latin typeface="Calibri"/>
                <a:ea typeface="Calibri"/>
                <a:cs typeface="Calibri"/>
                <a:sym typeface="Calibri"/>
              </a:rPr>
              <a:t>Recuerdo</a:t>
            </a:r>
            <a:endParaRPr sz="3000" b="1" i="0" u="none" strike="noStrike" cap="none">
              <a:solidFill>
                <a:srgbClr val="423B7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27"/>
          <p:cNvSpPr txBox="1"/>
          <p:nvPr/>
        </p:nvSpPr>
        <p:spPr>
          <a:xfrm>
            <a:off x="704650" y="1613925"/>
            <a:ext cx="4367700" cy="1879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alibri"/>
              <a:buChar char="●"/>
            </a:pPr>
            <a:r>
              <a:rPr lang="es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¿C</a:t>
            </a:r>
            <a:r>
              <a:rPr lang="es" sz="2100">
                <a:latin typeface="Calibri"/>
                <a:ea typeface="Calibri"/>
                <a:cs typeface="Calibri"/>
                <a:sym typeface="Calibri"/>
              </a:rPr>
              <a:t>uál es la hipótesis que deseamos probar?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Calibri"/>
              <a:buChar char="●"/>
            </a:pPr>
            <a:r>
              <a:rPr lang="es" sz="2100">
                <a:latin typeface="Calibri"/>
                <a:ea typeface="Calibri"/>
                <a:cs typeface="Calibri"/>
                <a:sym typeface="Calibri"/>
              </a:rPr>
              <a:t>¿Que información de la etapa de Investigación es importante para probar o rechazar la hipótesis?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4938" y="1236712"/>
            <a:ext cx="1939752" cy="141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80800" y="2866125"/>
            <a:ext cx="2246924" cy="176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8"/>
          <p:cNvSpPr txBox="1"/>
          <p:nvPr/>
        </p:nvSpPr>
        <p:spPr>
          <a:xfrm>
            <a:off x="396430" y="389544"/>
            <a:ext cx="72141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s" sz="3000" b="1">
                <a:solidFill>
                  <a:srgbClr val="423B71"/>
                </a:solidFill>
                <a:latin typeface="Calibri"/>
                <a:ea typeface="Calibri"/>
                <a:cs typeface="Calibri"/>
                <a:sym typeface="Calibri"/>
              </a:rPr>
              <a:t>Regla de Bergman</a:t>
            </a:r>
            <a:endParaRPr sz="3000" b="1" i="0" u="none" strike="noStrike" cap="none">
              <a:solidFill>
                <a:srgbClr val="423B7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8"/>
          <p:cNvSpPr txBox="1"/>
          <p:nvPr/>
        </p:nvSpPr>
        <p:spPr>
          <a:xfrm>
            <a:off x="563400" y="1170850"/>
            <a:ext cx="5048400" cy="11358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latin typeface="Calibri"/>
                <a:ea typeface="Calibri"/>
                <a:cs typeface="Calibri"/>
                <a:sym typeface="Calibri"/>
              </a:rPr>
              <a:t>En algunas especies de animales, aquellos de mayor tamaño habitan climas fríos y los más pequeños climas cálidos.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1499" y="2694375"/>
            <a:ext cx="3087551" cy="1827949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8"/>
          <p:cNvSpPr txBox="1"/>
          <p:nvPr/>
        </p:nvSpPr>
        <p:spPr>
          <a:xfrm>
            <a:off x="5211475" y="3859725"/>
            <a:ext cx="3654000" cy="7641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 i="1">
                <a:latin typeface="Calibri"/>
                <a:ea typeface="Calibri"/>
                <a:cs typeface="Calibri"/>
                <a:sym typeface="Calibri"/>
              </a:rPr>
              <a:t>¿Por qué área superficial (SA) y volumen (V)?</a:t>
            </a:r>
            <a:endParaRPr sz="2100" i="1"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833C3E0D-98ED-1C64-BCDF-ACAC61E8A2E8}"/>
                  </a:ext>
                </a:extLst>
              </p:cNvPr>
              <p:cNvSpPr txBox="1"/>
              <p:nvPr/>
            </p:nvSpPr>
            <p:spPr>
              <a:xfrm>
                <a:off x="5432394" y="2836851"/>
                <a:ext cx="3212161" cy="6915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s-419" sz="1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s-419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ES" sz="1800" b="0" i="1" smtClean="0">
                                      <a:latin typeface="Cambria Math" panose="02040503050406030204" pitchFamily="18" charset="0"/>
                                    </a:rPr>
                                    <m:t>𝑆𝐴</m:t>
                                  </m:r>
                                </m:num>
                                <m:den>
                                  <m:r>
                                    <a:rPr lang="es-ES" sz="1800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s-ES" sz="1800" b="0" i="1" smtClean="0">
                              <a:latin typeface="Cambria Math" panose="02040503050406030204" pitchFamily="18" charset="0"/>
                            </a:rPr>
                            <m:t>𝐴𝑛𝑡𝑎𝑟𝑡𝑖𝑐𝑎</m:t>
                          </m:r>
                        </m:sub>
                      </m:sSub>
                      <m:r>
                        <a:rPr lang="es-ES" sz="1800" b="0" i="1" smtClean="0">
                          <a:latin typeface="Cambria Math" panose="02040503050406030204" pitchFamily="18" charset="0"/>
                        </a:rPr>
                        <m:t>&lt; </m:t>
                      </m:r>
                      <m:sSub>
                        <m:sSubPr>
                          <m:ctrlPr>
                            <a:rPr lang="es-419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s-419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s-419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ES" sz="1800" i="1">
                                      <a:latin typeface="Cambria Math" panose="02040503050406030204" pitchFamily="18" charset="0"/>
                                    </a:rPr>
                                    <m:t>𝑆𝐴</m:t>
                                  </m:r>
                                </m:num>
                                <m:den>
                                  <m:r>
                                    <a:rPr lang="es-ES" sz="1800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s-ES" sz="1800" b="0" i="1" smtClean="0">
                              <a:latin typeface="Cambria Math" panose="02040503050406030204" pitchFamily="18" charset="0"/>
                            </a:rPr>
                            <m:t>𝐺𝑎𝑙𝑎𝑝𝑎𝑔𝑜𝑠</m:t>
                          </m:r>
                        </m:sub>
                      </m:sSub>
                    </m:oMath>
                  </m:oMathPara>
                </a14:m>
                <a:endParaRPr lang="es-419" sz="1800" dirty="0"/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833C3E0D-98ED-1C64-BCDF-ACAC61E8A2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2394" y="2836851"/>
                <a:ext cx="3212161" cy="6915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/>
          <p:nvPr/>
        </p:nvSpPr>
        <p:spPr>
          <a:xfrm>
            <a:off x="396430" y="389544"/>
            <a:ext cx="72141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s" sz="3000" b="1">
                <a:solidFill>
                  <a:srgbClr val="423B71"/>
                </a:solidFill>
                <a:latin typeface="Calibri"/>
                <a:ea typeface="Calibri"/>
                <a:cs typeface="Calibri"/>
                <a:sym typeface="Calibri"/>
              </a:rPr>
              <a:t>Regla de Bergmann </a:t>
            </a:r>
            <a:endParaRPr sz="3000" b="1" i="0" u="none" strike="noStrike" cap="none">
              <a:solidFill>
                <a:srgbClr val="423B7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29"/>
          <p:cNvSpPr txBox="1"/>
          <p:nvPr/>
        </p:nvSpPr>
        <p:spPr>
          <a:xfrm>
            <a:off x="447800" y="1080613"/>
            <a:ext cx="60543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utilizar la información anterior para probar o rechazar nuestra hipótesis?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" name="Google Shape;15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2900" y="2141525"/>
            <a:ext cx="2364875" cy="151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0"/>
          <p:cNvSpPr txBox="1"/>
          <p:nvPr/>
        </p:nvSpPr>
        <p:spPr>
          <a:xfrm>
            <a:off x="396430" y="389544"/>
            <a:ext cx="72141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s" sz="3000" b="1">
                <a:solidFill>
                  <a:srgbClr val="423B71"/>
                </a:solidFill>
                <a:latin typeface="Calibri"/>
                <a:ea typeface="Calibri"/>
                <a:cs typeface="Calibri"/>
                <a:sym typeface="Calibri"/>
              </a:rPr>
              <a:t>Regla de Bergmann </a:t>
            </a:r>
            <a:endParaRPr sz="3000" b="1" i="0" u="none" strike="noStrike" cap="none">
              <a:solidFill>
                <a:srgbClr val="423B7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30"/>
          <p:cNvSpPr txBox="1"/>
          <p:nvPr/>
        </p:nvSpPr>
        <p:spPr>
          <a:xfrm>
            <a:off x="447800" y="1080625"/>
            <a:ext cx="5266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utilizar la información anterior para probar o rechazar nuestra hipótesis?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30"/>
          <p:cNvSpPr txBox="1"/>
          <p:nvPr/>
        </p:nvSpPr>
        <p:spPr>
          <a:xfrm>
            <a:off x="529575" y="2209050"/>
            <a:ext cx="47739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Hipótesis</a:t>
            </a:r>
            <a:r>
              <a:rPr lang="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→  los adultos tienen menos riesgo de sufrir hipotermia que los niños. 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30"/>
          <p:cNvSpPr/>
          <p:nvPr/>
        </p:nvSpPr>
        <p:spPr>
          <a:xfrm>
            <a:off x="405350" y="2277038"/>
            <a:ext cx="4738800" cy="763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D65664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30"/>
          <p:cNvSpPr/>
          <p:nvPr/>
        </p:nvSpPr>
        <p:spPr>
          <a:xfrm>
            <a:off x="5406175" y="2489850"/>
            <a:ext cx="391800" cy="269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2B7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30"/>
          <p:cNvSpPr/>
          <p:nvPr/>
        </p:nvSpPr>
        <p:spPr>
          <a:xfrm rot="5400000">
            <a:off x="7143300" y="3311400"/>
            <a:ext cx="587100" cy="269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2B7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30"/>
          <p:cNvSpPr/>
          <p:nvPr/>
        </p:nvSpPr>
        <p:spPr>
          <a:xfrm>
            <a:off x="3261425" y="3883525"/>
            <a:ext cx="5676600" cy="8313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62B7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30"/>
          <p:cNvSpPr txBox="1"/>
          <p:nvPr/>
        </p:nvSpPr>
        <p:spPr>
          <a:xfrm>
            <a:off x="3408575" y="3883375"/>
            <a:ext cx="54651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¿Cuál es el volumen del cuerpo humano? ¿Y su área superficial? ¿Cómo determinarlo?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F2B4A831-3FEA-BC4D-F099-AE014A9AC6FD}"/>
                  </a:ext>
                </a:extLst>
              </p:cNvPr>
              <p:cNvSpPr txBox="1"/>
              <p:nvPr/>
            </p:nvSpPr>
            <p:spPr>
              <a:xfrm>
                <a:off x="6075093" y="2277038"/>
                <a:ext cx="2453813" cy="6599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s-419" sz="1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s-419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ES" sz="1800" b="0" i="1" smtClean="0">
                                      <a:latin typeface="Cambria Math" panose="02040503050406030204" pitchFamily="18" charset="0"/>
                                    </a:rPr>
                                    <m:t>𝑆𝐴</m:t>
                                  </m:r>
                                </m:num>
                                <m:den>
                                  <m:r>
                                    <a:rPr lang="es-ES" sz="1800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s-ES" sz="1800" b="0" i="1" smtClean="0">
                              <a:latin typeface="Cambria Math" panose="02040503050406030204" pitchFamily="18" charset="0"/>
                            </a:rPr>
                            <m:t>𝐴𝑑𝑢𝑙𝑡𝑜</m:t>
                          </m:r>
                        </m:sub>
                      </m:sSub>
                      <m:r>
                        <a:rPr lang="es-ES" sz="1800" b="0" i="1" smtClean="0">
                          <a:latin typeface="Cambria Math" panose="02040503050406030204" pitchFamily="18" charset="0"/>
                        </a:rPr>
                        <m:t>&lt; </m:t>
                      </m:r>
                      <m:sSub>
                        <m:sSubPr>
                          <m:ctrlPr>
                            <a:rPr lang="es-419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s-419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s-419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ES" sz="1800" i="1">
                                      <a:latin typeface="Cambria Math" panose="02040503050406030204" pitchFamily="18" charset="0"/>
                                    </a:rPr>
                                    <m:t>𝑆𝐴</m:t>
                                  </m:r>
                                </m:num>
                                <m:den>
                                  <m:r>
                                    <a:rPr lang="es-ES" sz="1800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s-ES" sz="1800" b="0" i="1" smtClean="0">
                              <a:latin typeface="Cambria Math" panose="02040503050406030204" pitchFamily="18" charset="0"/>
                            </a:rPr>
                            <m:t>𝑁𝑖</m:t>
                          </m:r>
                          <m:r>
                            <a:rPr lang="es-ES" sz="1800" b="0" i="1" smtClean="0">
                              <a:latin typeface="Cambria Math" panose="02040503050406030204" pitchFamily="18" charset="0"/>
                            </a:rPr>
                            <m:t>ñ</m:t>
                          </m:r>
                          <m:r>
                            <a:rPr lang="es-ES" sz="18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</m:oMath>
                  </m:oMathPara>
                </a14:m>
                <a:endParaRPr lang="es-419" sz="1800" dirty="0"/>
              </a:p>
            </p:txBody>
          </p:sp>
        </mc:Choice>
        <mc:Fallback xmlns=""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F2B4A831-3FEA-BC4D-F099-AE014A9AC6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5093" y="2277038"/>
                <a:ext cx="2453813" cy="6599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1"/>
          <p:cNvSpPr txBox="1"/>
          <p:nvPr/>
        </p:nvSpPr>
        <p:spPr>
          <a:xfrm>
            <a:off x="396430" y="389544"/>
            <a:ext cx="72141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s" sz="3000" b="1">
                <a:solidFill>
                  <a:srgbClr val="423B71"/>
                </a:solidFill>
                <a:latin typeface="Calibri"/>
                <a:ea typeface="Calibri"/>
                <a:cs typeface="Calibri"/>
                <a:sym typeface="Calibri"/>
              </a:rPr>
              <a:t>Modelo geométrico del cuerpo humano</a:t>
            </a:r>
            <a:endParaRPr sz="3000" b="1" i="0" u="none" strike="noStrike" cap="none">
              <a:solidFill>
                <a:srgbClr val="423B7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31"/>
          <p:cNvSpPr txBox="1"/>
          <p:nvPr/>
        </p:nvSpPr>
        <p:spPr>
          <a:xfrm>
            <a:off x="903725" y="1718325"/>
            <a:ext cx="4399800" cy="20088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●"/>
            </a:pPr>
            <a:r>
              <a:rPr lang="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Describan y justifiquen cuál es el modelo geométrico que utilizarán para resolver el desafío. 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●"/>
            </a:pPr>
            <a:r>
              <a:rPr lang="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supuestos hicieron? ¿Qué elementos descartaron? ¿Por qué?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1" name="Google Shape;17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4775" y="1647723"/>
            <a:ext cx="910325" cy="245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2"/>
          <p:cNvSpPr txBox="1"/>
          <p:nvPr/>
        </p:nvSpPr>
        <p:spPr>
          <a:xfrm>
            <a:off x="653275" y="1647725"/>
            <a:ext cx="5151000" cy="7158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su modelo, ¿qué datos matemáticos son necesarios para determinar la razón SA:V?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32"/>
          <p:cNvSpPr txBox="1"/>
          <p:nvPr/>
        </p:nvSpPr>
        <p:spPr>
          <a:xfrm>
            <a:off x="396430" y="389544"/>
            <a:ext cx="72141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s" sz="3000" b="1">
                <a:solidFill>
                  <a:srgbClr val="423B71"/>
                </a:solidFill>
                <a:latin typeface="Calibri"/>
                <a:ea typeface="Calibri"/>
                <a:cs typeface="Calibri"/>
                <a:sym typeface="Calibri"/>
              </a:rPr>
              <a:t>Modelo geométrico del cuerpo humano</a:t>
            </a:r>
            <a:endParaRPr sz="3000" b="1" i="0" u="none" strike="noStrike" cap="none">
              <a:solidFill>
                <a:srgbClr val="423B7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32"/>
          <p:cNvSpPr txBox="1"/>
          <p:nvPr/>
        </p:nvSpPr>
        <p:spPr>
          <a:xfrm>
            <a:off x="1417425" y="2964950"/>
            <a:ext cx="5266500" cy="8313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¿Cómo pueden determinar el área y volumen de su modelo de cuerpo humano?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9" name="Google Shape;17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6875" y="2270600"/>
            <a:ext cx="2010598" cy="2010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3"/>
          <p:cNvSpPr txBox="1"/>
          <p:nvPr/>
        </p:nvSpPr>
        <p:spPr>
          <a:xfrm>
            <a:off x="653275" y="1647725"/>
            <a:ext cx="5151000" cy="23319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●"/>
            </a:pPr>
            <a:r>
              <a:rPr lang="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información necesitan para trabajar con el modelo que han obtenido?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●"/>
            </a:pPr>
            <a:r>
              <a:rPr lang="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se relaciona esa información con las expresiones matemáticas que identificaron para obtener el área superficial y el volumen ? 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33"/>
          <p:cNvSpPr txBox="1"/>
          <p:nvPr/>
        </p:nvSpPr>
        <p:spPr>
          <a:xfrm>
            <a:off x="396430" y="389544"/>
            <a:ext cx="72141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s" sz="3000" b="1">
                <a:solidFill>
                  <a:srgbClr val="423B71"/>
                </a:solidFill>
                <a:latin typeface="Calibri"/>
                <a:ea typeface="Calibri"/>
                <a:cs typeface="Calibri"/>
                <a:sym typeface="Calibri"/>
              </a:rPr>
              <a:t>Modelo geométrico del cuerpo humano</a:t>
            </a:r>
            <a:endParaRPr sz="3000" b="1" i="0" u="none" strike="noStrike" cap="none">
              <a:solidFill>
                <a:srgbClr val="423B7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" name="Google Shape;18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92575" y="2026575"/>
            <a:ext cx="1609175" cy="1609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7"/>
          <p:cNvSpPr txBox="1"/>
          <p:nvPr/>
        </p:nvSpPr>
        <p:spPr>
          <a:xfrm>
            <a:off x="396430" y="385644"/>
            <a:ext cx="72141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s" sz="3000" b="1">
                <a:solidFill>
                  <a:srgbClr val="423B71"/>
                </a:solidFill>
                <a:latin typeface="Calibri"/>
                <a:ea typeface="Calibri"/>
                <a:cs typeface="Calibri"/>
                <a:sym typeface="Calibri"/>
              </a:rPr>
              <a:t>Trabajo en proyectos</a:t>
            </a:r>
            <a:endParaRPr sz="3000" b="1" i="0" u="none" strike="noStrike" cap="none">
              <a:solidFill>
                <a:srgbClr val="423B7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27"/>
          <p:cNvSpPr txBox="1"/>
          <p:nvPr/>
        </p:nvSpPr>
        <p:spPr>
          <a:xfrm>
            <a:off x="396425" y="1017975"/>
            <a:ext cx="4300500" cy="36942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Durante esta y siguientes clases abordaremos un proyecto. Esto implica entre otras cosas, 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●"/>
            </a:pPr>
            <a:r>
              <a:rPr lang="e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Trabajar en equipos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●"/>
            </a:pPr>
            <a:r>
              <a:rPr lang="e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Definir un desafío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●"/>
            </a:pPr>
            <a:r>
              <a:rPr lang="e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Investigar en torno al contexto de la situación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●"/>
            </a:pPr>
            <a:r>
              <a:rPr lang="e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Diseñar y desarrollar soluciones al desafío planteado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●"/>
            </a:pPr>
            <a:r>
              <a:rPr lang="e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Presentar y compartir sus soluciones a una audiencia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1450" y="3157700"/>
            <a:ext cx="3898075" cy="115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55775" y="1379213"/>
            <a:ext cx="2296525" cy="144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4"/>
          <p:cNvSpPr txBox="1"/>
          <p:nvPr/>
        </p:nvSpPr>
        <p:spPr>
          <a:xfrm>
            <a:off x="608325" y="1435800"/>
            <a:ext cx="8214000" cy="946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●"/>
            </a:pPr>
            <a:r>
              <a:rPr lang="e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resultados obtuvieron para la relación SA : V para un adulto y un niño?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●"/>
            </a:pPr>
            <a:r>
              <a:rPr lang="e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¿La hipótesis planteada es verdadera?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34"/>
          <p:cNvSpPr txBox="1"/>
          <p:nvPr/>
        </p:nvSpPr>
        <p:spPr>
          <a:xfrm>
            <a:off x="396430" y="389544"/>
            <a:ext cx="72141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s" sz="3000" b="1">
                <a:solidFill>
                  <a:srgbClr val="423B71"/>
                </a:solidFill>
                <a:latin typeface="Calibri"/>
                <a:ea typeface="Calibri"/>
                <a:cs typeface="Calibri"/>
                <a:sym typeface="Calibri"/>
              </a:rPr>
              <a:t>Modelo geométrico del cuerpo humano</a:t>
            </a:r>
            <a:endParaRPr sz="3000" b="1" i="0" u="none" strike="noStrike" cap="none">
              <a:solidFill>
                <a:srgbClr val="423B7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34"/>
          <p:cNvSpPr txBox="1"/>
          <p:nvPr/>
        </p:nvSpPr>
        <p:spPr>
          <a:xfrm>
            <a:off x="902000" y="2821125"/>
            <a:ext cx="4870200" cy="715800"/>
          </a:xfrm>
          <a:prstGeom prst="rect">
            <a:avLst/>
          </a:prstGeom>
          <a:noFill/>
          <a:ln w="9525" cap="flat" cmpd="sng">
            <a:solidFill>
              <a:srgbClr val="D6566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Busquen una manera de comprobar que sus resultados son correctos !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4" name="Google Shape;194;p34"/>
          <p:cNvPicPr preferRelativeResize="0"/>
          <p:nvPr/>
        </p:nvPicPr>
        <p:blipFill rotWithShape="1">
          <a:blip r:embed="rId3">
            <a:alphaModFix/>
          </a:blip>
          <a:srcRect t="7766" b="15333"/>
          <a:stretch/>
        </p:blipFill>
        <p:spPr>
          <a:xfrm>
            <a:off x="6412650" y="2610925"/>
            <a:ext cx="1902400" cy="15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4"/>
          <p:cNvSpPr txBox="1"/>
          <p:nvPr/>
        </p:nvSpPr>
        <p:spPr>
          <a:xfrm>
            <a:off x="2081250" y="4157200"/>
            <a:ext cx="4275300" cy="492600"/>
          </a:xfrm>
          <a:prstGeom prst="rect">
            <a:avLst/>
          </a:prstGeom>
          <a:solidFill>
            <a:srgbClr val="E0EDE9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podrían mejorar sus modelos?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6"/>
          <p:cNvSpPr txBox="1"/>
          <p:nvPr/>
        </p:nvSpPr>
        <p:spPr>
          <a:xfrm>
            <a:off x="483935" y="2297504"/>
            <a:ext cx="81759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s" sz="33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Proyecto Geometría</a:t>
            </a:r>
            <a:endParaRPr sz="33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s" sz="33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(Etapa Comunicación)</a:t>
            </a:r>
            <a:endParaRPr sz="33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7"/>
          <p:cNvSpPr txBox="1"/>
          <p:nvPr/>
        </p:nvSpPr>
        <p:spPr>
          <a:xfrm>
            <a:off x="396430" y="385644"/>
            <a:ext cx="72141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s" sz="3000" b="1">
                <a:solidFill>
                  <a:srgbClr val="423B71"/>
                </a:solidFill>
                <a:latin typeface="Calibri"/>
                <a:ea typeface="Calibri"/>
                <a:cs typeface="Calibri"/>
                <a:sym typeface="Calibri"/>
              </a:rPr>
              <a:t>Comunicación</a:t>
            </a:r>
            <a:endParaRPr sz="3000" b="1" i="0" u="none" strike="noStrike" cap="none">
              <a:solidFill>
                <a:srgbClr val="423B7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27"/>
          <p:cNvSpPr txBox="1"/>
          <p:nvPr/>
        </p:nvSpPr>
        <p:spPr>
          <a:xfrm>
            <a:off x="576900" y="2271975"/>
            <a:ext cx="3995100" cy="11358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latin typeface="Calibri"/>
                <a:ea typeface="Calibri"/>
                <a:cs typeface="Calibri"/>
                <a:sym typeface="Calibri"/>
              </a:rPr>
              <a:t>Un aspecto crucial del trabajo de proyecto es la comunicación de su desarrollo y resultados. 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6250" y="1456299"/>
            <a:ext cx="3440849" cy="28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8"/>
          <p:cNvSpPr txBox="1"/>
          <p:nvPr/>
        </p:nvSpPr>
        <p:spPr>
          <a:xfrm>
            <a:off x="396430" y="389544"/>
            <a:ext cx="72141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s" sz="3000" b="1">
                <a:solidFill>
                  <a:srgbClr val="423B71"/>
                </a:solidFill>
                <a:latin typeface="Calibri"/>
                <a:ea typeface="Calibri"/>
                <a:cs typeface="Calibri"/>
                <a:sym typeface="Calibri"/>
              </a:rPr>
              <a:t>Recomendaciones</a:t>
            </a:r>
            <a:endParaRPr sz="3000" b="1" i="0" u="none" strike="noStrike" cap="none">
              <a:solidFill>
                <a:srgbClr val="423B7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28"/>
          <p:cNvSpPr txBox="1"/>
          <p:nvPr/>
        </p:nvSpPr>
        <p:spPr>
          <a:xfrm>
            <a:off x="584575" y="1231250"/>
            <a:ext cx="5048400" cy="3388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900">
                <a:latin typeface="Calibri"/>
                <a:ea typeface="Calibri"/>
                <a:cs typeface="Calibri"/>
                <a:sym typeface="Calibri"/>
              </a:rPr>
              <a:t>Su presentación o informe debe considerar al menos los siguientes puntos: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</a:pPr>
            <a:r>
              <a:rPr lang="es" sz="1900">
                <a:latin typeface="Calibri"/>
                <a:ea typeface="Calibri"/>
                <a:cs typeface="Calibri"/>
                <a:sym typeface="Calibri"/>
              </a:rPr>
              <a:t>Hipótesis que buscaban probar o rechazar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</a:pPr>
            <a:r>
              <a:rPr lang="es" sz="1900">
                <a:latin typeface="Calibri"/>
                <a:ea typeface="Calibri"/>
                <a:cs typeface="Calibri"/>
                <a:sym typeface="Calibri"/>
              </a:rPr>
              <a:t>Datos relevantes que consideraron, aquellos que rechazaron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</a:pPr>
            <a:r>
              <a:rPr lang="es" sz="1900">
                <a:latin typeface="Calibri"/>
                <a:ea typeface="Calibri"/>
                <a:cs typeface="Calibri"/>
                <a:sym typeface="Calibri"/>
              </a:rPr>
              <a:t>Justificación del modelo de cuerpo humano que utilizaron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</a:pPr>
            <a:r>
              <a:rPr lang="es" sz="1900">
                <a:latin typeface="Calibri"/>
                <a:ea typeface="Calibri"/>
                <a:cs typeface="Calibri"/>
                <a:sym typeface="Calibri"/>
              </a:rPr>
              <a:t>Expresiones matemáticas utilizadas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</a:pPr>
            <a:r>
              <a:rPr lang="es" sz="1900">
                <a:latin typeface="Calibri"/>
                <a:ea typeface="Calibri"/>
                <a:cs typeface="Calibri"/>
                <a:sym typeface="Calibri"/>
              </a:rPr>
              <a:t>Resultados relevantes a los que llegaron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●"/>
            </a:pPr>
            <a:r>
              <a:rPr lang="es" sz="1900">
                <a:latin typeface="Calibri"/>
                <a:ea typeface="Calibri"/>
                <a:cs typeface="Calibri"/>
                <a:sym typeface="Calibri"/>
              </a:rPr>
              <a:t>Conclusiones y reflexiones finales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" name="Google Shape;14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6100" y="2059549"/>
            <a:ext cx="2754401" cy="198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9"/>
          <p:cNvSpPr txBox="1"/>
          <p:nvPr/>
        </p:nvSpPr>
        <p:spPr>
          <a:xfrm>
            <a:off x="396430" y="389544"/>
            <a:ext cx="72141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s" sz="3000" b="1">
                <a:solidFill>
                  <a:srgbClr val="423B71"/>
                </a:solidFill>
                <a:latin typeface="Calibri"/>
                <a:ea typeface="Calibri"/>
                <a:cs typeface="Calibri"/>
                <a:sym typeface="Calibri"/>
              </a:rPr>
              <a:t>Recomendaciones</a:t>
            </a:r>
            <a:endParaRPr sz="3000" b="1" i="0" u="none" strike="noStrike" cap="none">
              <a:solidFill>
                <a:srgbClr val="423B7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9"/>
          <p:cNvSpPr txBox="1"/>
          <p:nvPr/>
        </p:nvSpPr>
        <p:spPr>
          <a:xfrm>
            <a:off x="605750" y="1337075"/>
            <a:ext cx="8082300" cy="28554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latin typeface="Calibri"/>
                <a:ea typeface="Calibri"/>
                <a:cs typeface="Calibri"/>
                <a:sym typeface="Calibri"/>
              </a:rPr>
              <a:t>Para realizar su reflexión final, las siguientes preguntas pueden ser de ayuda: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¿Cuáles fueron las etapas del proyecto que desarrollamos? ¿Cuál de ellas fue la más desafiante?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la matemática me permitió resolver el desafío planteado?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logramos realizar con este proyecto? ¿Cómo se conecta con el mundo real?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aspectos podríamos mejorar del trabajo realizado como equipo?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30"/>
          <p:cNvSpPr txBox="1"/>
          <p:nvPr/>
        </p:nvSpPr>
        <p:spPr>
          <a:xfrm>
            <a:off x="483935" y="2297504"/>
            <a:ext cx="8175900" cy="646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s" sz="33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Proyecto Geometría</a:t>
            </a:r>
            <a:endParaRPr sz="33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8"/>
          <p:cNvSpPr txBox="1"/>
          <p:nvPr/>
        </p:nvSpPr>
        <p:spPr>
          <a:xfrm>
            <a:off x="396430" y="550094"/>
            <a:ext cx="72141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s" sz="3000" b="1">
                <a:solidFill>
                  <a:srgbClr val="423B71"/>
                </a:solidFill>
                <a:latin typeface="Calibri"/>
                <a:ea typeface="Calibri"/>
                <a:cs typeface="Calibri"/>
                <a:sym typeface="Calibri"/>
              </a:rPr>
              <a:t>Video </a:t>
            </a:r>
            <a:endParaRPr sz="3000" b="1" i="0" u="none" strike="noStrike" cap="none">
              <a:solidFill>
                <a:srgbClr val="423B7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" name="Google Shape;141;p28"/>
          <p:cNvPicPr preferRelativeResize="0"/>
          <p:nvPr/>
        </p:nvPicPr>
        <p:blipFill rotWithShape="1">
          <a:blip r:embed="rId3">
            <a:alphaModFix/>
          </a:blip>
          <a:srcRect r="2647"/>
          <a:stretch/>
        </p:blipFill>
        <p:spPr>
          <a:xfrm>
            <a:off x="2591050" y="2127100"/>
            <a:ext cx="4224174" cy="2288364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8"/>
          <p:cNvSpPr txBox="1"/>
          <p:nvPr/>
        </p:nvSpPr>
        <p:spPr>
          <a:xfrm>
            <a:off x="879700" y="1240525"/>
            <a:ext cx="6054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Revisemos el video “Adaptaciones evolutivas”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9"/>
          <p:cNvSpPr txBox="1"/>
          <p:nvPr/>
        </p:nvSpPr>
        <p:spPr>
          <a:xfrm>
            <a:off x="396430" y="550094"/>
            <a:ext cx="72141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s" sz="3000" b="1">
                <a:solidFill>
                  <a:srgbClr val="423B71"/>
                </a:solidFill>
                <a:latin typeface="Calibri"/>
                <a:ea typeface="Calibri"/>
                <a:cs typeface="Calibri"/>
                <a:sym typeface="Calibri"/>
              </a:rPr>
              <a:t>Reflexión</a:t>
            </a:r>
            <a:endParaRPr sz="3000" b="1" i="0" u="none" strike="noStrike" cap="none">
              <a:solidFill>
                <a:srgbClr val="423B7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8" name="Google Shape;148;p29"/>
          <p:cNvPicPr preferRelativeResize="0"/>
          <p:nvPr/>
        </p:nvPicPr>
        <p:blipFill rotWithShape="1">
          <a:blip r:embed="rId3">
            <a:alphaModFix/>
          </a:blip>
          <a:srcRect r="2647"/>
          <a:stretch/>
        </p:blipFill>
        <p:spPr>
          <a:xfrm>
            <a:off x="5614650" y="1974000"/>
            <a:ext cx="3105550" cy="168237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9"/>
          <p:cNvSpPr txBox="1"/>
          <p:nvPr/>
        </p:nvSpPr>
        <p:spPr>
          <a:xfrm>
            <a:off x="444400" y="1634275"/>
            <a:ext cx="4582500" cy="2262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¿Cuál es la situación que se presenta en el video?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¿Por qué creen que ocurre este fenómeno?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pasaría si los dos pingüinos están en el mismo ambiente?</a:t>
            </a:r>
            <a:r>
              <a:rPr lang="es" sz="20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0"/>
          <p:cNvSpPr txBox="1"/>
          <p:nvPr/>
        </p:nvSpPr>
        <p:spPr>
          <a:xfrm>
            <a:off x="396430" y="550094"/>
            <a:ext cx="72141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s" sz="3000" b="1">
                <a:solidFill>
                  <a:srgbClr val="423B71"/>
                </a:solidFill>
                <a:latin typeface="Calibri"/>
                <a:ea typeface="Calibri"/>
                <a:cs typeface="Calibri"/>
                <a:sym typeface="Calibri"/>
              </a:rPr>
              <a:t>Reflexión</a:t>
            </a:r>
            <a:endParaRPr sz="3000" b="1" i="0" u="none" strike="noStrike" cap="none">
              <a:solidFill>
                <a:srgbClr val="423B7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30"/>
          <p:cNvSpPr txBox="1"/>
          <p:nvPr/>
        </p:nvSpPr>
        <p:spPr>
          <a:xfrm>
            <a:off x="472625" y="1843250"/>
            <a:ext cx="4582500" cy="1554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¿Pasaría lo mismo con dos humanos?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 un adulto y un niño se encuentran en un lugar muy frío, ¿qué esperan que pase?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Google Shape;15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6698" y="1678798"/>
            <a:ext cx="2908828" cy="2117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1"/>
          <p:cNvSpPr txBox="1"/>
          <p:nvPr/>
        </p:nvSpPr>
        <p:spPr>
          <a:xfrm>
            <a:off x="551379" y="555400"/>
            <a:ext cx="41442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>
                <a:solidFill>
                  <a:srgbClr val="423B71"/>
                </a:solidFill>
                <a:latin typeface="Calibri"/>
                <a:ea typeface="Calibri"/>
                <a:cs typeface="Calibri"/>
                <a:sym typeface="Calibri"/>
              </a:rPr>
              <a:t>Desafío</a:t>
            </a:r>
            <a:endParaRPr sz="3000" b="1" i="0" u="none" strike="noStrike" cap="none">
              <a:solidFill>
                <a:srgbClr val="423B7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31"/>
          <p:cNvSpPr txBox="1"/>
          <p:nvPr/>
        </p:nvSpPr>
        <p:spPr>
          <a:xfrm>
            <a:off x="1500150" y="1993026"/>
            <a:ext cx="6457800" cy="1237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podemos probar que las personas adultas tienen menor riesgo de sufrir hipotermia que los niños en un clima frío?</a:t>
            </a:r>
            <a:endParaRPr sz="3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6"/>
          <p:cNvSpPr txBox="1"/>
          <p:nvPr/>
        </p:nvSpPr>
        <p:spPr>
          <a:xfrm>
            <a:off x="483935" y="2297504"/>
            <a:ext cx="81759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s" sz="33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Proyecto Geometría</a:t>
            </a:r>
            <a:endParaRPr sz="33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s" sz="33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(Etapa Investigación)</a:t>
            </a:r>
            <a:endParaRPr sz="33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7"/>
          <p:cNvSpPr txBox="1"/>
          <p:nvPr/>
        </p:nvSpPr>
        <p:spPr>
          <a:xfrm>
            <a:off x="396430" y="385644"/>
            <a:ext cx="72141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s" sz="3000" b="1">
                <a:solidFill>
                  <a:srgbClr val="423B71"/>
                </a:solidFill>
                <a:latin typeface="Calibri"/>
                <a:ea typeface="Calibri"/>
                <a:cs typeface="Calibri"/>
                <a:sym typeface="Calibri"/>
              </a:rPr>
              <a:t>Recuerdo</a:t>
            </a:r>
            <a:endParaRPr sz="3000" b="1" i="0" u="none" strike="noStrike" cap="none">
              <a:solidFill>
                <a:srgbClr val="423B7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27"/>
          <p:cNvSpPr txBox="1"/>
          <p:nvPr/>
        </p:nvSpPr>
        <p:spPr>
          <a:xfrm>
            <a:off x="1468775" y="2056988"/>
            <a:ext cx="6457800" cy="1135800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21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¿Cómo podemos probar que las personas adultas tienen menor riesgo de sufrir hipotermia que los niños en un clima frío?</a:t>
            </a:r>
            <a:endParaRPr sz="2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27"/>
          <p:cNvSpPr txBox="1"/>
          <p:nvPr/>
        </p:nvSpPr>
        <p:spPr>
          <a:xfrm>
            <a:off x="651275" y="1200888"/>
            <a:ext cx="6054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la etapa anterior, planteamos el siguiente Desafío: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7"/>
          <p:cNvSpPr txBox="1"/>
          <p:nvPr/>
        </p:nvSpPr>
        <p:spPr>
          <a:xfrm>
            <a:off x="651275" y="3555050"/>
            <a:ext cx="80928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abordarlo, es necesario comprender los distintos aspectos contextuales que están involucrados en la situación planteada. Para ello, </a:t>
            </a:r>
            <a:r>
              <a:rPr lang="es" sz="2100" b="1">
                <a:solidFill>
                  <a:srgbClr val="D65664"/>
                </a:solidFill>
                <a:latin typeface="Calibri"/>
                <a:ea typeface="Calibri"/>
                <a:cs typeface="Calibri"/>
                <a:sym typeface="Calibri"/>
              </a:rPr>
              <a:t>cada grupo</a:t>
            </a:r>
            <a:r>
              <a:rPr lang="e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deberá llevar a cabo una Investigación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8"/>
          <p:cNvSpPr txBox="1"/>
          <p:nvPr/>
        </p:nvSpPr>
        <p:spPr>
          <a:xfrm>
            <a:off x="396430" y="550094"/>
            <a:ext cx="72141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s" sz="3000" b="1">
                <a:solidFill>
                  <a:srgbClr val="423B71"/>
                </a:solidFill>
                <a:latin typeface="Calibri"/>
                <a:ea typeface="Calibri"/>
                <a:cs typeface="Calibri"/>
                <a:sym typeface="Calibri"/>
              </a:rPr>
              <a:t>Investigación </a:t>
            </a:r>
            <a:endParaRPr sz="3000" b="1" i="0" u="none" strike="noStrike" cap="none">
              <a:solidFill>
                <a:srgbClr val="423B7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8"/>
          <p:cNvSpPr txBox="1"/>
          <p:nvPr/>
        </p:nvSpPr>
        <p:spPr>
          <a:xfrm>
            <a:off x="509175" y="1450425"/>
            <a:ext cx="4982400" cy="30108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¿Cuál es la regla de Bergmann? ¿Qué relación tiene con la situación planteada?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es la hipotermia? ¿Cuándo ocurre?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¿La cantidad de grasa corporal es un factor relevante para desarrollar o no hipotermia?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otros factores son importantes para determinar el riesgo de una persona a sufrir hipotermia? ¿Cómo se relacionan estos factores con el tamaño del cuerpo humano?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12400" y="1833850"/>
            <a:ext cx="2786850" cy="218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1038</Words>
  <Application>Microsoft Office PowerPoint</Application>
  <PresentationFormat>Presentación en pantalla (16:9)</PresentationFormat>
  <Paragraphs>112</Paragraphs>
  <Slides>25</Slides>
  <Notes>25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25</vt:i4>
      </vt:variant>
    </vt:vector>
  </HeadingPairs>
  <TitlesOfParts>
    <vt:vector size="30" baseType="lpstr">
      <vt:lpstr>Arial</vt:lpstr>
      <vt:lpstr>Calibri</vt:lpstr>
      <vt:lpstr>Cambria Math</vt:lpstr>
      <vt:lpstr>Simple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Ricardo Felipe Fredes Silva (ricardo.fredes)</cp:lastModifiedBy>
  <cp:revision>2</cp:revision>
  <dcterms:modified xsi:type="dcterms:W3CDTF">2024-01-12T16:44:29Z</dcterms:modified>
</cp:coreProperties>
</file>