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3"/>
  </p:notesMasterIdLst>
  <p:sldIdLst>
    <p:sldId id="256" r:id="rId3"/>
    <p:sldId id="257" r:id="rId4"/>
    <p:sldId id="258" r:id="rId5"/>
    <p:sldId id="283" r:id="rId6"/>
    <p:sldId id="259" r:id="rId7"/>
    <p:sldId id="284" r:id="rId8"/>
    <p:sldId id="285" r:id="rId9"/>
    <p:sldId id="263" r:id="rId10"/>
    <p:sldId id="286" r:id="rId11"/>
    <p:sldId id="265" r:id="rId12"/>
    <p:sldId id="287" r:id="rId13"/>
    <p:sldId id="288" r:id="rId14"/>
    <p:sldId id="295" r:id="rId15"/>
    <p:sldId id="296" r:id="rId16"/>
    <p:sldId id="297" r:id="rId17"/>
    <p:sldId id="269" r:id="rId18"/>
    <p:sldId id="289" r:id="rId19"/>
    <p:sldId id="290" r:id="rId20"/>
    <p:sldId id="298" r:id="rId21"/>
    <p:sldId id="271" r:id="rId22"/>
    <p:sldId id="299" r:id="rId23"/>
    <p:sldId id="272" r:id="rId24"/>
    <p:sldId id="291" r:id="rId25"/>
    <p:sldId id="292" r:id="rId26"/>
    <p:sldId id="293" r:id="rId27"/>
    <p:sldId id="278" r:id="rId28"/>
    <p:sldId id="279" r:id="rId29"/>
    <p:sldId id="280" r:id="rId30"/>
    <p:sldId id="281" r:id="rId31"/>
    <p:sldId id="294"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664"/>
    <a:srgbClr val="433B71"/>
    <a:srgbClr val="D2EAE1"/>
    <a:srgbClr val="62B799"/>
    <a:srgbClr val="EEB8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61CFB-FCF3-482C-AE61-25F49B79C45B}">
  <a:tblStyle styleId="{94961CFB-FCF3-482C-AE61-25F49B79C45B}"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 name="Google Shape;126;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1fe5bcfa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g291fe5bcfa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91fe5bcfaf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g291fe5bcfaf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636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b460777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0" name="Google Shape;220;g2ab460777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8920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b460777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0" name="Google Shape;220;g2ab460777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0734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ab460777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0" name="Google Shape;220;g2ab460777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498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db0f2b44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264db0f2b44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857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db0f2b44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264db0f2b44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db0f2b44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264db0f2b44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01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db0f2b44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264db0f2b44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9265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64db0f2b44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g264db0f2b44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080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4db0f2b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132" name="Google Shape;132;g264db0f2b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2428792bf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0" name="Google Shape;270;g262428792bf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b46077715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g2ab46077715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2326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ab46077715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6" name="Google Shape;276;g2ab46077715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2428792bf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g262428792bf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69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2428792bf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g262428792bf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62428792bf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09" name="Google Shape;309;g262428792bf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6383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62428792bf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7" name="Google Shape;317;g262428792bf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64db0f2b44_0_2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6" name="Google Shape;326;g264db0f2b44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64db0f2b44_0_2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5" name="Google Shape;335;g264db0f2b44_0_2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abcab6b10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3" name="Google Shape;343;g2abcab6b10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t>Descargue la infografía de la sección de recursos de la situación. </a:t>
            </a:r>
            <a:endParaRPr dirty="0"/>
          </a:p>
        </p:txBody>
      </p:sp>
      <p:sp>
        <p:nvSpPr>
          <p:cNvPr id="140" name="Google Shape;14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 name="Google Shape;126;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00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4db0f2b44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2" name="Google Shape;162;g264db0f2b44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366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b460777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dirty="0"/>
              <a:t>L</a:t>
            </a:r>
            <a:r>
              <a:rPr lang="es" dirty="0"/>
              <a:t>ink a recurso geogebra incrustado en la imagen</a:t>
            </a:r>
            <a:endParaRPr dirty="0"/>
          </a:p>
        </p:txBody>
      </p:sp>
      <p:sp>
        <p:nvSpPr>
          <p:cNvPr id="146" name="Google Shape;146;g2ab46077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b460777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dirty="0"/>
              <a:t>L</a:t>
            </a:r>
            <a:r>
              <a:rPr lang="es" dirty="0"/>
              <a:t>ink a recurso geogebra incrustado en la imagen</a:t>
            </a:r>
            <a:endParaRPr dirty="0"/>
          </a:p>
        </p:txBody>
      </p:sp>
      <p:sp>
        <p:nvSpPr>
          <p:cNvPr id="146" name="Google Shape;146;g2ab46077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0468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ab460777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419" dirty="0"/>
              <a:t>L</a:t>
            </a:r>
            <a:r>
              <a:rPr lang="es" dirty="0"/>
              <a:t>ink a recurso geogebra incrustado en la imagen</a:t>
            </a:r>
            <a:endParaRPr dirty="0"/>
          </a:p>
        </p:txBody>
      </p:sp>
      <p:sp>
        <p:nvSpPr>
          <p:cNvPr id="146" name="Google Shape;146;g2ab46077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183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7868e74e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247868e74e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385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
        <p:nvSpPr>
          <p:cNvPr id="61" name="Google Shape;61;p1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2"/>
        <p:cNvGrpSpPr/>
        <p:nvPr/>
      </p:nvGrpSpPr>
      <p:grpSpPr>
        <a:xfrm>
          <a:off x="0" y="0"/>
          <a:ext cx="0" cy="0"/>
          <a:chOff x="0" y="0"/>
          <a:chExt cx="0" cy="0"/>
        </a:xfrm>
      </p:grpSpPr>
      <p:pic>
        <p:nvPicPr>
          <p:cNvPr id="63" name="Google Shape;63;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
        <p:nvSpPr>
          <p:cNvPr id="64" name="Google Shape;64;p1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8" name="Google Shape;6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69" name="Google Shape;6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70" name="Google Shape;7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4" name="Google Shape;74;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75" name="Google Shape;75;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76" name="Google Shape;76;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0" name="Google Shape;80;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82" name="Google Shape;82;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83" name="Google Shape;83;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9" name="Google Shape;89;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91" name="Google Shape;9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92" name="Google Shape;9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3"/>
        <p:cNvGrpSpPr/>
        <p:nvPr/>
      </p:nvGrpSpPr>
      <p:grpSpPr>
        <a:xfrm>
          <a:off x="0" y="0"/>
          <a:ext cx="0" cy="0"/>
          <a:chOff x="0" y="0"/>
          <a:chExt cx="0" cy="0"/>
        </a:xfrm>
      </p:grpSpPr>
      <p:sp>
        <p:nvSpPr>
          <p:cNvPr id="94" name="Google Shape;94;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Google Shape;95;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96" name="Google Shape;96;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97" name="Google Shape;97;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8"/>
        <p:cNvGrpSpPr/>
        <p:nvPr/>
      </p:nvGrpSpPr>
      <p:grpSpPr>
        <a:xfrm>
          <a:off x="0" y="0"/>
          <a:ext cx="0" cy="0"/>
          <a:chOff x="0" y="0"/>
          <a:chExt cx="0" cy="0"/>
        </a:xfrm>
      </p:grpSpPr>
      <p:sp>
        <p:nvSpPr>
          <p:cNvPr id="99" name="Google Shape;99;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1" name="Google Shape;101;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2" name="Google Shape;10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03" name="Google Shape;10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04" name="Google Shape;10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5"/>
        <p:cNvGrpSpPr/>
        <p:nvPr/>
      </p:nvGrpSpPr>
      <p:grpSpPr>
        <a:xfrm>
          <a:off x="0" y="0"/>
          <a:ext cx="0" cy="0"/>
          <a:chOff x="0" y="0"/>
          <a:chExt cx="0" cy="0"/>
        </a:xfrm>
      </p:grpSpPr>
      <p:sp>
        <p:nvSpPr>
          <p:cNvPr id="106" name="Google Shape;106;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3"/>
          <p:cNvSpPr>
            <a:spLocks noGrp="1"/>
          </p:cNvSpPr>
          <p:nvPr>
            <p:ph type="pic" idx="2"/>
          </p:nvPr>
        </p:nvSpPr>
        <p:spPr>
          <a:xfrm>
            <a:off x="3887391" y="740569"/>
            <a:ext cx="4629300" cy="3655200"/>
          </a:xfrm>
          <a:prstGeom prst="rect">
            <a:avLst/>
          </a:prstGeom>
          <a:noFill/>
          <a:ln>
            <a:noFill/>
          </a:ln>
        </p:spPr>
      </p:sp>
      <p:sp>
        <p:nvSpPr>
          <p:cNvPr id="108" name="Google Shape;108;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9" name="Google Shape;109;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10" name="Google Shape;110;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11" name="Google Shape;111;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16" name="Google Shape;116;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17" name="Google Shape;117;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22" name="Google Shape;122;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dirty="0"/>
          </a:p>
        </p:txBody>
      </p:sp>
      <p:sp>
        <p:nvSpPr>
          <p:cNvPr id="123" name="Google Shape;123;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dirty="0"/>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0.png"/><Relationship Id="rId5" Type="http://schemas.openxmlformats.org/officeDocument/2006/relationships/image" Target="../media/image17.png"/><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geogebra.org/m/dxqvg84a"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geogebra.org/m/dxqvg84a"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9" name="Google Shape;129;p26"/>
          <p:cNvSpPr txBox="1"/>
          <p:nvPr/>
        </p:nvSpPr>
        <p:spPr>
          <a:xfrm>
            <a:off x="1813645" y="2248500"/>
            <a:ext cx="5516709"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Antenas Fractales</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Google Shape;217;p35"/>
          <p:cNvSpPr txBox="1"/>
          <p:nvPr/>
        </p:nvSpPr>
        <p:spPr>
          <a:xfrm>
            <a:off x="551375" y="1235675"/>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2"/>
            </a:pPr>
            <a:r>
              <a:rPr lang="es-419" sz="1800" b="1" dirty="0">
                <a:solidFill>
                  <a:schemeClr val="dk1"/>
                </a:solidFill>
                <a:latin typeface="Calibri"/>
                <a:ea typeface="Calibri"/>
                <a:cs typeface="Calibri"/>
                <a:sym typeface="Calibri"/>
              </a:rPr>
              <a:t>A partir de la tabla conjetura una expresión que representa la longitud del fractal después de n  iteraciones. Justifica tu expresión. </a:t>
            </a:r>
            <a:endParaRPr sz="1800" b="1" dirty="0">
              <a:solidFill>
                <a:schemeClr val="dk1"/>
              </a:solidFill>
              <a:latin typeface="Calibri"/>
              <a:ea typeface="Calibri"/>
              <a:cs typeface="Calibri"/>
              <a:sym typeface="Calibri"/>
            </a:endParaRPr>
          </a:p>
        </p:txBody>
      </p:sp>
      <p:sp>
        <p:nvSpPr>
          <p:cNvPr id="2" name="Google Shape;202;p33">
            <a:extLst>
              <a:ext uri="{FF2B5EF4-FFF2-40B4-BE49-F238E27FC236}">
                <a16:creationId xmlns:a16="http://schemas.microsoft.com/office/drawing/2014/main" id="{A0CEF907-5453-50EF-F6E7-A99794583E3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Google Shape;265;p40">
            <a:extLst>
              <a:ext uri="{FF2B5EF4-FFF2-40B4-BE49-F238E27FC236}">
                <a16:creationId xmlns:a16="http://schemas.microsoft.com/office/drawing/2014/main" id="{16295C44-93F8-91F3-C134-A831020F8CCC}"/>
              </a:ext>
            </a:extLst>
          </p:cNvPr>
          <p:cNvSpPr txBox="1"/>
          <p:nvPr/>
        </p:nvSpPr>
        <p:spPr>
          <a:xfrm>
            <a:off x="1524621" y="2507456"/>
            <a:ext cx="2340148" cy="11541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dirty="0">
                <a:solidFill>
                  <a:srgbClr val="423B71"/>
                </a:solidFill>
                <a:latin typeface="Calibri"/>
                <a:ea typeface="Calibri"/>
                <a:cs typeface="Calibri"/>
                <a:sym typeface="Calibri"/>
              </a:rPr>
              <a:t>Longitud </a:t>
            </a:r>
            <a:endParaRPr sz="2100" dirty="0">
              <a:solidFill>
                <a:srgbClr val="423B71"/>
              </a:solidFill>
              <a:latin typeface="Calibri"/>
              <a:ea typeface="Calibri"/>
              <a:cs typeface="Calibri"/>
              <a:sym typeface="Calibri"/>
            </a:endParaRPr>
          </a:p>
          <a:p>
            <a:pPr marL="0" lvl="0" indent="0" algn="ctr" rtl="0">
              <a:spcBef>
                <a:spcPts val="0"/>
              </a:spcBef>
              <a:spcAft>
                <a:spcPts val="0"/>
              </a:spcAft>
              <a:buNone/>
            </a:pPr>
            <a:r>
              <a:rPr lang="es" sz="2100" dirty="0">
                <a:solidFill>
                  <a:srgbClr val="423B71"/>
                </a:solidFill>
                <a:latin typeface="Calibri"/>
                <a:ea typeface="Calibri"/>
                <a:cs typeface="Calibri"/>
                <a:sym typeface="Calibri"/>
              </a:rPr>
              <a:t>del fractal después de </a:t>
            </a:r>
            <a:r>
              <a:rPr lang="es" sz="2100" i="1" dirty="0">
                <a:solidFill>
                  <a:srgbClr val="423B71"/>
                </a:solidFill>
                <a:latin typeface="Calibri"/>
                <a:ea typeface="Calibri"/>
                <a:cs typeface="Calibri"/>
                <a:sym typeface="Calibri"/>
              </a:rPr>
              <a:t>n</a:t>
            </a:r>
            <a:r>
              <a:rPr lang="es" sz="2100" dirty="0">
                <a:solidFill>
                  <a:srgbClr val="423B71"/>
                </a:solidFill>
                <a:latin typeface="Calibri"/>
                <a:ea typeface="Calibri"/>
                <a:cs typeface="Calibri"/>
                <a:sym typeface="Calibri"/>
              </a:rPr>
              <a:t> iteraciones</a:t>
            </a:r>
            <a:endParaRPr sz="2100"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81B06443-C069-5243-A3D3-BAA0012788FD}"/>
                  </a:ext>
                </a:extLst>
              </p:cNvPr>
              <p:cNvSpPr txBox="1"/>
              <p:nvPr/>
            </p:nvSpPr>
            <p:spPr>
              <a:xfrm flipH="1">
                <a:off x="5860035" y="2476505"/>
                <a:ext cx="1328737" cy="11636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419" sz="3200" i="1" smtClean="0">
                              <a:latin typeface="Cambria Math" panose="02040503050406030204" pitchFamily="18" charset="0"/>
                            </a:rPr>
                          </m:ctrlPr>
                        </m:sSupPr>
                        <m:e>
                          <m:d>
                            <m:dPr>
                              <m:ctrlPr>
                                <a:rPr lang="es-419" sz="3200" i="1" smtClean="0">
                                  <a:latin typeface="Cambria Math" panose="02040503050406030204" pitchFamily="18" charset="0"/>
                                </a:rPr>
                              </m:ctrlPr>
                            </m:dPr>
                            <m:e>
                              <m:f>
                                <m:fPr>
                                  <m:ctrlPr>
                                    <a:rPr lang="es-419" sz="3200" i="1" smtClean="0">
                                      <a:latin typeface="Cambria Math" panose="02040503050406030204" pitchFamily="18" charset="0"/>
                                    </a:rPr>
                                  </m:ctrlPr>
                                </m:fPr>
                                <m:num>
                                  <m:r>
                                    <a:rPr lang="es-ES" sz="3200" b="0" i="1" smtClean="0">
                                      <a:latin typeface="Cambria Math" panose="02040503050406030204" pitchFamily="18" charset="0"/>
                                    </a:rPr>
                                    <m:t>4</m:t>
                                  </m:r>
                                </m:num>
                                <m:den>
                                  <m:r>
                                    <a:rPr lang="es-ES" sz="3200" b="0" i="1" smtClean="0">
                                      <a:latin typeface="Cambria Math" panose="02040503050406030204" pitchFamily="18" charset="0"/>
                                    </a:rPr>
                                    <m:t>3</m:t>
                                  </m:r>
                                </m:den>
                              </m:f>
                            </m:e>
                          </m:d>
                        </m:e>
                        <m:sup>
                          <m:r>
                            <a:rPr lang="es-ES" sz="3200" b="0" i="1" smtClean="0">
                              <a:latin typeface="Cambria Math" panose="02040503050406030204" pitchFamily="18" charset="0"/>
                            </a:rPr>
                            <m:t>𝑛</m:t>
                          </m:r>
                        </m:sup>
                      </m:sSup>
                    </m:oMath>
                  </m:oMathPara>
                </a14:m>
                <a:endParaRPr lang="es-419" sz="3200" dirty="0"/>
              </a:p>
            </p:txBody>
          </p:sp>
        </mc:Choice>
        <mc:Fallback xmlns="">
          <p:sp>
            <p:nvSpPr>
              <p:cNvPr id="5" name="CuadroTexto 4">
                <a:extLst>
                  <a:ext uri="{FF2B5EF4-FFF2-40B4-BE49-F238E27FC236}">
                    <a16:creationId xmlns:a16="http://schemas.microsoft.com/office/drawing/2014/main" id="{81B06443-C069-5243-A3D3-BAA0012788FD}"/>
                  </a:ext>
                </a:extLst>
              </p:cNvPr>
              <p:cNvSpPr txBox="1">
                <a:spLocks noRot="1" noChangeAspect="1" noMove="1" noResize="1" noEditPoints="1" noAdjustHandles="1" noChangeArrowheads="1" noChangeShapeType="1" noTextEdit="1"/>
              </p:cNvSpPr>
              <p:nvPr/>
            </p:nvSpPr>
            <p:spPr>
              <a:xfrm flipH="1">
                <a:off x="5860035" y="2476505"/>
                <a:ext cx="1328737" cy="1163652"/>
              </a:xfrm>
              <a:prstGeom prst="rect">
                <a:avLst/>
              </a:prstGeom>
              <a:blipFill>
                <a:blip r:embed="rId3"/>
                <a:stretch>
                  <a:fillRect/>
                </a:stretch>
              </a:blipFill>
            </p:spPr>
            <p:txBody>
              <a:bodyPr/>
              <a:lstStyle/>
              <a:p>
                <a:r>
                  <a:rPr lang="es-419">
                    <a:noFill/>
                  </a:rPr>
                  <a:t> </a:t>
                </a:r>
              </a:p>
            </p:txBody>
          </p:sp>
        </mc:Fallback>
      </mc:AlternateContent>
      <p:sp>
        <p:nvSpPr>
          <p:cNvPr id="6" name="Google Shape;230;p36">
            <a:extLst>
              <a:ext uri="{FF2B5EF4-FFF2-40B4-BE49-F238E27FC236}">
                <a16:creationId xmlns:a16="http://schemas.microsoft.com/office/drawing/2014/main" id="{CEBA18C2-CAE3-B7AC-835E-A84DEB799FB4}"/>
              </a:ext>
            </a:extLst>
          </p:cNvPr>
          <p:cNvSpPr/>
          <p:nvPr/>
        </p:nvSpPr>
        <p:spPr>
          <a:xfrm>
            <a:off x="4521791" y="2795707"/>
            <a:ext cx="820800" cy="484800"/>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8" name="Google Shape;202;p33">
            <a:extLst>
              <a:ext uri="{FF2B5EF4-FFF2-40B4-BE49-F238E27FC236}">
                <a16:creationId xmlns:a16="http://schemas.microsoft.com/office/drawing/2014/main" id="{F9DE376B-8DB0-9442-F91A-6E2C4422A5C7}"/>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a:t>
            </a:r>
            <a:endParaRPr sz="2700" b="1" i="0" u="none" strike="noStrike" cap="none" dirty="0">
              <a:solidFill>
                <a:srgbClr val="423B71"/>
              </a:solidFill>
              <a:latin typeface="Calibri"/>
              <a:ea typeface="Calibri"/>
              <a:cs typeface="Calibri"/>
              <a:sym typeface="Calibri"/>
            </a:endParaRPr>
          </a:p>
        </p:txBody>
      </p:sp>
      <p:sp>
        <p:nvSpPr>
          <p:cNvPr id="3" name="Google Shape;217;p35">
            <a:extLst>
              <a:ext uri="{FF2B5EF4-FFF2-40B4-BE49-F238E27FC236}">
                <a16:creationId xmlns:a16="http://schemas.microsoft.com/office/drawing/2014/main" id="{0DAC0011-C2F6-2F04-BA49-C5F916F48FAA}"/>
              </a:ext>
            </a:extLst>
          </p:cNvPr>
          <p:cNvSpPr txBox="1"/>
          <p:nvPr/>
        </p:nvSpPr>
        <p:spPr>
          <a:xfrm>
            <a:off x="551375" y="1235675"/>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2"/>
            </a:pPr>
            <a:r>
              <a:rPr lang="es-419" sz="1800" b="1" dirty="0">
                <a:solidFill>
                  <a:schemeClr val="dk1"/>
                </a:solidFill>
                <a:latin typeface="Calibri"/>
                <a:ea typeface="Calibri"/>
                <a:cs typeface="Calibri"/>
                <a:sym typeface="Calibri"/>
              </a:rPr>
              <a:t>A partir de la tabla conjetura una expresión que representa la longitud del fractal después de n  iteraciones. Justifica tu expresión. </a:t>
            </a: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672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Google Shape;239;p37">
                <a:extLst>
                  <a:ext uri="{FF2B5EF4-FFF2-40B4-BE49-F238E27FC236}">
                    <a16:creationId xmlns:a16="http://schemas.microsoft.com/office/drawing/2014/main" id="{FC60A439-5D2E-EF95-F2C4-F07DF5C87E45}"/>
                  </a:ext>
                </a:extLst>
              </p:cNvPr>
              <p:cNvSpPr txBox="1"/>
              <p:nvPr/>
            </p:nvSpPr>
            <p:spPr>
              <a:xfrm>
                <a:off x="333744" y="1329188"/>
                <a:ext cx="8476512" cy="804412"/>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r>
                  <a:rPr lang="es-419" sz="1800" b="0" i="0" u="none" strike="noStrike" dirty="0">
                    <a:solidFill>
                      <a:srgbClr val="000000"/>
                    </a:solidFill>
                    <a:effectLst/>
                    <a:latin typeface="Calibri" panose="020F0502020204030204" pitchFamily="34" charset="0"/>
                  </a:rPr>
                  <a:t>Como el largo inicial en la iteración 0 es de 1 unidad, en la primera iteración se obtienen 4 segmentos de longitud igual a </a:t>
                </a:r>
                <a14:m>
                  <m:oMath xmlns:m="http://schemas.openxmlformats.org/officeDocument/2006/math">
                    <m:f>
                      <m:fPr>
                        <m:ctrlPr>
                          <a:rPr lang="es-419" sz="1800" b="0" i="1" u="none" strike="noStrike" smtClean="0">
                            <a:solidFill>
                              <a:srgbClr val="000000"/>
                            </a:solidFill>
                            <a:effectLst/>
                            <a:latin typeface="Cambria Math" panose="02040503050406030204" pitchFamily="18" charset="0"/>
                          </a:rPr>
                        </m:ctrlPr>
                      </m:fPr>
                      <m:num>
                        <m:r>
                          <a:rPr lang="es-ES" sz="1800" b="0" i="1" u="none" strike="noStrike" smtClean="0">
                            <a:solidFill>
                              <a:srgbClr val="000000"/>
                            </a:solidFill>
                            <a:effectLst/>
                            <a:latin typeface="Cambria Math" panose="02040503050406030204" pitchFamily="18" charset="0"/>
                          </a:rPr>
                          <m:t>1</m:t>
                        </m:r>
                      </m:num>
                      <m:den>
                        <m:r>
                          <a:rPr lang="es-ES" sz="1800" b="0" i="1" u="none" strike="noStrike" smtClean="0">
                            <a:solidFill>
                              <a:srgbClr val="000000"/>
                            </a:solidFill>
                            <a:effectLst/>
                            <a:latin typeface="Cambria Math" panose="02040503050406030204" pitchFamily="18" charset="0"/>
                          </a:rPr>
                          <m:t>3</m:t>
                        </m:r>
                      </m:den>
                    </m:f>
                  </m:oMath>
                </a14:m>
                <a:endParaRPr sz="1800" dirty="0">
                  <a:solidFill>
                    <a:schemeClr val="dk1"/>
                  </a:solidFill>
                  <a:latin typeface="Calibri"/>
                  <a:ea typeface="Calibri"/>
                  <a:cs typeface="Calibri"/>
                  <a:sym typeface="Calibri"/>
                </a:endParaRPr>
              </a:p>
            </p:txBody>
          </p:sp>
        </mc:Choice>
        <mc:Fallback>
          <p:sp>
            <p:nvSpPr>
              <p:cNvPr id="3" name="Google Shape;239;p37">
                <a:extLst>
                  <a:ext uri="{FF2B5EF4-FFF2-40B4-BE49-F238E27FC236}">
                    <a16:creationId xmlns:a16="http://schemas.microsoft.com/office/drawing/2014/main" id="{FC60A439-5D2E-EF95-F2C4-F07DF5C87E45}"/>
                  </a:ext>
                </a:extLst>
              </p:cNvPr>
              <p:cNvSpPr txBox="1">
                <a:spLocks noRot="1" noChangeAspect="1" noMove="1" noResize="1" noEditPoints="1" noAdjustHandles="1" noChangeArrowheads="1" noChangeShapeType="1" noTextEdit="1"/>
              </p:cNvSpPr>
              <p:nvPr/>
            </p:nvSpPr>
            <p:spPr>
              <a:xfrm>
                <a:off x="333744" y="1329188"/>
                <a:ext cx="8476512" cy="804412"/>
              </a:xfrm>
              <a:prstGeom prst="rect">
                <a:avLst/>
              </a:prstGeom>
              <a:blipFill>
                <a:blip r:embed="rId3"/>
                <a:stretch>
                  <a:fillRect t="-5303" r="-863"/>
                </a:stretch>
              </a:blipFill>
              <a:ln>
                <a:noFill/>
              </a:ln>
            </p:spPr>
            <p:txBody>
              <a:bodyPr/>
              <a:lstStyle/>
              <a:p>
                <a:r>
                  <a:rPr lang="es-419">
                    <a:noFill/>
                  </a:rPr>
                  <a:t> </a:t>
                </a:r>
              </a:p>
            </p:txBody>
          </p:sp>
        </mc:Fallback>
      </mc:AlternateContent>
      <p:sp>
        <p:nvSpPr>
          <p:cNvPr id="4" name="Google Shape;202;p33">
            <a:extLst>
              <a:ext uri="{FF2B5EF4-FFF2-40B4-BE49-F238E27FC236}">
                <a16:creationId xmlns:a16="http://schemas.microsoft.com/office/drawing/2014/main" id="{21A56AEF-9DBB-B0A5-024D-6C9C5901FF8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pic>
        <p:nvPicPr>
          <p:cNvPr id="10" name="Imagen 9" descr="Forma&#10;&#10;Descripción generada automáticamente">
            <a:extLst>
              <a:ext uri="{FF2B5EF4-FFF2-40B4-BE49-F238E27FC236}">
                <a16:creationId xmlns:a16="http://schemas.microsoft.com/office/drawing/2014/main" id="{CFC937C4-A3A5-E25A-93D6-5D33BECA94AE}"/>
              </a:ext>
            </a:extLst>
          </p:cNvPr>
          <p:cNvPicPr>
            <a:picLocks noChangeAspect="1"/>
          </p:cNvPicPr>
          <p:nvPr/>
        </p:nvPicPr>
        <p:blipFill rotWithShape="1">
          <a:blip r:embed="rId4"/>
          <a:srcRect l="13185" b="96038"/>
          <a:stretch/>
        </p:blipFill>
        <p:spPr>
          <a:xfrm>
            <a:off x="784533" y="3658510"/>
            <a:ext cx="3071546" cy="123369"/>
          </a:xfrm>
          <a:prstGeom prst="rect">
            <a:avLst/>
          </a:prstGeom>
        </p:spPr>
      </p:pic>
      <p:pic>
        <p:nvPicPr>
          <p:cNvPr id="12" name="Imagen 11" descr="Forma&#10;&#10;Descripción generada automáticamente">
            <a:extLst>
              <a:ext uri="{FF2B5EF4-FFF2-40B4-BE49-F238E27FC236}">
                <a16:creationId xmlns:a16="http://schemas.microsoft.com/office/drawing/2014/main" id="{487A6341-9C35-A1A0-9DA1-934FD4B76BBB}"/>
              </a:ext>
            </a:extLst>
          </p:cNvPr>
          <p:cNvPicPr>
            <a:picLocks noChangeAspect="1"/>
          </p:cNvPicPr>
          <p:nvPr/>
        </p:nvPicPr>
        <p:blipFill rotWithShape="1">
          <a:blip r:embed="rId4"/>
          <a:srcRect l="13185" t="3729" b="64370"/>
          <a:stretch/>
        </p:blipFill>
        <p:spPr>
          <a:xfrm>
            <a:off x="5039857" y="2788558"/>
            <a:ext cx="3071546" cy="993321"/>
          </a:xfrm>
          <a:prstGeom prst="rect">
            <a:avLst/>
          </a:prstGeom>
        </p:spPr>
      </p:pic>
      <p:sp>
        <p:nvSpPr>
          <p:cNvPr id="13" name="CuadroTexto 12">
            <a:extLst>
              <a:ext uri="{FF2B5EF4-FFF2-40B4-BE49-F238E27FC236}">
                <a16:creationId xmlns:a16="http://schemas.microsoft.com/office/drawing/2014/main" id="{72E7B00B-6FAE-3857-35AC-CF33A2676DA8}"/>
              </a:ext>
            </a:extLst>
          </p:cNvPr>
          <p:cNvSpPr txBox="1"/>
          <p:nvPr/>
        </p:nvSpPr>
        <p:spPr>
          <a:xfrm>
            <a:off x="1473198" y="2291802"/>
            <a:ext cx="1095172" cy="338554"/>
          </a:xfrm>
          <a:prstGeom prst="rect">
            <a:avLst/>
          </a:prstGeom>
          <a:noFill/>
        </p:spPr>
        <p:txBody>
          <a:bodyPr wrap="none" rtlCol="0">
            <a:spAutoFit/>
          </a:bodyPr>
          <a:lstStyle/>
          <a:p>
            <a:r>
              <a:rPr lang="es-ES" sz="1600" b="1" dirty="0">
                <a:latin typeface="Calibri" panose="020F0502020204030204" pitchFamily="34" charset="0"/>
                <a:cs typeface="Calibri" panose="020F0502020204030204" pitchFamily="34" charset="0"/>
              </a:rPr>
              <a:t>Iteración 0</a:t>
            </a:r>
            <a:endParaRPr lang="es-419" sz="1600" b="1" dirty="0">
              <a:latin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05959B88-F1F8-C82D-8D92-FA172DF33BEF}"/>
              </a:ext>
            </a:extLst>
          </p:cNvPr>
          <p:cNvSpPr txBox="1"/>
          <p:nvPr/>
        </p:nvSpPr>
        <p:spPr>
          <a:xfrm>
            <a:off x="6028044" y="2291802"/>
            <a:ext cx="1095172" cy="338554"/>
          </a:xfrm>
          <a:prstGeom prst="rect">
            <a:avLst/>
          </a:prstGeom>
          <a:noFill/>
        </p:spPr>
        <p:txBody>
          <a:bodyPr wrap="none" rtlCol="0">
            <a:spAutoFit/>
          </a:bodyPr>
          <a:lstStyle/>
          <a:p>
            <a:r>
              <a:rPr lang="es-ES" sz="1600" b="1" dirty="0">
                <a:latin typeface="Calibri" panose="020F0502020204030204" pitchFamily="34" charset="0"/>
                <a:cs typeface="Calibri" panose="020F0502020204030204" pitchFamily="34" charset="0"/>
              </a:rPr>
              <a:t>Iteración 1</a:t>
            </a:r>
            <a:endParaRPr lang="es-419" sz="1600" b="1" dirty="0">
              <a:latin typeface="Calibri" panose="020F0502020204030204" pitchFamily="34" charset="0"/>
              <a:cs typeface="Calibri" panose="020F0502020204030204" pitchFamily="34" charset="0"/>
            </a:endParaRPr>
          </a:p>
        </p:txBody>
      </p:sp>
      <p:sp>
        <p:nvSpPr>
          <p:cNvPr id="15" name="Elipse 14">
            <a:extLst>
              <a:ext uri="{FF2B5EF4-FFF2-40B4-BE49-F238E27FC236}">
                <a16:creationId xmlns:a16="http://schemas.microsoft.com/office/drawing/2014/main" id="{FB6167EB-2671-135E-F85F-839ADE356E66}"/>
              </a:ext>
            </a:extLst>
          </p:cNvPr>
          <p:cNvSpPr/>
          <p:nvPr/>
        </p:nvSpPr>
        <p:spPr>
          <a:xfrm>
            <a:off x="7184571" y="3324679"/>
            <a:ext cx="926832" cy="791029"/>
          </a:xfrm>
          <a:prstGeom prst="ellipse">
            <a:avLst/>
          </a:prstGeom>
          <a:noFill/>
          <a:ln w="127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8F858C41-E804-93C4-C6B4-123ED61EAD67}"/>
                  </a:ext>
                </a:extLst>
              </p:cNvPr>
              <p:cNvSpPr txBox="1"/>
              <p:nvPr/>
            </p:nvSpPr>
            <p:spPr>
              <a:xfrm>
                <a:off x="7428573" y="2743833"/>
                <a:ext cx="438828" cy="4940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419" sz="1400" b="0" i="1" u="none" strike="noStrike" smtClean="0">
                              <a:solidFill>
                                <a:srgbClr val="000000"/>
                              </a:solidFill>
                              <a:effectLst/>
                              <a:latin typeface="Cambria Math" panose="02040503050406030204" pitchFamily="18" charset="0"/>
                            </a:rPr>
                          </m:ctrlPr>
                        </m:fPr>
                        <m:num>
                          <m:r>
                            <a:rPr lang="es-ES" sz="1400" b="0" i="1" u="none" strike="noStrike" smtClean="0">
                              <a:solidFill>
                                <a:srgbClr val="000000"/>
                              </a:solidFill>
                              <a:effectLst/>
                              <a:latin typeface="Cambria Math" panose="02040503050406030204" pitchFamily="18" charset="0"/>
                            </a:rPr>
                            <m:t>1</m:t>
                          </m:r>
                        </m:num>
                        <m:den>
                          <m:r>
                            <a:rPr lang="es-ES" sz="1400" b="0" i="1" u="none" strike="noStrike" smtClean="0">
                              <a:solidFill>
                                <a:srgbClr val="000000"/>
                              </a:solidFill>
                              <a:effectLst/>
                              <a:latin typeface="Cambria Math" panose="02040503050406030204" pitchFamily="18" charset="0"/>
                            </a:rPr>
                            <m:t>3</m:t>
                          </m:r>
                        </m:den>
                      </m:f>
                    </m:oMath>
                  </m:oMathPara>
                </a14:m>
                <a:endParaRPr lang="es-419" dirty="0"/>
              </a:p>
            </p:txBody>
          </p:sp>
        </mc:Choice>
        <mc:Fallback>
          <p:sp>
            <p:nvSpPr>
              <p:cNvPr id="17" name="CuadroTexto 16">
                <a:extLst>
                  <a:ext uri="{FF2B5EF4-FFF2-40B4-BE49-F238E27FC236}">
                    <a16:creationId xmlns:a16="http://schemas.microsoft.com/office/drawing/2014/main" id="{8F858C41-E804-93C4-C6B4-123ED61EAD67}"/>
                  </a:ext>
                </a:extLst>
              </p:cNvPr>
              <p:cNvSpPr txBox="1">
                <a:spLocks noRot="1" noChangeAspect="1" noMove="1" noResize="1" noEditPoints="1" noAdjustHandles="1" noChangeArrowheads="1" noChangeShapeType="1" noTextEdit="1"/>
              </p:cNvSpPr>
              <p:nvPr/>
            </p:nvSpPr>
            <p:spPr>
              <a:xfrm>
                <a:off x="7428573" y="2743833"/>
                <a:ext cx="438828" cy="494033"/>
              </a:xfrm>
              <a:prstGeom prst="rect">
                <a:avLst/>
              </a:prstGeom>
              <a:blipFill>
                <a:blip r:embed="rId5"/>
                <a:stretch>
                  <a:fillRect b="-2469"/>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6C9EC7AD-1CB0-FFE8-B927-C0475D7FBE62}"/>
                  </a:ext>
                </a:extLst>
              </p:cNvPr>
              <p:cNvSpPr txBox="1"/>
              <p:nvPr/>
            </p:nvSpPr>
            <p:spPr>
              <a:xfrm>
                <a:off x="5391015" y="4296229"/>
                <a:ext cx="3165155" cy="397609"/>
              </a:xfrm>
              <a:prstGeom prst="rect">
                <a:avLst/>
              </a:prstGeom>
              <a:noFill/>
            </p:spPr>
            <p:txBody>
              <a:bodyPr wrap="square">
                <a:spAutoFit/>
              </a:bodyPr>
              <a:lstStyle/>
              <a:p>
                <a:pPr/>
                <a:r>
                  <a:rPr lang="es-ES" sz="1400" b="0" u="none" strike="noStrike" dirty="0">
                    <a:solidFill>
                      <a:srgbClr val="000000"/>
                    </a:solidFill>
                    <a:effectLst/>
                    <a:latin typeface="Calibri" panose="020F0502020204030204" pitchFamily="34" charset="0"/>
                    <a:cs typeface="Calibri" panose="020F0502020204030204" pitchFamily="34" charset="0"/>
                  </a:rPr>
                  <a:t>Largo total 1° iteración =  </a:t>
                </a:r>
                <a14:m>
                  <m:oMath xmlns:m="http://schemas.openxmlformats.org/officeDocument/2006/math">
                    <m:r>
                      <a:rPr lang="es-ES" sz="1400" b="0" i="1" u="none" strike="noStrike" smtClean="0">
                        <a:solidFill>
                          <a:srgbClr val="000000"/>
                        </a:solidFill>
                        <a:effectLst/>
                        <a:latin typeface="Cambria Math" panose="02040503050406030204" pitchFamily="18" charset="0"/>
                      </a:rPr>
                      <m:t>4</m:t>
                    </m:r>
                    <m:r>
                      <a:rPr lang="es-ES" sz="1400" b="0" i="1" u="none" strike="noStrike" smtClean="0">
                        <a:solidFill>
                          <a:srgbClr val="000000"/>
                        </a:solidFill>
                        <a:effectLst/>
                        <a:latin typeface="Cambria Math" panose="02040503050406030204" pitchFamily="18" charset="0"/>
                      </a:rPr>
                      <m:t>⋅</m:t>
                    </m:r>
                    <m:f>
                      <m:fPr>
                        <m:ctrlPr>
                          <a:rPr lang="es-419" sz="1400" b="0" i="1" u="none" strike="noStrike" smtClean="0">
                            <a:solidFill>
                              <a:srgbClr val="000000"/>
                            </a:solidFill>
                            <a:effectLst/>
                            <a:latin typeface="Cambria Math" panose="02040503050406030204" pitchFamily="18" charset="0"/>
                          </a:rPr>
                        </m:ctrlPr>
                      </m:fPr>
                      <m:num>
                        <m:r>
                          <a:rPr lang="es-ES" sz="1400" b="0" i="1" u="none" strike="noStrike" smtClean="0">
                            <a:solidFill>
                              <a:srgbClr val="000000"/>
                            </a:solidFill>
                            <a:effectLst/>
                            <a:latin typeface="Cambria Math" panose="02040503050406030204" pitchFamily="18" charset="0"/>
                          </a:rPr>
                          <m:t>1</m:t>
                        </m:r>
                      </m:num>
                      <m:den>
                        <m:r>
                          <a:rPr lang="es-ES" sz="1400" b="0" i="1" u="none" strike="noStrike" smtClean="0">
                            <a:solidFill>
                              <a:srgbClr val="000000"/>
                            </a:solidFill>
                            <a:effectLst/>
                            <a:latin typeface="Cambria Math" panose="02040503050406030204" pitchFamily="18" charset="0"/>
                          </a:rPr>
                          <m:t>3</m:t>
                        </m:r>
                      </m:den>
                    </m:f>
                    <m:r>
                      <a:rPr lang="es-ES" sz="1400" b="0" i="1" u="none" strike="noStrike" smtClean="0">
                        <a:solidFill>
                          <a:srgbClr val="000000"/>
                        </a:solidFill>
                        <a:effectLst/>
                        <a:latin typeface="Cambria Math" panose="02040503050406030204" pitchFamily="18" charset="0"/>
                      </a:rPr>
                      <m:t>=</m:t>
                    </m:r>
                    <m:f>
                      <m:fPr>
                        <m:ctrlPr>
                          <a:rPr lang="es-ES" sz="1400" b="0" i="1" u="none" strike="noStrike" smtClean="0">
                            <a:solidFill>
                              <a:srgbClr val="000000"/>
                            </a:solidFill>
                            <a:effectLst/>
                            <a:latin typeface="Cambria Math" panose="02040503050406030204" pitchFamily="18" charset="0"/>
                          </a:rPr>
                        </m:ctrlPr>
                      </m:fPr>
                      <m:num>
                        <m:r>
                          <a:rPr lang="es-ES" sz="1400" b="0" i="1" u="none" strike="noStrike" smtClean="0">
                            <a:solidFill>
                              <a:srgbClr val="000000"/>
                            </a:solidFill>
                            <a:effectLst/>
                            <a:latin typeface="Cambria Math" panose="02040503050406030204" pitchFamily="18" charset="0"/>
                          </a:rPr>
                          <m:t>4</m:t>
                        </m:r>
                      </m:num>
                      <m:den>
                        <m:r>
                          <a:rPr lang="es-ES" sz="1400" b="0" i="1" u="none" strike="noStrike" smtClean="0">
                            <a:solidFill>
                              <a:srgbClr val="000000"/>
                            </a:solidFill>
                            <a:effectLst/>
                            <a:latin typeface="Cambria Math" panose="02040503050406030204" pitchFamily="18" charset="0"/>
                          </a:rPr>
                          <m:t>3</m:t>
                        </m:r>
                      </m:den>
                    </m:f>
                  </m:oMath>
                </a14:m>
                <a:endParaRPr lang="es-419" dirty="0"/>
              </a:p>
            </p:txBody>
          </p:sp>
        </mc:Choice>
        <mc:Fallback>
          <p:sp>
            <p:nvSpPr>
              <p:cNvPr id="18" name="CuadroTexto 17">
                <a:extLst>
                  <a:ext uri="{FF2B5EF4-FFF2-40B4-BE49-F238E27FC236}">
                    <a16:creationId xmlns:a16="http://schemas.microsoft.com/office/drawing/2014/main" id="{6C9EC7AD-1CB0-FFE8-B927-C0475D7FBE62}"/>
                  </a:ext>
                </a:extLst>
              </p:cNvPr>
              <p:cNvSpPr txBox="1">
                <a:spLocks noRot="1" noChangeAspect="1" noMove="1" noResize="1" noEditPoints="1" noAdjustHandles="1" noChangeArrowheads="1" noChangeShapeType="1" noTextEdit="1"/>
              </p:cNvSpPr>
              <p:nvPr/>
            </p:nvSpPr>
            <p:spPr>
              <a:xfrm>
                <a:off x="5391015" y="4296229"/>
                <a:ext cx="3165155" cy="397609"/>
              </a:xfrm>
              <a:prstGeom prst="rect">
                <a:avLst/>
              </a:prstGeom>
              <a:blipFill>
                <a:blip r:embed="rId6"/>
                <a:stretch>
                  <a:fillRect l="-577" b="-4615"/>
                </a:stretch>
              </a:blipFill>
            </p:spPr>
            <p:txBody>
              <a:bodyPr/>
              <a:lstStyle/>
              <a:p>
                <a:r>
                  <a:rPr lang="es-419">
                    <a:noFill/>
                  </a:rPr>
                  <a:t> </a:t>
                </a:r>
              </a:p>
            </p:txBody>
          </p:sp>
        </mc:Fallback>
      </mc:AlternateContent>
    </p:spTree>
    <p:extLst>
      <p:ext uri="{BB962C8B-B14F-4D97-AF65-F5344CB8AC3E}">
        <p14:creationId xmlns:p14="http://schemas.microsoft.com/office/powerpoint/2010/main" val="281666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Imagen 1" descr="Forma&#10;&#10;Descripción generada automáticamente">
            <a:extLst>
              <a:ext uri="{FF2B5EF4-FFF2-40B4-BE49-F238E27FC236}">
                <a16:creationId xmlns:a16="http://schemas.microsoft.com/office/drawing/2014/main" id="{2F29370B-9C7F-13DD-DF3C-C99B9C0ECDCB}"/>
              </a:ext>
            </a:extLst>
          </p:cNvPr>
          <p:cNvPicPr>
            <a:picLocks noChangeAspect="1"/>
          </p:cNvPicPr>
          <p:nvPr/>
        </p:nvPicPr>
        <p:blipFill rotWithShape="1">
          <a:blip r:embed="rId3"/>
          <a:srcRect l="14035" t="36786" b="32364"/>
          <a:stretch/>
        </p:blipFill>
        <p:spPr>
          <a:xfrm>
            <a:off x="4849143" y="2806468"/>
            <a:ext cx="3138942" cy="991356"/>
          </a:xfrm>
          <a:prstGeom prst="rect">
            <a:avLst/>
          </a:prstGeom>
        </p:spPr>
      </p:pic>
      <mc:AlternateContent xmlns:mc="http://schemas.openxmlformats.org/markup-compatibility/2006">
        <mc:Choice xmlns:a14="http://schemas.microsoft.com/office/drawing/2010/main" Requires="a14">
          <p:sp>
            <p:nvSpPr>
              <p:cNvPr id="3" name="Google Shape;239;p37">
                <a:extLst>
                  <a:ext uri="{FF2B5EF4-FFF2-40B4-BE49-F238E27FC236}">
                    <a16:creationId xmlns:a16="http://schemas.microsoft.com/office/drawing/2014/main" id="{FC60A439-5D2E-EF95-F2C4-F07DF5C87E45}"/>
                  </a:ext>
                </a:extLst>
              </p:cNvPr>
              <p:cNvSpPr txBox="1"/>
              <p:nvPr/>
            </p:nvSpPr>
            <p:spPr>
              <a:xfrm>
                <a:off x="422334" y="1236043"/>
                <a:ext cx="8563514" cy="1055759"/>
              </a:xfrm>
              <a:prstGeom prst="rect">
                <a:avLst/>
              </a:prstGeom>
              <a:solidFill>
                <a:srgbClr val="F3F3F3"/>
              </a:solidFill>
              <a:ln>
                <a:noFill/>
              </a:ln>
            </p:spPr>
            <p:txBody>
              <a:bodyPr spcFirstLastPara="1" wrap="square" lIns="68575" tIns="34275" rIns="68575" bIns="34275" anchor="t" anchorCtr="0">
                <a:noAutofit/>
              </a:bodyPr>
              <a:lstStyle/>
              <a:p>
                <a:pPr marL="114300" lvl="0" algn="just">
                  <a:buClr>
                    <a:schemeClr val="dk1"/>
                  </a:buClr>
                  <a:buSzPts val="1800"/>
                </a:pPr>
                <a:r>
                  <a:rPr lang="es-419" sz="1600" dirty="0">
                    <a:latin typeface="Calibri" panose="020F0502020204030204" pitchFamily="34" charset="0"/>
                  </a:rPr>
                  <a:t>En la segunda iteración, cada uno de los 4 segmentos de largo igual a </a:t>
                </a:r>
                <a14:m>
                  <m:oMath xmlns:m="http://schemas.openxmlformats.org/officeDocument/2006/math">
                    <m:f>
                      <m:fPr>
                        <m:ctrlPr>
                          <a:rPr lang="es-419" sz="1600" i="1">
                            <a:latin typeface="Cambria Math" panose="02040503050406030204" pitchFamily="18" charset="0"/>
                          </a:rPr>
                        </m:ctrlPr>
                      </m:fPr>
                      <m:num>
                        <m:r>
                          <a:rPr lang="es-ES" sz="1600" i="1">
                            <a:latin typeface="Cambria Math" panose="02040503050406030204" pitchFamily="18" charset="0"/>
                          </a:rPr>
                          <m:t>1</m:t>
                        </m:r>
                      </m:num>
                      <m:den>
                        <m:r>
                          <a:rPr lang="es-ES" sz="1600" i="1">
                            <a:latin typeface="Cambria Math" panose="02040503050406030204" pitchFamily="18" charset="0"/>
                          </a:rPr>
                          <m:t>3</m:t>
                        </m:r>
                      </m:den>
                    </m:f>
                  </m:oMath>
                </a14:m>
                <a:r>
                  <a:rPr lang="es-419" sz="1600" dirty="0">
                    <a:latin typeface="Calibri" panose="020F0502020204030204" pitchFamily="34" charset="0"/>
                  </a:rPr>
                  <a:t> unidades se descompone en 4 segmentos cuyo largo es </a:t>
                </a:r>
                <a14:m>
                  <m:oMath xmlns:m="http://schemas.openxmlformats.org/officeDocument/2006/math">
                    <m:f>
                      <m:fPr>
                        <m:ctrlPr>
                          <a:rPr lang="es-419" sz="1600" b="0" i="1" u="none" strike="noStrike" smtClean="0">
                            <a:solidFill>
                              <a:srgbClr val="000000"/>
                            </a:solidFill>
                            <a:effectLst/>
                            <a:latin typeface="Cambria Math" panose="02040503050406030204" pitchFamily="18" charset="0"/>
                          </a:rPr>
                        </m:ctrlPr>
                      </m:fPr>
                      <m:num>
                        <m:r>
                          <a:rPr lang="es-ES" sz="1600" b="0" i="1" u="none" strike="noStrike" smtClean="0">
                            <a:solidFill>
                              <a:srgbClr val="000000"/>
                            </a:solidFill>
                            <a:effectLst/>
                            <a:latin typeface="Cambria Math" panose="02040503050406030204" pitchFamily="18" charset="0"/>
                          </a:rPr>
                          <m:t>1</m:t>
                        </m:r>
                      </m:num>
                      <m:den>
                        <m:r>
                          <a:rPr lang="es-ES" sz="1600" b="0" i="1" u="none" strike="noStrike" smtClean="0">
                            <a:solidFill>
                              <a:srgbClr val="000000"/>
                            </a:solidFill>
                            <a:effectLst/>
                            <a:latin typeface="Cambria Math" panose="02040503050406030204" pitchFamily="18" charset="0"/>
                          </a:rPr>
                          <m:t>3</m:t>
                        </m:r>
                      </m:den>
                    </m:f>
                  </m:oMath>
                </a14:m>
                <a:r>
                  <a:rPr lang="es-419" sz="1600" dirty="0">
                    <a:latin typeface="Calibri" panose="020F0502020204030204" pitchFamily="34" charset="0"/>
                  </a:rPr>
                  <a:t> de la longitud de los segmentos de la etapa </a:t>
                </a:r>
                <a:r>
                  <a:rPr lang="es-419" sz="1600" dirty="0">
                    <a:latin typeface="Calibri" panose="020F0502020204030204" pitchFamily="34" charset="0"/>
                    <a:cs typeface="Calibri" panose="020F0502020204030204" pitchFamily="34" charset="0"/>
                  </a:rPr>
                  <a:t>anterior (es decir, </a:t>
                </a:r>
                <a14:m>
                  <m:oMath xmlns:m="http://schemas.openxmlformats.org/officeDocument/2006/math">
                    <m:f>
                      <m:fPr>
                        <m:ctrlPr>
                          <a:rPr lang="es-419" sz="1600" i="1">
                            <a:latin typeface="Cambria Math" panose="02040503050406030204" pitchFamily="18" charset="0"/>
                          </a:rPr>
                        </m:ctrlPr>
                      </m:fPr>
                      <m:num>
                        <m:r>
                          <a:rPr lang="es-ES" sz="1600" i="1">
                            <a:latin typeface="Cambria Math" panose="02040503050406030204" pitchFamily="18" charset="0"/>
                          </a:rPr>
                          <m:t>1</m:t>
                        </m:r>
                      </m:num>
                      <m:den>
                        <m:r>
                          <a:rPr lang="es-ES" sz="1600" i="1">
                            <a:latin typeface="Cambria Math" panose="02040503050406030204" pitchFamily="18" charset="0"/>
                          </a:rPr>
                          <m:t>3</m:t>
                        </m:r>
                      </m:den>
                    </m:f>
                  </m:oMath>
                </a14:m>
                <a:r>
                  <a:rPr lang="es-419" sz="1600" dirty="0">
                    <a:latin typeface="Calibri" panose="020F0502020204030204" pitchFamily="34" charset="0"/>
                    <a:cs typeface="Calibri" panose="020F0502020204030204" pitchFamily="34" charset="0"/>
                  </a:rPr>
                  <a:t> de </a:t>
                </a:r>
                <a14:m>
                  <m:oMath xmlns:m="http://schemas.openxmlformats.org/officeDocument/2006/math">
                    <m:f>
                      <m:fPr>
                        <m:ctrlPr>
                          <a:rPr lang="es-419" sz="1600" i="1">
                            <a:latin typeface="Cambria Math" panose="02040503050406030204" pitchFamily="18" charset="0"/>
                          </a:rPr>
                        </m:ctrlPr>
                      </m:fPr>
                      <m:num>
                        <m:r>
                          <a:rPr lang="es-ES" sz="1600" i="1">
                            <a:latin typeface="Cambria Math" panose="02040503050406030204" pitchFamily="18" charset="0"/>
                          </a:rPr>
                          <m:t>1</m:t>
                        </m:r>
                      </m:num>
                      <m:den>
                        <m:r>
                          <a:rPr lang="es-ES" sz="1600" i="1">
                            <a:latin typeface="Cambria Math" panose="02040503050406030204" pitchFamily="18" charset="0"/>
                          </a:rPr>
                          <m:t>3</m:t>
                        </m:r>
                      </m:den>
                    </m:f>
                  </m:oMath>
                </a14:m>
                <a:r>
                  <a:rPr lang="es-419" sz="1600" dirty="0">
                    <a:latin typeface="Calibri" panose="020F0502020204030204" pitchFamily="34" charset="0"/>
                  </a:rPr>
                  <a:t>) , como se observa a continuación,</a:t>
                </a:r>
                <a:endParaRPr sz="1600" dirty="0">
                  <a:solidFill>
                    <a:schemeClr val="dk1"/>
                  </a:solidFill>
                  <a:latin typeface="Calibri"/>
                  <a:ea typeface="Calibri"/>
                  <a:cs typeface="Calibri"/>
                  <a:sym typeface="Calibri"/>
                </a:endParaRPr>
              </a:p>
            </p:txBody>
          </p:sp>
        </mc:Choice>
        <mc:Fallback>
          <p:sp>
            <p:nvSpPr>
              <p:cNvPr id="3" name="Google Shape;239;p37">
                <a:extLst>
                  <a:ext uri="{FF2B5EF4-FFF2-40B4-BE49-F238E27FC236}">
                    <a16:creationId xmlns:a16="http://schemas.microsoft.com/office/drawing/2014/main" id="{FC60A439-5D2E-EF95-F2C4-F07DF5C87E45}"/>
                  </a:ext>
                </a:extLst>
              </p:cNvPr>
              <p:cNvSpPr txBox="1">
                <a:spLocks noRot="1" noChangeAspect="1" noMove="1" noResize="1" noEditPoints="1" noAdjustHandles="1" noChangeArrowheads="1" noChangeShapeType="1" noTextEdit="1"/>
              </p:cNvSpPr>
              <p:nvPr/>
            </p:nvSpPr>
            <p:spPr>
              <a:xfrm>
                <a:off x="422334" y="1236043"/>
                <a:ext cx="8563514" cy="1055759"/>
              </a:xfrm>
              <a:prstGeom prst="rect">
                <a:avLst/>
              </a:prstGeom>
              <a:blipFill>
                <a:blip r:embed="rId4"/>
                <a:stretch>
                  <a:fillRect r="-641" b="-4046"/>
                </a:stretch>
              </a:blipFill>
              <a:ln>
                <a:noFill/>
              </a:ln>
            </p:spPr>
            <p:txBody>
              <a:bodyPr/>
              <a:lstStyle/>
              <a:p>
                <a:r>
                  <a:rPr lang="es-419">
                    <a:noFill/>
                  </a:rPr>
                  <a:t> </a:t>
                </a:r>
              </a:p>
            </p:txBody>
          </p:sp>
        </mc:Fallback>
      </mc:AlternateContent>
      <p:sp>
        <p:nvSpPr>
          <p:cNvPr id="4" name="Google Shape;202;p33">
            <a:extLst>
              <a:ext uri="{FF2B5EF4-FFF2-40B4-BE49-F238E27FC236}">
                <a16:creationId xmlns:a16="http://schemas.microsoft.com/office/drawing/2014/main" id="{21A56AEF-9DBB-B0A5-024D-6C9C5901FF8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pic>
        <p:nvPicPr>
          <p:cNvPr id="12" name="Imagen 11" descr="Forma&#10;&#10;Descripción generada automáticamente">
            <a:extLst>
              <a:ext uri="{FF2B5EF4-FFF2-40B4-BE49-F238E27FC236}">
                <a16:creationId xmlns:a16="http://schemas.microsoft.com/office/drawing/2014/main" id="{487A6341-9C35-A1A0-9DA1-934FD4B76BBB}"/>
              </a:ext>
            </a:extLst>
          </p:cNvPr>
          <p:cNvPicPr>
            <a:picLocks noChangeAspect="1"/>
          </p:cNvPicPr>
          <p:nvPr/>
        </p:nvPicPr>
        <p:blipFill rotWithShape="1">
          <a:blip r:embed="rId3"/>
          <a:srcRect l="13185" t="3729" b="64370"/>
          <a:stretch/>
        </p:blipFill>
        <p:spPr>
          <a:xfrm>
            <a:off x="642029" y="2845622"/>
            <a:ext cx="3071546" cy="993321"/>
          </a:xfrm>
          <a:prstGeom prst="rect">
            <a:avLst/>
          </a:prstGeom>
        </p:spPr>
      </p:pic>
      <p:sp>
        <p:nvSpPr>
          <p:cNvPr id="14" name="CuadroTexto 13">
            <a:extLst>
              <a:ext uri="{FF2B5EF4-FFF2-40B4-BE49-F238E27FC236}">
                <a16:creationId xmlns:a16="http://schemas.microsoft.com/office/drawing/2014/main" id="{05959B88-F1F8-C82D-8D92-FA172DF33BEF}"/>
              </a:ext>
            </a:extLst>
          </p:cNvPr>
          <p:cNvSpPr txBox="1"/>
          <p:nvPr/>
        </p:nvSpPr>
        <p:spPr>
          <a:xfrm>
            <a:off x="1630216" y="2405279"/>
            <a:ext cx="1095172" cy="338554"/>
          </a:xfrm>
          <a:prstGeom prst="rect">
            <a:avLst/>
          </a:prstGeom>
          <a:noFill/>
        </p:spPr>
        <p:txBody>
          <a:bodyPr wrap="none" rtlCol="0">
            <a:spAutoFit/>
          </a:bodyPr>
          <a:lstStyle/>
          <a:p>
            <a:r>
              <a:rPr lang="es-ES" sz="1600" b="1" dirty="0">
                <a:latin typeface="Calibri" panose="020F0502020204030204" pitchFamily="34" charset="0"/>
                <a:cs typeface="Calibri" panose="020F0502020204030204" pitchFamily="34" charset="0"/>
              </a:rPr>
              <a:t>Iteración 1</a:t>
            </a:r>
            <a:endParaRPr lang="es-419" sz="1600" b="1" dirty="0">
              <a:latin typeface="Calibri" panose="020F0502020204030204" pitchFamily="34" charset="0"/>
              <a:cs typeface="Calibri" panose="020F0502020204030204" pitchFamily="34" charset="0"/>
            </a:endParaRPr>
          </a:p>
        </p:txBody>
      </p:sp>
      <p:sp>
        <p:nvSpPr>
          <p:cNvPr id="15" name="Elipse 14">
            <a:extLst>
              <a:ext uri="{FF2B5EF4-FFF2-40B4-BE49-F238E27FC236}">
                <a16:creationId xmlns:a16="http://schemas.microsoft.com/office/drawing/2014/main" id="{FB6167EB-2671-135E-F85F-839ADE356E66}"/>
              </a:ext>
            </a:extLst>
          </p:cNvPr>
          <p:cNvSpPr/>
          <p:nvPr/>
        </p:nvSpPr>
        <p:spPr>
          <a:xfrm>
            <a:off x="6982083" y="3223857"/>
            <a:ext cx="1006002" cy="847400"/>
          </a:xfrm>
          <a:prstGeom prst="ellipse">
            <a:avLst/>
          </a:prstGeom>
          <a:noFill/>
          <a:ln w="1270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8F858C41-E804-93C4-C6B4-123ED61EAD67}"/>
                  </a:ext>
                </a:extLst>
              </p:cNvPr>
              <p:cNvSpPr txBox="1"/>
              <p:nvPr/>
            </p:nvSpPr>
            <p:spPr>
              <a:xfrm>
                <a:off x="7676026" y="2859408"/>
                <a:ext cx="880144" cy="4970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sz="1400" b="0" i="1" u="none" strike="noStrike" smtClean="0">
                          <a:solidFill>
                            <a:srgbClr val="000000"/>
                          </a:solidFill>
                          <a:effectLst/>
                          <a:latin typeface="Cambria Math" panose="02040503050406030204" pitchFamily="18" charset="0"/>
                        </a:rPr>
                        <m:t>4⋅</m:t>
                      </m:r>
                      <m:f>
                        <m:fPr>
                          <m:ctrlPr>
                            <a:rPr lang="es-419" sz="1400" b="0" i="1" u="none" strike="noStrike" smtClean="0">
                              <a:solidFill>
                                <a:srgbClr val="000000"/>
                              </a:solidFill>
                              <a:effectLst/>
                              <a:latin typeface="Cambria Math" panose="02040503050406030204" pitchFamily="18" charset="0"/>
                            </a:rPr>
                          </m:ctrlPr>
                        </m:fPr>
                        <m:num>
                          <m:r>
                            <a:rPr lang="es-ES" sz="1400" b="0" i="1" u="none" strike="noStrike" smtClean="0">
                              <a:solidFill>
                                <a:srgbClr val="000000"/>
                              </a:solidFill>
                              <a:effectLst/>
                              <a:latin typeface="Cambria Math" panose="02040503050406030204" pitchFamily="18" charset="0"/>
                            </a:rPr>
                            <m:t>1</m:t>
                          </m:r>
                        </m:num>
                        <m:den>
                          <m:r>
                            <a:rPr lang="es-ES" sz="1400" b="0" i="1" u="none" strike="noStrike" smtClean="0">
                              <a:solidFill>
                                <a:srgbClr val="000000"/>
                              </a:solidFill>
                              <a:effectLst/>
                              <a:latin typeface="Cambria Math" panose="02040503050406030204" pitchFamily="18" charset="0"/>
                            </a:rPr>
                            <m:t>3</m:t>
                          </m:r>
                        </m:den>
                      </m:f>
                      <m:r>
                        <a:rPr lang="es-ES" sz="1400" b="0" i="1" u="none" strike="noStrike" smtClean="0">
                          <a:solidFill>
                            <a:srgbClr val="000000"/>
                          </a:solidFill>
                          <a:effectLst/>
                          <a:latin typeface="Cambria Math" panose="02040503050406030204" pitchFamily="18" charset="0"/>
                        </a:rPr>
                        <m:t>⋅</m:t>
                      </m:r>
                      <m:f>
                        <m:fPr>
                          <m:ctrlPr>
                            <a:rPr lang="es-ES" sz="1400" b="0" i="1" u="none" strike="noStrike" smtClean="0">
                              <a:solidFill>
                                <a:srgbClr val="000000"/>
                              </a:solidFill>
                              <a:effectLst/>
                              <a:latin typeface="Cambria Math" panose="02040503050406030204" pitchFamily="18" charset="0"/>
                            </a:rPr>
                          </m:ctrlPr>
                        </m:fPr>
                        <m:num>
                          <m:r>
                            <a:rPr lang="es-ES" sz="1400" b="0" i="1" u="none" strike="noStrike" smtClean="0">
                              <a:solidFill>
                                <a:srgbClr val="000000"/>
                              </a:solidFill>
                              <a:effectLst/>
                              <a:latin typeface="Cambria Math" panose="02040503050406030204" pitchFamily="18" charset="0"/>
                            </a:rPr>
                            <m:t>1</m:t>
                          </m:r>
                        </m:num>
                        <m:den>
                          <m:r>
                            <a:rPr lang="es-ES" sz="1400" b="0" i="1" u="none" strike="noStrike" smtClean="0">
                              <a:solidFill>
                                <a:srgbClr val="000000"/>
                              </a:solidFill>
                              <a:effectLst/>
                              <a:latin typeface="Cambria Math" panose="02040503050406030204" pitchFamily="18" charset="0"/>
                            </a:rPr>
                            <m:t>3</m:t>
                          </m:r>
                        </m:den>
                      </m:f>
                    </m:oMath>
                  </m:oMathPara>
                </a14:m>
                <a:endParaRPr lang="es-419" dirty="0"/>
              </a:p>
            </p:txBody>
          </p:sp>
        </mc:Choice>
        <mc:Fallback>
          <p:sp>
            <p:nvSpPr>
              <p:cNvPr id="17" name="CuadroTexto 16">
                <a:extLst>
                  <a:ext uri="{FF2B5EF4-FFF2-40B4-BE49-F238E27FC236}">
                    <a16:creationId xmlns:a16="http://schemas.microsoft.com/office/drawing/2014/main" id="{8F858C41-E804-93C4-C6B4-123ED61EAD67}"/>
                  </a:ext>
                </a:extLst>
              </p:cNvPr>
              <p:cNvSpPr txBox="1">
                <a:spLocks noRot="1" noChangeAspect="1" noMove="1" noResize="1" noEditPoints="1" noAdjustHandles="1" noChangeArrowheads="1" noChangeShapeType="1" noTextEdit="1"/>
              </p:cNvSpPr>
              <p:nvPr/>
            </p:nvSpPr>
            <p:spPr>
              <a:xfrm>
                <a:off x="7676026" y="2859408"/>
                <a:ext cx="880144" cy="497059"/>
              </a:xfrm>
              <a:prstGeom prst="rect">
                <a:avLst/>
              </a:prstGeom>
              <a:blipFill>
                <a:blip r:embed="rId5"/>
                <a:stretch>
                  <a:fillRect b="-1220"/>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6C9EC7AD-1CB0-FFE8-B927-C0475D7FBE62}"/>
                  </a:ext>
                </a:extLst>
              </p:cNvPr>
              <p:cNvSpPr txBox="1"/>
              <p:nvPr/>
            </p:nvSpPr>
            <p:spPr>
              <a:xfrm>
                <a:off x="5043523" y="4321185"/>
                <a:ext cx="3752985" cy="457241"/>
              </a:xfrm>
              <a:prstGeom prst="rect">
                <a:avLst/>
              </a:prstGeom>
              <a:noFill/>
            </p:spPr>
            <p:txBody>
              <a:bodyPr wrap="square">
                <a:spAutoFit/>
              </a:bodyPr>
              <a:lstStyle/>
              <a:p>
                <a:pPr/>
                <a:r>
                  <a:rPr lang="es-ES" sz="1400" b="0" u="none" strike="noStrike" dirty="0">
                    <a:solidFill>
                      <a:srgbClr val="000000"/>
                    </a:solidFill>
                    <a:effectLst/>
                    <a:latin typeface="Calibri" panose="020F0502020204030204" pitchFamily="34" charset="0"/>
                    <a:cs typeface="Calibri" panose="020F0502020204030204" pitchFamily="34" charset="0"/>
                  </a:rPr>
                  <a:t>Largo total 2° iteración =  </a:t>
                </a:r>
                <a14:m>
                  <m:oMath xmlns:m="http://schemas.openxmlformats.org/officeDocument/2006/math">
                    <m:r>
                      <a:rPr lang="es-ES" sz="1400" b="0" i="1" u="none" strike="noStrike" smtClean="0">
                        <a:solidFill>
                          <a:srgbClr val="000000"/>
                        </a:solidFill>
                        <a:effectLst/>
                        <a:latin typeface="Cambria Math" panose="02040503050406030204" pitchFamily="18" charset="0"/>
                      </a:rPr>
                      <m:t>4⋅</m:t>
                    </m:r>
                    <m:d>
                      <m:dPr>
                        <m:begChr m:val="["/>
                        <m:endChr m:val="]"/>
                        <m:ctrlPr>
                          <a:rPr lang="es-ES" sz="1400" b="0" i="1" u="none" strike="noStrike" smtClean="0">
                            <a:solidFill>
                              <a:srgbClr val="000000"/>
                            </a:solidFill>
                            <a:effectLst/>
                            <a:latin typeface="Cambria Math" panose="02040503050406030204" pitchFamily="18" charset="0"/>
                          </a:rPr>
                        </m:ctrlPr>
                      </m:dPr>
                      <m:e>
                        <m:r>
                          <a:rPr lang="es-ES" sz="1400" b="0" i="1" u="none" strike="noStrike" smtClean="0">
                            <a:solidFill>
                              <a:srgbClr val="000000"/>
                            </a:solidFill>
                            <a:effectLst/>
                            <a:latin typeface="Cambria Math" panose="02040503050406030204" pitchFamily="18" charset="0"/>
                          </a:rPr>
                          <m:t>4⋅</m:t>
                        </m:r>
                        <m:f>
                          <m:fPr>
                            <m:ctrlPr>
                              <a:rPr lang="es-419"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3</m:t>
                            </m:r>
                          </m:den>
                        </m:f>
                        <m:r>
                          <a:rPr lang="es-ES" b="0" i="1" smtClean="0">
                            <a:latin typeface="Cambria Math" panose="02040503050406030204" pitchFamily="18" charset="0"/>
                          </a:rPr>
                          <m:t>⋅</m:t>
                        </m:r>
                        <m:f>
                          <m:fPr>
                            <m:ctrlPr>
                              <a:rPr lang="es-419"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3</m:t>
                            </m:r>
                          </m:den>
                        </m:f>
                      </m:e>
                    </m:d>
                    <m:r>
                      <a:rPr lang="es-ES" sz="1400" b="0" i="1" u="none" strike="noStrike" smtClean="0">
                        <a:solidFill>
                          <a:srgbClr val="000000"/>
                        </a:solidFill>
                        <a:effectLst/>
                        <a:latin typeface="Cambria Math" panose="02040503050406030204" pitchFamily="18" charset="0"/>
                      </a:rPr>
                      <m:t>=</m:t>
                    </m:r>
                    <m:sSup>
                      <m:sSupPr>
                        <m:ctrlPr>
                          <a:rPr lang="es-ES" sz="1400" b="0" i="1" u="none" strike="noStrike" smtClean="0">
                            <a:solidFill>
                              <a:srgbClr val="000000"/>
                            </a:solidFill>
                            <a:effectLst/>
                            <a:latin typeface="Cambria Math" panose="02040503050406030204" pitchFamily="18" charset="0"/>
                          </a:rPr>
                        </m:ctrlPr>
                      </m:sSupPr>
                      <m:e>
                        <m:d>
                          <m:dPr>
                            <m:ctrlPr>
                              <a:rPr lang="es-ES" sz="1400" b="0" i="1" u="none" strike="noStrike" smtClean="0">
                                <a:solidFill>
                                  <a:srgbClr val="000000"/>
                                </a:solidFill>
                                <a:effectLst/>
                                <a:latin typeface="Cambria Math" panose="02040503050406030204" pitchFamily="18" charset="0"/>
                              </a:rPr>
                            </m:ctrlPr>
                          </m:dPr>
                          <m:e>
                            <m:f>
                              <m:fPr>
                                <m:ctrlPr>
                                  <a:rPr lang="es-ES" i="1">
                                    <a:latin typeface="Cambria Math" panose="02040503050406030204" pitchFamily="18" charset="0"/>
                                  </a:rPr>
                                </m:ctrlPr>
                              </m:fPr>
                              <m:num>
                                <m:r>
                                  <a:rPr lang="es-ES" i="1">
                                    <a:latin typeface="Cambria Math" panose="02040503050406030204" pitchFamily="18" charset="0"/>
                                  </a:rPr>
                                  <m:t>4</m:t>
                                </m:r>
                              </m:num>
                              <m:den>
                                <m:r>
                                  <a:rPr lang="es-ES" i="1">
                                    <a:latin typeface="Cambria Math" panose="02040503050406030204" pitchFamily="18" charset="0"/>
                                  </a:rPr>
                                  <m:t>3</m:t>
                                </m:r>
                              </m:den>
                            </m:f>
                          </m:e>
                        </m:d>
                      </m:e>
                      <m:sup>
                        <m:r>
                          <a:rPr lang="es-ES" sz="1400" b="0" i="1" u="none" strike="noStrike" smtClean="0">
                            <a:solidFill>
                              <a:srgbClr val="000000"/>
                            </a:solidFill>
                            <a:effectLst/>
                            <a:latin typeface="Cambria Math" panose="02040503050406030204" pitchFamily="18" charset="0"/>
                          </a:rPr>
                          <m:t>2</m:t>
                        </m:r>
                      </m:sup>
                    </m:sSup>
                  </m:oMath>
                </a14:m>
                <a:endParaRPr lang="es-419" dirty="0"/>
              </a:p>
            </p:txBody>
          </p:sp>
        </mc:Choice>
        <mc:Fallback>
          <p:sp>
            <p:nvSpPr>
              <p:cNvPr id="18" name="CuadroTexto 17">
                <a:extLst>
                  <a:ext uri="{FF2B5EF4-FFF2-40B4-BE49-F238E27FC236}">
                    <a16:creationId xmlns:a16="http://schemas.microsoft.com/office/drawing/2014/main" id="{6C9EC7AD-1CB0-FFE8-B927-C0475D7FBE62}"/>
                  </a:ext>
                </a:extLst>
              </p:cNvPr>
              <p:cNvSpPr txBox="1">
                <a:spLocks noRot="1" noChangeAspect="1" noMove="1" noResize="1" noEditPoints="1" noAdjustHandles="1" noChangeArrowheads="1" noChangeShapeType="1" noTextEdit="1"/>
              </p:cNvSpPr>
              <p:nvPr/>
            </p:nvSpPr>
            <p:spPr>
              <a:xfrm>
                <a:off x="5043523" y="4321185"/>
                <a:ext cx="3752985" cy="457241"/>
              </a:xfrm>
              <a:prstGeom prst="rect">
                <a:avLst/>
              </a:prstGeom>
              <a:blipFill>
                <a:blip r:embed="rId6"/>
                <a:stretch>
                  <a:fillRect l="-487" b="-2667"/>
                </a:stretch>
              </a:blipFill>
            </p:spPr>
            <p:txBody>
              <a:bodyPr/>
              <a:lstStyle/>
              <a:p>
                <a:r>
                  <a:rPr lang="es-419">
                    <a:noFill/>
                  </a:rPr>
                  <a:t> </a:t>
                </a:r>
              </a:p>
            </p:txBody>
          </p:sp>
        </mc:Fallback>
      </mc:AlternateContent>
      <p:sp>
        <p:nvSpPr>
          <p:cNvPr id="5" name="CuadroTexto 4">
            <a:extLst>
              <a:ext uri="{FF2B5EF4-FFF2-40B4-BE49-F238E27FC236}">
                <a16:creationId xmlns:a16="http://schemas.microsoft.com/office/drawing/2014/main" id="{A5AECC30-1EBF-A62D-B619-6B4C03229E3B}"/>
              </a:ext>
            </a:extLst>
          </p:cNvPr>
          <p:cNvSpPr txBox="1"/>
          <p:nvPr/>
        </p:nvSpPr>
        <p:spPr>
          <a:xfrm>
            <a:off x="5817587" y="2379858"/>
            <a:ext cx="1095172" cy="338554"/>
          </a:xfrm>
          <a:prstGeom prst="rect">
            <a:avLst/>
          </a:prstGeom>
          <a:noFill/>
        </p:spPr>
        <p:txBody>
          <a:bodyPr wrap="none" rtlCol="0">
            <a:spAutoFit/>
          </a:bodyPr>
          <a:lstStyle/>
          <a:p>
            <a:r>
              <a:rPr lang="es-ES" sz="1600" b="1" dirty="0">
                <a:latin typeface="Calibri" panose="020F0502020204030204" pitchFamily="34" charset="0"/>
                <a:cs typeface="Calibri" panose="020F0502020204030204" pitchFamily="34" charset="0"/>
              </a:rPr>
              <a:t>Iteración 2</a:t>
            </a:r>
            <a:endParaRPr lang="es-419"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18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Google Shape;239;p37">
                <a:extLst>
                  <a:ext uri="{FF2B5EF4-FFF2-40B4-BE49-F238E27FC236}">
                    <a16:creationId xmlns:a16="http://schemas.microsoft.com/office/drawing/2014/main" id="{FC60A439-5D2E-EF95-F2C4-F07DF5C87E45}"/>
                  </a:ext>
                </a:extLst>
              </p:cNvPr>
              <p:cNvSpPr txBox="1"/>
              <p:nvPr/>
            </p:nvSpPr>
            <p:spPr>
              <a:xfrm>
                <a:off x="399904" y="1678728"/>
                <a:ext cx="8563514" cy="2297706"/>
              </a:xfrm>
              <a:prstGeom prst="rect">
                <a:avLst/>
              </a:prstGeom>
              <a:solidFill>
                <a:srgbClr val="F3F3F3"/>
              </a:solidFill>
              <a:ln>
                <a:noFill/>
              </a:ln>
            </p:spPr>
            <p:txBody>
              <a:bodyPr spcFirstLastPara="1" wrap="square" lIns="68575" tIns="34275" rIns="68575" bIns="34275" anchor="t" anchorCtr="0">
                <a:noAutofit/>
              </a:bodyPr>
              <a:lstStyle/>
              <a:p>
                <a:pPr marL="114300" lvl="0" algn="just">
                  <a:buClr>
                    <a:schemeClr val="dk1"/>
                  </a:buClr>
                  <a:buSzPts val="1800"/>
                </a:pPr>
                <a:endParaRPr lang="es-ES" sz="1600" dirty="0">
                  <a:solidFill>
                    <a:schemeClr val="dk1"/>
                  </a:solidFill>
                  <a:latin typeface="Calibri"/>
                  <a:ea typeface="Calibri"/>
                  <a:cs typeface="Calibri"/>
                  <a:sym typeface="Calibri"/>
                </a:endParaRPr>
              </a:p>
              <a:p>
                <a:pPr marL="114300" lvl="0" algn="just">
                  <a:buClr>
                    <a:schemeClr val="dk1"/>
                  </a:buClr>
                  <a:buSzPts val="1800"/>
                </a:pPr>
                <a:r>
                  <a:rPr lang="es-ES" sz="1600" dirty="0">
                    <a:solidFill>
                      <a:schemeClr val="dk1"/>
                    </a:solidFill>
                    <a:latin typeface="Calibri"/>
                    <a:ea typeface="Calibri"/>
                    <a:cs typeface="Calibri"/>
                    <a:sym typeface="Calibri"/>
                  </a:rPr>
                  <a:t>Podemos constatar que, dada la regla de conformación del fractal, </a:t>
                </a:r>
                <a:r>
                  <a:rPr lang="es-ES" sz="1600" b="1" dirty="0">
                    <a:solidFill>
                      <a:schemeClr val="dk1"/>
                    </a:solidFill>
                    <a:latin typeface="Calibri"/>
                    <a:cs typeface="Calibri"/>
                  </a:rPr>
                  <a:t>cada nueva iteración</a:t>
                </a:r>
                <a:r>
                  <a:rPr lang="es-ES" sz="1600" dirty="0">
                    <a:solidFill>
                      <a:schemeClr val="dk1"/>
                    </a:solidFill>
                    <a:latin typeface="Calibri"/>
                    <a:cs typeface="Calibri"/>
                  </a:rPr>
                  <a:t> crea 4 veces más segmentos que en la iteración anterior, y que la longitud de cada uno de ellos es </a:t>
                </a:r>
                <a14:m>
                  <m:oMath xmlns:m="http://schemas.openxmlformats.org/officeDocument/2006/math">
                    <m:f>
                      <m:fPr>
                        <m:ctrlPr>
                          <a:rPr lang="ar-AE" sz="1600" b="1" i="1" smtClean="0">
                            <a:latin typeface="Cambria Math" panose="02040503050406030204" pitchFamily="18" charset="0"/>
                          </a:rPr>
                        </m:ctrlPr>
                      </m:fPr>
                      <m:num>
                        <m:r>
                          <a:rPr lang="ar-AE" sz="1600" b="1" i="1">
                            <a:latin typeface="Cambria Math" panose="02040503050406030204" pitchFamily="18" charset="0"/>
                          </a:rPr>
                          <m:t>𝟏</m:t>
                        </m:r>
                      </m:num>
                      <m:den>
                        <m:r>
                          <a:rPr lang="ar-AE" sz="1600" b="1" i="1">
                            <a:latin typeface="Cambria Math" panose="02040503050406030204" pitchFamily="18" charset="0"/>
                          </a:rPr>
                          <m:t>𝟑</m:t>
                        </m:r>
                      </m:den>
                    </m:f>
                    <m:r>
                      <a:rPr lang="ar-AE" sz="1600" b="1" i="1">
                        <a:latin typeface="Cambria Math" panose="02040503050406030204" pitchFamily="18" charset="0"/>
                      </a:rPr>
                      <m:t> </m:t>
                    </m:r>
                  </m:oMath>
                </a14:m>
                <a:r>
                  <a:rPr lang="es-ES" sz="1600" b="1" dirty="0">
                    <a:solidFill>
                      <a:schemeClr val="dk1"/>
                    </a:solidFill>
                    <a:latin typeface="Calibri"/>
                    <a:cs typeface="Calibri"/>
                  </a:rPr>
                  <a:t>de la longitud de los segmentos de la etapa anterior. </a:t>
                </a:r>
                <a:r>
                  <a:rPr lang="es-ES" sz="1600" dirty="0">
                    <a:solidFill>
                      <a:schemeClr val="dk1"/>
                    </a:solidFill>
                    <a:latin typeface="Calibri"/>
                    <a:cs typeface="Calibri"/>
                  </a:rPr>
                  <a:t>Es decir, el largo de la antena </a:t>
                </a:r>
                <a:r>
                  <a:rPr lang="es-ES" sz="1600" b="1" dirty="0">
                    <a:solidFill>
                      <a:schemeClr val="dk1"/>
                    </a:solidFill>
                    <a:latin typeface="Calibri"/>
                    <a:cs typeface="Calibri"/>
                  </a:rPr>
                  <a:t>aumenta por un factor de </a:t>
                </a:r>
                <a14:m>
                  <m:oMath xmlns:m="http://schemas.openxmlformats.org/officeDocument/2006/math">
                    <m:f>
                      <m:fPr>
                        <m:ctrlPr>
                          <a:rPr lang="ar-AE" sz="1600" b="1" i="1">
                            <a:latin typeface="Cambria Math" panose="02040503050406030204" pitchFamily="18" charset="0"/>
                          </a:rPr>
                        </m:ctrlPr>
                      </m:fPr>
                      <m:num>
                        <m:r>
                          <a:rPr lang="ar-AE" sz="1600" b="1" i="1" smtClean="0">
                            <a:latin typeface="Cambria Math" panose="02040503050406030204" pitchFamily="18" charset="0"/>
                          </a:rPr>
                          <m:t>𝟒</m:t>
                        </m:r>
                      </m:num>
                      <m:den>
                        <m:r>
                          <a:rPr lang="ar-AE" sz="1600" b="1" i="1">
                            <a:latin typeface="Cambria Math" panose="02040503050406030204" pitchFamily="18" charset="0"/>
                          </a:rPr>
                          <m:t>𝟑</m:t>
                        </m:r>
                      </m:den>
                    </m:f>
                    <m:r>
                      <a:rPr lang="ar-AE" sz="1600" b="1" i="1">
                        <a:latin typeface="Cambria Math" panose="02040503050406030204" pitchFamily="18" charset="0"/>
                      </a:rPr>
                      <m:t> </m:t>
                    </m:r>
                  </m:oMath>
                </a14:m>
                <a:r>
                  <a:rPr lang="es-ES" sz="1600" b="1" dirty="0">
                    <a:solidFill>
                      <a:schemeClr val="dk1"/>
                    </a:solidFill>
                    <a:latin typeface="Calibri"/>
                    <a:cs typeface="Calibri"/>
                  </a:rPr>
                  <a:t>en cada iteración</a:t>
                </a:r>
                <a:r>
                  <a:rPr lang="es-ES" sz="1600" dirty="0">
                    <a:solidFill>
                      <a:schemeClr val="dk1"/>
                    </a:solidFill>
                    <a:latin typeface="Calibri"/>
                    <a:cs typeface="Calibri"/>
                  </a:rPr>
                  <a:t>, por tanto, su largo en una iteración </a:t>
                </a:r>
                <a:r>
                  <a:rPr lang="es-ES" sz="1600" i="1" dirty="0">
                    <a:solidFill>
                      <a:schemeClr val="dk1"/>
                    </a:solidFill>
                    <a:latin typeface="Calibri"/>
                    <a:cs typeface="Calibri"/>
                  </a:rPr>
                  <a:t>n</a:t>
                </a:r>
                <a:r>
                  <a:rPr lang="es-ES" sz="1600" dirty="0">
                    <a:solidFill>
                      <a:schemeClr val="dk1"/>
                    </a:solidFill>
                    <a:latin typeface="Calibri"/>
                    <a:cs typeface="Calibri"/>
                  </a:rPr>
                  <a:t> está dado por, </a:t>
                </a:r>
              </a:p>
              <a:p>
                <a:pPr marL="114300" lvl="0" algn="just">
                  <a:buClr>
                    <a:schemeClr val="dk1"/>
                  </a:buClr>
                  <a:buSzPts val="1800"/>
                </a:pPr>
                <a:endParaRPr lang="es-ES" sz="1600" dirty="0">
                  <a:solidFill>
                    <a:schemeClr val="dk1"/>
                  </a:solidFill>
                  <a:latin typeface="Calibri"/>
                  <a:cs typeface="Calibri"/>
                  <a:sym typeface="Calibri"/>
                </a:endParaRPr>
              </a:p>
              <a:p>
                <a:pPr marL="114300" lvl="0" algn="just">
                  <a:buClr>
                    <a:schemeClr val="dk1"/>
                  </a:buClr>
                  <a:buSzPts val="1800"/>
                </a:pPr>
                <a:endParaRPr lang="es-ES" sz="1600" dirty="0">
                  <a:solidFill>
                    <a:schemeClr val="dk1"/>
                  </a:solidFill>
                  <a:latin typeface="Calibri"/>
                  <a:cs typeface="Calibri"/>
                  <a:sym typeface="Calibri"/>
                </a:endParaRPr>
              </a:p>
            </p:txBody>
          </p:sp>
        </mc:Choice>
        <mc:Fallback>
          <p:sp>
            <p:nvSpPr>
              <p:cNvPr id="3" name="Google Shape;239;p37">
                <a:extLst>
                  <a:ext uri="{FF2B5EF4-FFF2-40B4-BE49-F238E27FC236}">
                    <a16:creationId xmlns:a16="http://schemas.microsoft.com/office/drawing/2014/main" id="{FC60A439-5D2E-EF95-F2C4-F07DF5C87E45}"/>
                  </a:ext>
                </a:extLst>
              </p:cNvPr>
              <p:cNvSpPr txBox="1">
                <a:spLocks noRot="1" noChangeAspect="1" noMove="1" noResize="1" noEditPoints="1" noAdjustHandles="1" noChangeArrowheads="1" noChangeShapeType="1" noTextEdit="1"/>
              </p:cNvSpPr>
              <p:nvPr/>
            </p:nvSpPr>
            <p:spPr>
              <a:xfrm>
                <a:off x="399904" y="1678728"/>
                <a:ext cx="8563514" cy="2297706"/>
              </a:xfrm>
              <a:prstGeom prst="rect">
                <a:avLst/>
              </a:prstGeom>
              <a:blipFill>
                <a:blip r:embed="rId3"/>
                <a:stretch>
                  <a:fillRect r="-641"/>
                </a:stretch>
              </a:blipFill>
              <a:ln>
                <a:noFill/>
              </a:ln>
            </p:spPr>
            <p:txBody>
              <a:bodyPr/>
              <a:lstStyle/>
              <a:p>
                <a:r>
                  <a:rPr lang="es-419">
                    <a:noFill/>
                  </a:rPr>
                  <a:t> </a:t>
                </a:r>
              </a:p>
            </p:txBody>
          </p:sp>
        </mc:Fallback>
      </mc:AlternateContent>
      <p:sp>
        <p:nvSpPr>
          <p:cNvPr id="4" name="Google Shape;202;p33">
            <a:extLst>
              <a:ext uri="{FF2B5EF4-FFF2-40B4-BE49-F238E27FC236}">
                <a16:creationId xmlns:a16="http://schemas.microsoft.com/office/drawing/2014/main" id="{21A56AEF-9DBB-B0A5-024D-6C9C5901FF8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7" name="CuadroTexto 6">
                <a:extLst>
                  <a:ext uri="{FF2B5EF4-FFF2-40B4-BE49-F238E27FC236}">
                    <a16:creationId xmlns:a16="http://schemas.microsoft.com/office/drawing/2014/main" id="{1F1762BF-4C31-06B8-B4DA-4CBFD96EAEA8}"/>
                  </a:ext>
                </a:extLst>
              </p:cNvPr>
              <p:cNvSpPr txBox="1"/>
              <p:nvPr/>
            </p:nvSpPr>
            <p:spPr>
              <a:xfrm>
                <a:off x="2510971" y="3208137"/>
                <a:ext cx="4572000" cy="6741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419" sz="1600" i="1" smtClean="0">
                              <a:latin typeface="Cambria Math" panose="02040503050406030204" pitchFamily="18" charset="0"/>
                            </a:rPr>
                          </m:ctrlPr>
                        </m:sSupPr>
                        <m:e>
                          <m:r>
                            <a:rPr lang="es-ES" sz="1600" b="0" i="1" smtClean="0">
                              <a:latin typeface="Cambria Math" panose="02040503050406030204" pitchFamily="18" charset="0"/>
                            </a:rPr>
                            <m:t>𝐿</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𝑛</m:t>
                              </m:r>
                            </m:e>
                          </m:d>
                          <m:r>
                            <a:rPr lang="es-ES" sz="1600" b="0" i="1" smtClean="0">
                              <a:latin typeface="Cambria Math" panose="02040503050406030204" pitchFamily="18" charset="0"/>
                            </a:rPr>
                            <m:t>= </m:t>
                          </m:r>
                          <m:d>
                            <m:dPr>
                              <m:ctrlPr>
                                <a:rPr lang="es-419" sz="1600" i="1" smtClean="0">
                                  <a:latin typeface="Cambria Math" panose="02040503050406030204" pitchFamily="18" charset="0"/>
                                </a:rPr>
                              </m:ctrlPr>
                            </m:dPr>
                            <m:e>
                              <m:f>
                                <m:fPr>
                                  <m:ctrlPr>
                                    <a:rPr lang="es-419"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e>
                          </m:d>
                        </m:e>
                        <m:sup>
                          <m:r>
                            <a:rPr lang="es-ES" sz="1600" b="0" i="1" smtClean="0">
                              <a:latin typeface="Cambria Math" panose="02040503050406030204" pitchFamily="18" charset="0"/>
                            </a:rPr>
                            <m:t>𝑛</m:t>
                          </m:r>
                        </m:sup>
                      </m:sSup>
                    </m:oMath>
                  </m:oMathPara>
                </a14:m>
                <a:endParaRPr lang="es-419" sz="1600" dirty="0"/>
              </a:p>
            </p:txBody>
          </p:sp>
        </mc:Choice>
        <mc:Fallback>
          <p:sp>
            <p:nvSpPr>
              <p:cNvPr id="7" name="CuadroTexto 6">
                <a:extLst>
                  <a:ext uri="{FF2B5EF4-FFF2-40B4-BE49-F238E27FC236}">
                    <a16:creationId xmlns:a16="http://schemas.microsoft.com/office/drawing/2014/main" id="{1F1762BF-4C31-06B8-B4DA-4CBFD96EAEA8}"/>
                  </a:ext>
                </a:extLst>
              </p:cNvPr>
              <p:cNvSpPr txBox="1">
                <a:spLocks noRot="1" noChangeAspect="1" noMove="1" noResize="1" noEditPoints="1" noAdjustHandles="1" noChangeArrowheads="1" noChangeShapeType="1" noTextEdit="1"/>
              </p:cNvSpPr>
              <p:nvPr/>
            </p:nvSpPr>
            <p:spPr>
              <a:xfrm>
                <a:off x="2510971" y="3208137"/>
                <a:ext cx="4572000" cy="674159"/>
              </a:xfrm>
              <a:prstGeom prst="rect">
                <a:avLst/>
              </a:prstGeom>
              <a:blipFill>
                <a:blip r:embed="rId4"/>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89415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9"/>
          <p:cNvSpPr txBox="1"/>
          <p:nvPr/>
        </p:nvSpPr>
        <p:spPr>
          <a:xfrm>
            <a:off x="551375" y="1238589"/>
            <a:ext cx="7758600" cy="781500"/>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p:txBody>
      </p:sp>
      <p:sp>
        <p:nvSpPr>
          <p:cNvPr id="17" name="Google Shape;202;p33">
            <a:extLst>
              <a:ext uri="{FF2B5EF4-FFF2-40B4-BE49-F238E27FC236}">
                <a16:creationId xmlns:a16="http://schemas.microsoft.com/office/drawing/2014/main" id="{A1A6AC4F-FD82-2B83-3EDC-C1637C0792D1}"/>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
        <p:nvSpPr>
          <p:cNvPr id="2" name="Google Shape;217;p35">
            <a:extLst>
              <a:ext uri="{FF2B5EF4-FFF2-40B4-BE49-F238E27FC236}">
                <a16:creationId xmlns:a16="http://schemas.microsoft.com/office/drawing/2014/main" id="{372DEAD0-C21C-4316-7D58-BC7D8BB10BE2}"/>
              </a:ext>
            </a:extLst>
          </p:cNvPr>
          <p:cNvSpPr txBox="1"/>
          <p:nvPr/>
        </p:nvSpPr>
        <p:spPr>
          <a:xfrm>
            <a:off x="551375" y="1300989"/>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3"/>
            </a:pPr>
            <a:r>
              <a:rPr lang="es-419" sz="1800" b="1" dirty="0">
                <a:solidFill>
                  <a:schemeClr val="dk1"/>
                </a:solidFill>
                <a:latin typeface="Calibri"/>
                <a:ea typeface="Calibri"/>
                <a:cs typeface="Calibri"/>
                <a:sym typeface="Calibri"/>
              </a:rPr>
              <a:t>Si la longitud del segmento en la iteración es de </a:t>
            </a:r>
            <a:r>
              <a:rPr lang="es-419" sz="1800" b="1" i="1" dirty="0">
                <a:solidFill>
                  <a:schemeClr val="dk1"/>
                </a:solidFill>
                <a:latin typeface="Calibri"/>
                <a:ea typeface="Calibri"/>
                <a:cs typeface="Calibri"/>
                <a:sym typeface="Calibri"/>
              </a:rPr>
              <a:t>a</a:t>
            </a:r>
            <a:r>
              <a:rPr lang="es-419" sz="1800" b="1" dirty="0">
                <a:solidFill>
                  <a:schemeClr val="dk1"/>
                </a:solidFill>
                <a:latin typeface="Calibri"/>
                <a:ea typeface="Calibri"/>
                <a:cs typeface="Calibri"/>
                <a:sym typeface="Calibri"/>
              </a:rPr>
              <a:t> unidades, ¿cuál es la expresión que representa la longitud del fractal después de  iteraciones?</a:t>
            </a: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25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3" name="Google Shape;230;p36">
            <a:extLst>
              <a:ext uri="{FF2B5EF4-FFF2-40B4-BE49-F238E27FC236}">
                <a16:creationId xmlns:a16="http://schemas.microsoft.com/office/drawing/2014/main" id="{1EF48AE5-C5CB-A854-A2ED-D41F10C32FDF}"/>
              </a:ext>
            </a:extLst>
          </p:cNvPr>
          <p:cNvSpPr/>
          <p:nvPr/>
        </p:nvSpPr>
        <p:spPr>
          <a:xfrm>
            <a:off x="4161600" y="2786217"/>
            <a:ext cx="820800" cy="484800"/>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4" name="Imagen 3" descr="Forma&#10;&#10;Descripción generada automáticamente">
            <a:extLst>
              <a:ext uri="{FF2B5EF4-FFF2-40B4-BE49-F238E27FC236}">
                <a16:creationId xmlns:a16="http://schemas.microsoft.com/office/drawing/2014/main" id="{7F1E58C4-0023-FA9B-19DF-49313DECC13E}"/>
              </a:ext>
            </a:extLst>
          </p:cNvPr>
          <p:cNvPicPr>
            <a:picLocks noChangeAspect="1"/>
          </p:cNvPicPr>
          <p:nvPr/>
        </p:nvPicPr>
        <p:blipFill rotWithShape="1">
          <a:blip r:embed="rId3"/>
          <a:srcRect l="14200" t="89" b="94592"/>
          <a:stretch/>
        </p:blipFill>
        <p:spPr>
          <a:xfrm>
            <a:off x="681634" y="2979523"/>
            <a:ext cx="2890381" cy="157682"/>
          </a:xfrm>
          <a:prstGeom prst="rect">
            <a:avLst/>
          </a:prstGeom>
        </p:spPr>
      </p:pic>
      <p:pic>
        <p:nvPicPr>
          <p:cNvPr id="5" name="Imagen 4" descr="Forma, Gráfico de líneas&#10;&#10;Descripción generada automáticamente con confianza media">
            <a:extLst>
              <a:ext uri="{FF2B5EF4-FFF2-40B4-BE49-F238E27FC236}">
                <a16:creationId xmlns:a16="http://schemas.microsoft.com/office/drawing/2014/main" id="{E16B6D1F-BE2A-93C9-5EA2-376399821440}"/>
              </a:ext>
            </a:extLst>
          </p:cNvPr>
          <p:cNvPicPr>
            <a:picLocks noChangeAspect="1"/>
          </p:cNvPicPr>
          <p:nvPr/>
        </p:nvPicPr>
        <p:blipFill>
          <a:blip r:embed="rId4"/>
          <a:stretch>
            <a:fillRect/>
          </a:stretch>
        </p:blipFill>
        <p:spPr>
          <a:xfrm>
            <a:off x="5341153" y="2186381"/>
            <a:ext cx="2968822" cy="1206723"/>
          </a:xfrm>
          <a:prstGeom prst="rect">
            <a:avLst/>
          </a:prstGeom>
        </p:spPr>
      </p:pic>
      <p:cxnSp>
        <p:nvCxnSpPr>
          <p:cNvPr id="6" name="Conector recto 5">
            <a:extLst>
              <a:ext uri="{FF2B5EF4-FFF2-40B4-BE49-F238E27FC236}">
                <a16:creationId xmlns:a16="http://schemas.microsoft.com/office/drawing/2014/main" id="{26A0A9D1-6C7B-56D3-734C-DF9C11543FBC}"/>
              </a:ext>
            </a:extLst>
          </p:cNvPr>
          <p:cNvCxnSpPr>
            <a:cxnSpLocks/>
          </p:cNvCxnSpPr>
          <p:nvPr/>
        </p:nvCxnSpPr>
        <p:spPr>
          <a:xfrm>
            <a:off x="1676357" y="2868986"/>
            <a:ext cx="0" cy="321469"/>
          </a:xfrm>
          <a:prstGeom prst="line">
            <a:avLst/>
          </a:prstGeom>
          <a:ln w="12700">
            <a:solidFill>
              <a:srgbClr val="433B71"/>
            </a:solidFill>
            <a:prstDash val="dash"/>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510ECBD0-5EDE-2DDE-6D16-8B9DA7A20589}"/>
              </a:ext>
            </a:extLst>
          </p:cNvPr>
          <p:cNvCxnSpPr>
            <a:cxnSpLocks/>
          </p:cNvCxnSpPr>
          <p:nvPr/>
        </p:nvCxnSpPr>
        <p:spPr>
          <a:xfrm>
            <a:off x="2624137" y="2868986"/>
            <a:ext cx="0" cy="321469"/>
          </a:xfrm>
          <a:prstGeom prst="line">
            <a:avLst/>
          </a:prstGeom>
          <a:ln w="12700">
            <a:solidFill>
              <a:srgbClr val="433B71"/>
            </a:solidFill>
            <a:prstDash val="dash"/>
          </a:ln>
        </p:spPr>
        <p:style>
          <a:lnRef idx="1">
            <a:schemeClr val="accent1"/>
          </a:lnRef>
          <a:fillRef idx="0">
            <a:schemeClr val="accent1"/>
          </a:fillRef>
          <a:effectRef idx="0">
            <a:schemeClr val="accent1"/>
          </a:effectRef>
          <a:fontRef idx="minor">
            <a:schemeClr val="tx1"/>
          </a:fontRef>
        </p:style>
      </p:cxnSp>
      <p:sp>
        <p:nvSpPr>
          <p:cNvPr id="9" name="Cerrar llave 8">
            <a:extLst>
              <a:ext uri="{FF2B5EF4-FFF2-40B4-BE49-F238E27FC236}">
                <a16:creationId xmlns:a16="http://schemas.microsoft.com/office/drawing/2014/main" id="{917A37DA-40E3-D5AA-EA50-91B101A9ECA7}"/>
              </a:ext>
            </a:extLst>
          </p:cNvPr>
          <p:cNvSpPr/>
          <p:nvPr/>
        </p:nvSpPr>
        <p:spPr>
          <a:xfrm rot="5400000">
            <a:off x="1918315" y="2072791"/>
            <a:ext cx="442913" cy="2773352"/>
          </a:xfrm>
          <a:prstGeom prst="rightBrace">
            <a:avLst/>
          </a:prstGeom>
          <a:ln>
            <a:solidFill>
              <a:srgbClr val="433B7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p:sp>
        <p:nvSpPr>
          <p:cNvPr id="10" name="CuadroTexto 9">
            <a:extLst>
              <a:ext uri="{FF2B5EF4-FFF2-40B4-BE49-F238E27FC236}">
                <a16:creationId xmlns:a16="http://schemas.microsoft.com/office/drawing/2014/main" id="{B37A99D9-37B8-87D7-2BBB-6549AAC01236}"/>
              </a:ext>
            </a:extLst>
          </p:cNvPr>
          <p:cNvSpPr txBox="1"/>
          <p:nvPr/>
        </p:nvSpPr>
        <p:spPr>
          <a:xfrm flipH="1">
            <a:off x="1612063" y="3393104"/>
            <a:ext cx="1328737" cy="492443"/>
          </a:xfrm>
          <a:prstGeom prst="rect">
            <a:avLst/>
          </a:prstGeom>
          <a:noFill/>
        </p:spPr>
        <p:txBody>
          <a:bodyPr wrap="square" lIns="0" tIns="0" rIns="0" bIns="0" rtlCol="0">
            <a:spAutoFit/>
          </a:bodyPr>
          <a:lstStyle/>
          <a:p>
            <a:endParaRPr lang="es-419" sz="320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9C8F90B0-0062-F0D0-A55F-5EC74CF11C99}"/>
                  </a:ext>
                </a:extLst>
              </p:cNvPr>
              <p:cNvSpPr txBox="1"/>
              <p:nvPr/>
            </p:nvSpPr>
            <p:spPr>
              <a:xfrm>
                <a:off x="1967885" y="3838703"/>
                <a:ext cx="3085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𝑎</m:t>
                      </m:r>
                    </m:oMath>
                  </m:oMathPara>
                </a14:m>
                <a:endParaRPr lang="es-419" sz="2800" dirty="0"/>
              </a:p>
            </p:txBody>
          </p:sp>
        </mc:Choice>
        <mc:Fallback xmlns="">
          <p:sp>
            <p:nvSpPr>
              <p:cNvPr id="14" name="CuadroTexto 13">
                <a:extLst>
                  <a:ext uri="{FF2B5EF4-FFF2-40B4-BE49-F238E27FC236}">
                    <a16:creationId xmlns:a16="http://schemas.microsoft.com/office/drawing/2014/main" id="{9C8F90B0-0062-F0D0-A55F-5EC74CF11C99}"/>
                  </a:ext>
                </a:extLst>
              </p:cNvPr>
              <p:cNvSpPr txBox="1">
                <a:spLocks noRot="1" noChangeAspect="1" noMove="1" noResize="1" noEditPoints="1" noAdjustHandles="1" noChangeArrowheads="1" noChangeShapeType="1" noTextEdit="1"/>
              </p:cNvSpPr>
              <p:nvPr/>
            </p:nvSpPr>
            <p:spPr>
              <a:xfrm>
                <a:off x="1967885" y="3838703"/>
                <a:ext cx="308546" cy="430887"/>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5082FF7B-66C0-B245-CE70-5F3C49647E45}"/>
                  </a:ext>
                </a:extLst>
              </p:cNvPr>
              <p:cNvSpPr txBox="1"/>
              <p:nvPr/>
            </p:nvSpPr>
            <p:spPr>
              <a:xfrm>
                <a:off x="6524404" y="3906052"/>
                <a:ext cx="767839" cy="807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800" b="0" i="1" smtClean="0">
                              <a:latin typeface="Cambria Math" panose="02040503050406030204" pitchFamily="18" charset="0"/>
                            </a:rPr>
                          </m:ctrlPr>
                        </m:fPr>
                        <m:num>
                          <m:r>
                            <a:rPr lang="es-ES" sz="2800" b="0" i="1" smtClean="0">
                              <a:latin typeface="Cambria Math" panose="02040503050406030204" pitchFamily="18" charset="0"/>
                            </a:rPr>
                            <m:t>4</m:t>
                          </m:r>
                        </m:num>
                        <m:den>
                          <m:r>
                            <a:rPr lang="es-ES" sz="2800" b="0" i="1" smtClean="0">
                              <a:latin typeface="Cambria Math" panose="02040503050406030204" pitchFamily="18" charset="0"/>
                            </a:rPr>
                            <m:t>3</m:t>
                          </m:r>
                        </m:den>
                      </m:f>
                      <m:r>
                        <a:rPr lang="es-ES" sz="2800" b="0" i="1" smtClean="0">
                          <a:latin typeface="Cambria Math" panose="02040503050406030204" pitchFamily="18" charset="0"/>
                        </a:rPr>
                        <m:t>⋅</m:t>
                      </m:r>
                      <m:r>
                        <a:rPr lang="es-ES" sz="2800" b="0" i="1" smtClean="0">
                          <a:latin typeface="Cambria Math" panose="02040503050406030204" pitchFamily="18" charset="0"/>
                        </a:rPr>
                        <m:t>𝑎</m:t>
                      </m:r>
                    </m:oMath>
                  </m:oMathPara>
                </a14:m>
                <a:endParaRPr lang="es-419" sz="2800" dirty="0"/>
              </a:p>
            </p:txBody>
          </p:sp>
        </mc:Choice>
        <mc:Fallback xmlns="">
          <p:sp>
            <p:nvSpPr>
              <p:cNvPr id="15" name="CuadroTexto 14">
                <a:extLst>
                  <a:ext uri="{FF2B5EF4-FFF2-40B4-BE49-F238E27FC236}">
                    <a16:creationId xmlns:a16="http://schemas.microsoft.com/office/drawing/2014/main" id="{5082FF7B-66C0-B245-CE70-5F3C49647E45}"/>
                  </a:ext>
                </a:extLst>
              </p:cNvPr>
              <p:cNvSpPr txBox="1">
                <a:spLocks noRot="1" noChangeAspect="1" noMove="1" noResize="1" noEditPoints="1" noAdjustHandles="1" noChangeArrowheads="1" noChangeShapeType="1" noTextEdit="1"/>
              </p:cNvSpPr>
              <p:nvPr/>
            </p:nvSpPr>
            <p:spPr>
              <a:xfrm>
                <a:off x="6524404" y="3906052"/>
                <a:ext cx="767839" cy="807913"/>
              </a:xfrm>
              <a:prstGeom prst="rect">
                <a:avLst/>
              </a:prstGeom>
              <a:blipFill>
                <a:blip r:embed="rId6"/>
                <a:stretch>
                  <a:fillRect/>
                </a:stretch>
              </a:blipFill>
            </p:spPr>
            <p:txBody>
              <a:bodyPr/>
              <a:lstStyle/>
              <a:p>
                <a:r>
                  <a:rPr lang="es-419">
                    <a:noFill/>
                  </a:rPr>
                  <a:t> </a:t>
                </a:r>
              </a:p>
            </p:txBody>
          </p:sp>
        </mc:Fallback>
      </mc:AlternateContent>
      <p:sp>
        <p:nvSpPr>
          <p:cNvPr id="16" name="Cerrar llave 15">
            <a:extLst>
              <a:ext uri="{FF2B5EF4-FFF2-40B4-BE49-F238E27FC236}">
                <a16:creationId xmlns:a16="http://schemas.microsoft.com/office/drawing/2014/main" id="{095D02EA-F5A9-56C8-66A3-58227D69A8DD}"/>
              </a:ext>
            </a:extLst>
          </p:cNvPr>
          <p:cNvSpPr/>
          <p:nvPr/>
        </p:nvSpPr>
        <p:spPr>
          <a:xfrm rot="5400000">
            <a:off x="6604108" y="2126575"/>
            <a:ext cx="442913" cy="2773352"/>
          </a:xfrm>
          <a:prstGeom prst="rightBrace">
            <a:avLst/>
          </a:prstGeom>
          <a:ln>
            <a:solidFill>
              <a:srgbClr val="433B7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p:sp>
        <p:nvSpPr>
          <p:cNvPr id="17" name="Google Shape;202;p33">
            <a:extLst>
              <a:ext uri="{FF2B5EF4-FFF2-40B4-BE49-F238E27FC236}">
                <a16:creationId xmlns:a16="http://schemas.microsoft.com/office/drawing/2014/main" id="{A1A6AC4F-FD82-2B83-3EDC-C1637C0792D1}"/>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
        <p:nvSpPr>
          <p:cNvPr id="8" name="Google Shape;255;p39">
            <a:extLst>
              <a:ext uri="{FF2B5EF4-FFF2-40B4-BE49-F238E27FC236}">
                <a16:creationId xmlns:a16="http://schemas.microsoft.com/office/drawing/2014/main" id="{ACC683CE-0E89-FA7A-C99B-DDD3B200AB88}"/>
              </a:ext>
            </a:extLst>
          </p:cNvPr>
          <p:cNvSpPr txBox="1"/>
          <p:nvPr/>
        </p:nvSpPr>
        <p:spPr>
          <a:xfrm>
            <a:off x="551375" y="1238589"/>
            <a:ext cx="7758600" cy="781500"/>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p:txBody>
      </p:sp>
      <p:sp>
        <p:nvSpPr>
          <p:cNvPr id="11" name="Google Shape;217;p35">
            <a:extLst>
              <a:ext uri="{FF2B5EF4-FFF2-40B4-BE49-F238E27FC236}">
                <a16:creationId xmlns:a16="http://schemas.microsoft.com/office/drawing/2014/main" id="{429B3483-2185-5CC0-52FD-2DE1BACBA009}"/>
              </a:ext>
            </a:extLst>
          </p:cNvPr>
          <p:cNvSpPr txBox="1"/>
          <p:nvPr/>
        </p:nvSpPr>
        <p:spPr>
          <a:xfrm>
            <a:off x="551375" y="1300989"/>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3"/>
            </a:pPr>
            <a:r>
              <a:rPr lang="es-419" sz="1800" b="1" dirty="0">
                <a:solidFill>
                  <a:schemeClr val="dk1"/>
                </a:solidFill>
                <a:latin typeface="Calibri"/>
                <a:ea typeface="Calibri"/>
                <a:cs typeface="Calibri"/>
                <a:sym typeface="Calibri"/>
              </a:rPr>
              <a:t>Si la longitud del segmento en la iteración es de </a:t>
            </a:r>
            <a:r>
              <a:rPr lang="es-419" sz="1800" b="1" i="1" dirty="0">
                <a:solidFill>
                  <a:schemeClr val="dk1"/>
                </a:solidFill>
                <a:latin typeface="Calibri"/>
                <a:ea typeface="Calibri"/>
                <a:cs typeface="Calibri"/>
                <a:sym typeface="Calibri"/>
              </a:rPr>
              <a:t>a</a:t>
            </a:r>
            <a:r>
              <a:rPr lang="es-419" sz="1800" b="1" dirty="0">
                <a:solidFill>
                  <a:schemeClr val="dk1"/>
                </a:solidFill>
                <a:latin typeface="Calibri"/>
                <a:ea typeface="Calibri"/>
                <a:cs typeface="Calibri"/>
                <a:sym typeface="Calibri"/>
              </a:rPr>
              <a:t> unidades, ¿cuál es la expresión que representa la longitud del fractal después de  iteraciones?</a:t>
            </a:r>
            <a:endParaRPr sz="1800" b="1"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3" name="Google Shape;230;p36">
            <a:extLst>
              <a:ext uri="{FF2B5EF4-FFF2-40B4-BE49-F238E27FC236}">
                <a16:creationId xmlns:a16="http://schemas.microsoft.com/office/drawing/2014/main" id="{1EF48AE5-C5CB-A854-A2ED-D41F10C32FDF}"/>
              </a:ext>
            </a:extLst>
          </p:cNvPr>
          <p:cNvSpPr/>
          <p:nvPr/>
        </p:nvSpPr>
        <p:spPr>
          <a:xfrm>
            <a:off x="3545410" y="2804057"/>
            <a:ext cx="669403" cy="389199"/>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5" name="Imagen 4" descr="Forma, Gráfico de líneas&#10;&#10;Descripción generada automáticamente con confianza media">
            <a:extLst>
              <a:ext uri="{FF2B5EF4-FFF2-40B4-BE49-F238E27FC236}">
                <a16:creationId xmlns:a16="http://schemas.microsoft.com/office/drawing/2014/main" id="{E16B6D1F-BE2A-93C9-5EA2-376399821440}"/>
              </a:ext>
            </a:extLst>
          </p:cNvPr>
          <p:cNvPicPr>
            <a:picLocks noChangeAspect="1"/>
          </p:cNvPicPr>
          <p:nvPr/>
        </p:nvPicPr>
        <p:blipFill>
          <a:blip r:embed="rId3"/>
          <a:stretch>
            <a:fillRect/>
          </a:stretch>
        </p:blipFill>
        <p:spPr>
          <a:xfrm>
            <a:off x="686213" y="2231964"/>
            <a:ext cx="2418082" cy="982866"/>
          </a:xfrm>
          <a:prstGeom prst="rect">
            <a:avLst/>
          </a:prstGeom>
        </p:spPr>
      </p:pic>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5082FF7B-66C0-B245-CE70-5F3C49647E45}"/>
                  </a:ext>
                </a:extLst>
              </p:cNvPr>
              <p:cNvSpPr txBox="1"/>
              <p:nvPr/>
            </p:nvSpPr>
            <p:spPr>
              <a:xfrm>
                <a:off x="1595217" y="3657026"/>
                <a:ext cx="767839" cy="807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2800" b="0" i="1" smtClean="0">
                              <a:latin typeface="Cambria Math" panose="02040503050406030204" pitchFamily="18" charset="0"/>
                            </a:rPr>
                          </m:ctrlPr>
                        </m:fPr>
                        <m:num>
                          <m:r>
                            <a:rPr lang="es-ES" sz="2800" b="0" i="1" smtClean="0">
                              <a:latin typeface="Cambria Math" panose="02040503050406030204" pitchFamily="18" charset="0"/>
                            </a:rPr>
                            <m:t>4</m:t>
                          </m:r>
                        </m:num>
                        <m:den>
                          <m:r>
                            <a:rPr lang="es-ES" sz="2800" b="0" i="1" smtClean="0">
                              <a:latin typeface="Cambria Math" panose="02040503050406030204" pitchFamily="18" charset="0"/>
                            </a:rPr>
                            <m:t>3</m:t>
                          </m:r>
                        </m:den>
                      </m:f>
                      <m:r>
                        <a:rPr lang="es-ES" sz="2800" b="0" i="1" smtClean="0">
                          <a:latin typeface="Cambria Math" panose="02040503050406030204" pitchFamily="18" charset="0"/>
                        </a:rPr>
                        <m:t>⋅</m:t>
                      </m:r>
                      <m:r>
                        <a:rPr lang="es-ES" sz="2800" b="0" i="1" smtClean="0">
                          <a:latin typeface="Cambria Math" panose="02040503050406030204" pitchFamily="18" charset="0"/>
                        </a:rPr>
                        <m:t>𝑎</m:t>
                      </m:r>
                    </m:oMath>
                  </m:oMathPara>
                </a14:m>
                <a:endParaRPr lang="es-419" sz="2800" dirty="0"/>
              </a:p>
            </p:txBody>
          </p:sp>
        </mc:Choice>
        <mc:Fallback xmlns="">
          <p:sp>
            <p:nvSpPr>
              <p:cNvPr id="15" name="CuadroTexto 14">
                <a:extLst>
                  <a:ext uri="{FF2B5EF4-FFF2-40B4-BE49-F238E27FC236}">
                    <a16:creationId xmlns:a16="http://schemas.microsoft.com/office/drawing/2014/main" id="{5082FF7B-66C0-B245-CE70-5F3C49647E45}"/>
                  </a:ext>
                </a:extLst>
              </p:cNvPr>
              <p:cNvSpPr txBox="1">
                <a:spLocks noRot="1" noChangeAspect="1" noMove="1" noResize="1" noEditPoints="1" noAdjustHandles="1" noChangeArrowheads="1" noChangeShapeType="1" noTextEdit="1"/>
              </p:cNvSpPr>
              <p:nvPr/>
            </p:nvSpPr>
            <p:spPr>
              <a:xfrm>
                <a:off x="1595217" y="3657026"/>
                <a:ext cx="767839" cy="807913"/>
              </a:xfrm>
              <a:prstGeom prst="rect">
                <a:avLst/>
              </a:prstGeom>
              <a:blipFill>
                <a:blip r:embed="rId4"/>
                <a:stretch>
                  <a:fillRect/>
                </a:stretch>
              </a:blipFill>
            </p:spPr>
            <p:txBody>
              <a:bodyPr/>
              <a:lstStyle/>
              <a:p>
                <a:r>
                  <a:rPr lang="es-419">
                    <a:noFill/>
                  </a:rPr>
                  <a:t> </a:t>
                </a:r>
              </a:p>
            </p:txBody>
          </p:sp>
        </mc:Fallback>
      </mc:AlternateContent>
      <p:sp>
        <p:nvSpPr>
          <p:cNvPr id="16" name="Cerrar llave 15">
            <a:extLst>
              <a:ext uri="{FF2B5EF4-FFF2-40B4-BE49-F238E27FC236}">
                <a16:creationId xmlns:a16="http://schemas.microsoft.com/office/drawing/2014/main" id="{095D02EA-F5A9-56C8-66A3-58227D69A8DD}"/>
              </a:ext>
            </a:extLst>
          </p:cNvPr>
          <p:cNvSpPr/>
          <p:nvPr/>
        </p:nvSpPr>
        <p:spPr>
          <a:xfrm rot="5400000">
            <a:off x="1720005" y="2181038"/>
            <a:ext cx="245618" cy="2313202"/>
          </a:xfrm>
          <a:prstGeom prst="rightBrace">
            <a:avLst/>
          </a:prstGeom>
          <a:ln>
            <a:solidFill>
              <a:srgbClr val="433B7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p:pic>
        <p:nvPicPr>
          <p:cNvPr id="8" name="Imagen 7" descr="Forma, Polígono&#10;&#10;Descripción generada automáticamente">
            <a:extLst>
              <a:ext uri="{FF2B5EF4-FFF2-40B4-BE49-F238E27FC236}">
                <a16:creationId xmlns:a16="http://schemas.microsoft.com/office/drawing/2014/main" id="{1DDFDC29-52B6-6D3B-1A1E-A6129905E845}"/>
              </a:ext>
            </a:extLst>
          </p:cNvPr>
          <p:cNvPicPr>
            <a:picLocks noChangeAspect="1"/>
          </p:cNvPicPr>
          <p:nvPr/>
        </p:nvPicPr>
        <p:blipFill>
          <a:blip r:embed="rId5"/>
          <a:stretch>
            <a:fillRect/>
          </a:stretch>
        </p:blipFill>
        <p:spPr>
          <a:xfrm>
            <a:off x="4842852" y="2176300"/>
            <a:ext cx="3363104" cy="1109825"/>
          </a:xfrm>
          <a:prstGeom prst="rect">
            <a:avLst/>
          </a:prstGeom>
        </p:spPr>
      </p:pic>
      <p:sp>
        <p:nvSpPr>
          <p:cNvPr id="11" name="Cerrar llave 10">
            <a:extLst>
              <a:ext uri="{FF2B5EF4-FFF2-40B4-BE49-F238E27FC236}">
                <a16:creationId xmlns:a16="http://schemas.microsoft.com/office/drawing/2014/main" id="{BB31FDF9-3CA7-F5CC-FB3B-434BC93C4B8C}"/>
              </a:ext>
            </a:extLst>
          </p:cNvPr>
          <p:cNvSpPr/>
          <p:nvPr/>
        </p:nvSpPr>
        <p:spPr>
          <a:xfrm rot="5400000">
            <a:off x="6431872" y="1931982"/>
            <a:ext cx="245618" cy="3302549"/>
          </a:xfrm>
          <a:prstGeom prst="rightBrace">
            <a:avLst/>
          </a:prstGeom>
          <a:ln>
            <a:solidFill>
              <a:srgbClr val="433B7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CEB4137-9172-C2EB-F9F3-5A15456E46B1}"/>
                  </a:ext>
                </a:extLst>
              </p:cNvPr>
              <p:cNvSpPr txBox="1"/>
              <p:nvPr/>
            </p:nvSpPr>
            <p:spPr>
              <a:xfrm>
                <a:off x="5620087" y="3831564"/>
                <a:ext cx="2321718" cy="9028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419" sz="2400" i="1" smtClean="0">
                              <a:latin typeface="Cambria Math" panose="02040503050406030204" pitchFamily="18" charset="0"/>
                            </a:rPr>
                          </m:ctrlPr>
                        </m:sSupPr>
                        <m:e>
                          <m:d>
                            <m:dPr>
                              <m:ctrlPr>
                                <a:rPr lang="es-419" sz="2400" i="1" smtClean="0">
                                  <a:latin typeface="Cambria Math" panose="02040503050406030204" pitchFamily="18" charset="0"/>
                                </a:rPr>
                              </m:ctrlPr>
                            </m:dPr>
                            <m:e>
                              <m:f>
                                <m:fPr>
                                  <m:ctrlPr>
                                    <a:rPr lang="es-419" sz="2400" i="1" smtClean="0">
                                      <a:latin typeface="Cambria Math" panose="02040503050406030204" pitchFamily="18" charset="0"/>
                                    </a:rPr>
                                  </m:ctrlPr>
                                </m:fPr>
                                <m:num>
                                  <m:r>
                                    <a:rPr lang="es-ES" sz="2400" b="0" i="1" smtClean="0">
                                      <a:latin typeface="Cambria Math" panose="02040503050406030204" pitchFamily="18" charset="0"/>
                                    </a:rPr>
                                    <m:t>4</m:t>
                                  </m:r>
                                </m:num>
                                <m:den>
                                  <m:r>
                                    <a:rPr lang="es-ES" sz="2400" b="0" i="1" smtClean="0">
                                      <a:latin typeface="Cambria Math" panose="02040503050406030204" pitchFamily="18" charset="0"/>
                                    </a:rPr>
                                    <m:t>3</m:t>
                                  </m:r>
                                </m:den>
                              </m:f>
                            </m:e>
                          </m:d>
                        </m:e>
                        <m:sup>
                          <m:r>
                            <a:rPr lang="es-ES" sz="2400" b="0" i="1" smtClean="0">
                              <a:latin typeface="Cambria Math" panose="02040503050406030204" pitchFamily="18" charset="0"/>
                            </a:rPr>
                            <m:t>2</m:t>
                          </m:r>
                        </m:sup>
                      </m:sSup>
                      <m:r>
                        <a:rPr lang="es-ES" sz="2400" b="0" i="1" smtClean="0">
                          <a:latin typeface="Cambria Math" panose="02040503050406030204" pitchFamily="18" charset="0"/>
                        </a:rPr>
                        <m:t>⋅</m:t>
                      </m:r>
                      <m:r>
                        <a:rPr lang="es-ES" sz="2400" b="0" i="1" smtClean="0">
                          <a:latin typeface="Cambria Math" panose="02040503050406030204" pitchFamily="18" charset="0"/>
                        </a:rPr>
                        <m:t>𝑎</m:t>
                      </m:r>
                    </m:oMath>
                  </m:oMathPara>
                </a14:m>
                <a:endParaRPr lang="es-419" sz="2400" dirty="0"/>
              </a:p>
            </p:txBody>
          </p:sp>
        </mc:Choice>
        <mc:Fallback xmlns="">
          <p:sp>
            <p:nvSpPr>
              <p:cNvPr id="13" name="CuadroTexto 12">
                <a:extLst>
                  <a:ext uri="{FF2B5EF4-FFF2-40B4-BE49-F238E27FC236}">
                    <a16:creationId xmlns:a16="http://schemas.microsoft.com/office/drawing/2014/main" id="{BCEB4137-9172-C2EB-F9F3-5A15456E46B1}"/>
                  </a:ext>
                </a:extLst>
              </p:cNvPr>
              <p:cNvSpPr txBox="1">
                <a:spLocks noRot="1" noChangeAspect="1" noMove="1" noResize="1" noEditPoints="1" noAdjustHandles="1" noChangeArrowheads="1" noChangeShapeType="1" noTextEdit="1"/>
              </p:cNvSpPr>
              <p:nvPr/>
            </p:nvSpPr>
            <p:spPr>
              <a:xfrm>
                <a:off x="5620087" y="3831564"/>
                <a:ext cx="2321718" cy="902811"/>
              </a:xfrm>
              <a:prstGeom prst="rect">
                <a:avLst/>
              </a:prstGeom>
              <a:blipFill>
                <a:blip r:embed="rId6"/>
                <a:stretch>
                  <a:fillRect/>
                </a:stretch>
              </a:blipFill>
            </p:spPr>
            <p:txBody>
              <a:bodyPr/>
              <a:lstStyle/>
              <a:p>
                <a:r>
                  <a:rPr lang="es-419">
                    <a:noFill/>
                  </a:rPr>
                  <a:t> </a:t>
                </a:r>
              </a:p>
            </p:txBody>
          </p:sp>
        </mc:Fallback>
      </mc:AlternateContent>
      <p:sp>
        <p:nvSpPr>
          <p:cNvPr id="2" name="Google Shape;202;p33">
            <a:extLst>
              <a:ext uri="{FF2B5EF4-FFF2-40B4-BE49-F238E27FC236}">
                <a16:creationId xmlns:a16="http://schemas.microsoft.com/office/drawing/2014/main" id="{4E8F11FA-8855-A687-3317-0B5198CB8E16}"/>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
        <p:nvSpPr>
          <p:cNvPr id="4" name="Google Shape;255;p39">
            <a:extLst>
              <a:ext uri="{FF2B5EF4-FFF2-40B4-BE49-F238E27FC236}">
                <a16:creationId xmlns:a16="http://schemas.microsoft.com/office/drawing/2014/main" id="{56DDE5E4-54A1-BCD4-298F-C173301F3760}"/>
              </a:ext>
            </a:extLst>
          </p:cNvPr>
          <p:cNvSpPr txBox="1"/>
          <p:nvPr/>
        </p:nvSpPr>
        <p:spPr>
          <a:xfrm>
            <a:off x="551375" y="1238589"/>
            <a:ext cx="7758600" cy="781500"/>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p:txBody>
      </p:sp>
      <p:sp>
        <p:nvSpPr>
          <p:cNvPr id="6" name="Google Shape;217;p35">
            <a:extLst>
              <a:ext uri="{FF2B5EF4-FFF2-40B4-BE49-F238E27FC236}">
                <a16:creationId xmlns:a16="http://schemas.microsoft.com/office/drawing/2014/main" id="{6C936121-6AD8-2B4A-CD57-FE91CB4E4F5C}"/>
              </a:ext>
            </a:extLst>
          </p:cNvPr>
          <p:cNvSpPr txBox="1"/>
          <p:nvPr/>
        </p:nvSpPr>
        <p:spPr>
          <a:xfrm>
            <a:off x="551375" y="1300989"/>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3"/>
            </a:pPr>
            <a:r>
              <a:rPr lang="es-419" sz="1800" b="1" dirty="0">
                <a:solidFill>
                  <a:schemeClr val="dk1"/>
                </a:solidFill>
                <a:latin typeface="Calibri"/>
                <a:ea typeface="Calibri"/>
                <a:cs typeface="Calibri"/>
                <a:sym typeface="Calibri"/>
              </a:rPr>
              <a:t>Si la longitud del segmento en la iteración es de </a:t>
            </a:r>
            <a:r>
              <a:rPr lang="es-419" sz="1800" b="1" i="1" dirty="0">
                <a:solidFill>
                  <a:schemeClr val="dk1"/>
                </a:solidFill>
                <a:latin typeface="Calibri"/>
                <a:ea typeface="Calibri"/>
                <a:cs typeface="Calibri"/>
                <a:sym typeface="Calibri"/>
              </a:rPr>
              <a:t>a</a:t>
            </a:r>
            <a:r>
              <a:rPr lang="es-419" sz="1800" b="1" dirty="0">
                <a:solidFill>
                  <a:schemeClr val="dk1"/>
                </a:solidFill>
                <a:latin typeface="Calibri"/>
                <a:ea typeface="Calibri"/>
                <a:cs typeface="Calibri"/>
                <a:sym typeface="Calibri"/>
              </a:rPr>
              <a:t> unidades, ¿cuál es la expresión que representa la longitud del fractal después de  iteraciones?</a:t>
            </a: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51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BCEB4137-9172-C2EB-F9F3-5A15456E46B1}"/>
                  </a:ext>
                </a:extLst>
              </p:cNvPr>
              <p:cNvSpPr txBox="1"/>
              <p:nvPr/>
            </p:nvSpPr>
            <p:spPr>
              <a:xfrm>
                <a:off x="5039916" y="2571750"/>
                <a:ext cx="2321718" cy="8727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419" sz="2400" i="1" smtClean="0">
                              <a:latin typeface="Cambria Math" panose="02040503050406030204" pitchFamily="18" charset="0"/>
                            </a:rPr>
                          </m:ctrlPr>
                        </m:sSupPr>
                        <m:e>
                          <m:d>
                            <m:dPr>
                              <m:ctrlPr>
                                <a:rPr lang="es-419" sz="2400" i="1" smtClean="0">
                                  <a:latin typeface="Cambria Math" panose="02040503050406030204" pitchFamily="18" charset="0"/>
                                </a:rPr>
                              </m:ctrlPr>
                            </m:dPr>
                            <m:e>
                              <m:f>
                                <m:fPr>
                                  <m:ctrlPr>
                                    <a:rPr lang="es-419" sz="2400" i="1" smtClean="0">
                                      <a:latin typeface="Cambria Math" panose="02040503050406030204" pitchFamily="18" charset="0"/>
                                    </a:rPr>
                                  </m:ctrlPr>
                                </m:fPr>
                                <m:num>
                                  <m:r>
                                    <a:rPr lang="es-ES" sz="2400" b="0" i="1" smtClean="0">
                                      <a:latin typeface="Cambria Math" panose="02040503050406030204" pitchFamily="18" charset="0"/>
                                    </a:rPr>
                                    <m:t>4</m:t>
                                  </m:r>
                                </m:num>
                                <m:den>
                                  <m:r>
                                    <a:rPr lang="es-ES" sz="2400" b="0" i="1" smtClean="0">
                                      <a:latin typeface="Cambria Math" panose="02040503050406030204" pitchFamily="18" charset="0"/>
                                    </a:rPr>
                                    <m:t>3</m:t>
                                  </m:r>
                                </m:den>
                              </m:f>
                            </m:e>
                          </m:d>
                        </m:e>
                        <m:sup>
                          <m:r>
                            <a:rPr lang="es-ES" sz="2400" b="0" i="1" smtClean="0">
                              <a:latin typeface="Cambria Math" panose="02040503050406030204" pitchFamily="18" charset="0"/>
                            </a:rPr>
                            <m:t>𝑛</m:t>
                          </m:r>
                        </m:sup>
                      </m:sSup>
                      <m:r>
                        <a:rPr lang="es-ES" sz="2400" b="0" i="1" smtClean="0">
                          <a:latin typeface="Cambria Math" panose="02040503050406030204" pitchFamily="18" charset="0"/>
                        </a:rPr>
                        <m:t>⋅</m:t>
                      </m:r>
                      <m:r>
                        <a:rPr lang="es-ES" sz="2400" b="0" i="1" smtClean="0">
                          <a:latin typeface="Cambria Math" panose="02040503050406030204" pitchFamily="18" charset="0"/>
                        </a:rPr>
                        <m:t>𝑎</m:t>
                      </m:r>
                    </m:oMath>
                  </m:oMathPara>
                </a14:m>
                <a:endParaRPr lang="es-419" sz="2400" dirty="0"/>
              </a:p>
            </p:txBody>
          </p:sp>
        </mc:Choice>
        <mc:Fallback xmlns="">
          <p:sp>
            <p:nvSpPr>
              <p:cNvPr id="13" name="CuadroTexto 12">
                <a:extLst>
                  <a:ext uri="{FF2B5EF4-FFF2-40B4-BE49-F238E27FC236}">
                    <a16:creationId xmlns:a16="http://schemas.microsoft.com/office/drawing/2014/main" id="{BCEB4137-9172-C2EB-F9F3-5A15456E46B1}"/>
                  </a:ext>
                </a:extLst>
              </p:cNvPr>
              <p:cNvSpPr txBox="1">
                <a:spLocks noRot="1" noChangeAspect="1" noMove="1" noResize="1" noEditPoints="1" noAdjustHandles="1" noChangeArrowheads="1" noChangeShapeType="1" noTextEdit="1"/>
              </p:cNvSpPr>
              <p:nvPr/>
            </p:nvSpPr>
            <p:spPr>
              <a:xfrm>
                <a:off x="5039916" y="2571750"/>
                <a:ext cx="2321718" cy="872739"/>
              </a:xfrm>
              <a:prstGeom prst="rect">
                <a:avLst/>
              </a:prstGeom>
              <a:blipFill>
                <a:blip r:embed="rId3"/>
                <a:stretch>
                  <a:fillRect/>
                </a:stretch>
              </a:blipFill>
            </p:spPr>
            <p:txBody>
              <a:bodyPr/>
              <a:lstStyle/>
              <a:p>
                <a:r>
                  <a:rPr lang="es-419">
                    <a:noFill/>
                  </a:rPr>
                  <a:t> </a:t>
                </a:r>
              </a:p>
            </p:txBody>
          </p:sp>
        </mc:Fallback>
      </mc:AlternateContent>
      <p:sp>
        <p:nvSpPr>
          <p:cNvPr id="2" name="Google Shape;265;p40">
            <a:extLst>
              <a:ext uri="{FF2B5EF4-FFF2-40B4-BE49-F238E27FC236}">
                <a16:creationId xmlns:a16="http://schemas.microsoft.com/office/drawing/2014/main" id="{825DB1D6-0372-58EC-94B2-DBEA0B0C2636}"/>
              </a:ext>
            </a:extLst>
          </p:cNvPr>
          <p:cNvSpPr txBox="1"/>
          <p:nvPr/>
        </p:nvSpPr>
        <p:spPr>
          <a:xfrm>
            <a:off x="1881808" y="2507456"/>
            <a:ext cx="2340148" cy="11541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2100" dirty="0">
                <a:solidFill>
                  <a:srgbClr val="423B71"/>
                </a:solidFill>
                <a:latin typeface="Calibri"/>
                <a:ea typeface="Calibri"/>
                <a:cs typeface="Calibri"/>
                <a:sym typeface="Calibri"/>
              </a:rPr>
              <a:t>Longitud </a:t>
            </a:r>
            <a:endParaRPr sz="2100" dirty="0">
              <a:solidFill>
                <a:srgbClr val="423B71"/>
              </a:solidFill>
              <a:latin typeface="Calibri"/>
              <a:ea typeface="Calibri"/>
              <a:cs typeface="Calibri"/>
              <a:sym typeface="Calibri"/>
            </a:endParaRPr>
          </a:p>
          <a:p>
            <a:pPr marL="0" lvl="0" indent="0" algn="ctr" rtl="0">
              <a:spcBef>
                <a:spcPts val="0"/>
              </a:spcBef>
              <a:spcAft>
                <a:spcPts val="0"/>
              </a:spcAft>
              <a:buNone/>
            </a:pPr>
            <a:r>
              <a:rPr lang="es" sz="2100" dirty="0">
                <a:solidFill>
                  <a:srgbClr val="423B71"/>
                </a:solidFill>
                <a:latin typeface="Calibri"/>
                <a:ea typeface="Calibri"/>
                <a:cs typeface="Calibri"/>
                <a:sym typeface="Calibri"/>
              </a:rPr>
              <a:t>del fractal después de </a:t>
            </a:r>
            <a:r>
              <a:rPr lang="es" sz="2100" i="1" dirty="0">
                <a:solidFill>
                  <a:srgbClr val="423B71"/>
                </a:solidFill>
                <a:latin typeface="Calibri"/>
                <a:ea typeface="Calibri"/>
                <a:cs typeface="Calibri"/>
                <a:sym typeface="Calibri"/>
              </a:rPr>
              <a:t>n</a:t>
            </a:r>
            <a:r>
              <a:rPr lang="es" sz="2100" dirty="0">
                <a:solidFill>
                  <a:srgbClr val="423B71"/>
                </a:solidFill>
                <a:latin typeface="Calibri"/>
                <a:ea typeface="Calibri"/>
                <a:cs typeface="Calibri"/>
                <a:sym typeface="Calibri"/>
              </a:rPr>
              <a:t> iteraciones</a:t>
            </a:r>
            <a:endParaRPr sz="2100" dirty="0">
              <a:solidFill>
                <a:srgbClr val="423B71"/>
              </a:solidFill>
              <a:latin typeface="Calibri"/>
              <a:ea typeface="Calibri"/>
              <a:cs typeface="Calibri"/>
              <a:sym typeface="Calibri"/>
            </a:endParaRPr>
          </a:p>
        </p:txBody>
      </p:sp>
      <p:sp>
        <p:nvSpPr>
          <p:cNvPr id="4" name="Google Shape;230;p36">
            <a:extLst>
              <a:ext uri="{FF2B5EF4-FFF2-40B4-BE49-F238E27FC236}">
                <a16:creationId xmlns:a16="http://schemas.microsoft.com/office/drawing/2014/main" id="{C3179C9C-F3BE-4EBD-368F-56804A9E8DD1}"/>
              </a:ext>
            </a:extLst>
          </p:cNvPr>
          <p:cNvSpPr/>
          <p:nvPr/>
        </p:nvSpPr>
        <p:spPr>
          <a:xfrm>
            <a:off x="4408059" y="2765719"/>
            <a:ext cx="820800" cy="484800"/>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6" name="Google Shape;202;p33">
            <a:extLst>
              <a:ext uri="{FF2B5EF4-FFF2-40B4-BE49-F238E27FC236}">
                <a16:creationId xmlns:a16="http://schemas.microsoft.com/office/drawing/2014/main" id="{A6CB90E7-6708-87EA-642E-4305C4902EF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a:t>
            </a:r>
            <a:endParaRPr sz="2700" b="1" i="0" u="none" strike="noStrike" cap="none" dirty="0">
              <a:solidFill>
                <a:srgbClr val="423B71"/>
              </a:solidFill>
              <a:latin typeface="Calibri"/>
              <a:ea typeface="Calibri"/>
              <a:cs typeface="Calibri"/>
              <a:sym typeface="Calibri"/>
            </a:endParaRPr>
          </a:p>
        </p:txBody>
      </p:sp>
      <p:sp>
        <p:nvSpPr>
          <p:cNvPr id="3" name="Google Shape;255;p39">
            <a:extLst>
              <a:ext uri="{FF2B5EF4-FFF2-40B4-BE49-F238E27FC236}">
                <a16:creationId xmlns:a16="http://schemas.microsoft.com/office/drawing/2014/main" id="{3B1333AC-F841-D546-033E-BCA46EC4FFE4}"/>
              </a:ext>
            </a:extLst>
          </p:cNvPr>
          <p:cNvSpPr txBox="1"/>
          <p:nvPr/>
        </p:nvSpPr>
        <p:spPr>
          <a:xfrm>
            <a:off x="551375" y="1238589"/>
            <a:ext cx="7758600" cy="781500"/>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endParaRPr sz="1800" b="1" dirty="0">
              <a:solidFill>
                <a:schemeClr val="dk1"/>
              </a:solidFill>
              <a:latin typeface="Calibri"/>
              <a:ea typeface="Calibri"/>
              <a:cs typeface="Calibri"/>
              <a:sym typeface="Calibri"/>
            </a:endParaRPr>
          </a:p>
        </p:txBody>
      </p:sp>
      <p:sp>
        <p:nvSpPr>
          <p:cNvPr id="5" name="Google Shape;217;p35">
            <a:extLst>
              <a:ext uri="{FF2B5EF4-FFF2-40B4-BE49-F238E27FC236}">
                <a16:creationId xmlns:a16="http://schemas.microsoft.com/office/drawing/2014/main" id="{9A455C43-6224-C477-F960-3EA4B0D3BF86}"/>
              </a:ext>
            </a:extLst>
          </p:cNvPr>
          <p:cNvSpPr txBox="1"/>
          <p:nvPr/>
        </p:nvSpPr>
        <p:spPr>
          <a:xfrm>
            <a:off x="551375" y="1300989"/>
            <a:ext cx="7758600" cy="6567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startAt="3"/>
            </a:pPr>
            <a:r>
              <a:rPr lang="es-419" sz="1800" b="1" dirty="0">
                <a:solidFill>
                  <a:schemeClr val="dk1"/>
                </a:solidFill>
                <a:latin typeface="Calibri"/>
                <a:ea typeface="Calibri"/>
                <a:cs typeface="Calibri"/>
                <a:sym typeface="Calibri"/>
              </a:rPr>
              <a:t>Si la longitud del segmento en la iteración es de </a:t>
            </a:r>
            <a:r>
              <a:rPr lang="es-419" sz="1800" b="1" i="1" dirty="0">
                <a:solidFill>
                  <a:schemeClr val="dk1"/>
                </a:solidFill>
                <a:latin typeface="Calibri"/>
                <a:ea typeface="Calibri"/>
                <a:cs typeface="Calibri"/>
                <a:sym typeface="Calibri"/>
              </a:rPr>
              <a:t>a</a:t>
            </a:r>
            <a:r>
              <a:rPr lang="es-419" sz="1800" b="1" dirty="0">
                <a:solidFill>
                  <a:schemeClr val="dk1"/>
                </a:solidFill>
                <a:latin typeface="Calibri"/>
                <a:ea typeface="Calibri"/>
                <a:cs typeface="Calibri"/>
                <a:sym typeface="Calibri"/>
              </a:rPr>
              <a:t> unidades, ¿cuál es la expresión que representa la longitud del fractal después de  iteraciones?</a:t>
            </a:r>
            <a:endParaRP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175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6" name="Google Shape;202;p33">
            <a:extLst>
              <a:ext uri="{FF2B5EF4-FFF2-40B4-BE49-F238E27FC236}">
                <a16:creationId xmlns:a16="http://schemas.microsoft.com/office/drawing/2014/main" id="{A6CB90E7-6708-87EA-642E-4305C4902EF9}"/>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i="0" u="none" strike="noStrike" cap="none" dirty="0">
                <a:solidFill>
                  <a:srgbClr val="423B71"/>
                </a:solidFill>
                <a:latin typeface="Calibri"/>
                <a:ea typeface="Calibri"/>
                <a:cs typeface="Calibri"/>
                <a:sym typeface="Calibri"/>
              </a:rPr>
              <a:t>Algunas conclusiones</a:t>
            </a:r>
            <a:endParaRPr sz="27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3" name="Google Shape;255;p39">
                <a:extLst>
                  <a:ext uri="{FF2B5EF4-FFF2-40B4-BE49-F238E27FC236}">
                    <a16:creationId xmlns:a16="http://schemas.microsoft.com/office/drawing/2014/main" id="{3B1333AC-F841-D546-033E-BCA46EC4FFE4}"/>
                  </a:ext>
                </a:extLst>
              </p:cNvPr>
              <p:cNvSpPr txBox="1"/>
              <p:nvPr/>
            </p:nvSpPr>
            <p:spPr>
              <a:xfrm>
                <a:off x="551374" y="1238588"/>
                <a:ext cx="4485083" cy="3231812"/>
              </a:xfrm>
              <a:prstGeom prst="rect">
                <a:avLst/>
              </a:prstGeom>
              <a:solidFill>
                <a:srgbClr val="F3F3F3"/>
              </a:solidFill>
              <a:ln>
                <a:noFill/>
              </a:ln>
            </p:spPr>
            <p:txBody>
              <a:bodyPr spcFirstLastPara="1" wrap="square" lIns="68575" tIns="34275" rIns="68575" bIns="34275" anchor="t" anchorCtr="0">
                <a:noAutofit/>
              </a:bodyPr>
              <a:lstStyle/>
              <a:p>
                <a:pPr marL="114300" marR="0" lvl="0" algn="just" rtl="0">
                  <a:lnSpc>
                    <a:spcPct val="100000"/>
                  </a:lnSpc>
                  <a:spcBef>
                    <a:spcPts val="0"/>
                  </a:spcBef>
                  <a:spcAft>
                    <a:spcPts val="0"/>
                  </a:spcAft>
                  <a:buClr>
                    <a:schemeClr val="dk1"/>
                  </a:buClr>
                  <a:buSzPts val="1800"/>
                </a:pPr>
                <a:r>
                  <a:rPr lang="es-419" sz="1600" dirty="0">
                    <a:solidFill>
                      <a:schemeClr val="dk1"/>
                    </a:solidFill>
                    <a:latin typeface="Calibri"/>
                    <a:ea typeface="Calibri"/>
                    <a:cs typeface="Calibri"/>
                    <a:sym typeface="Calibri"/>
                  </a:rPr>
                  <a:t>La longitud del fractal en función del número de iteraciones se modela por medio de </a:t>
                </a:r>
                <a:r>
                  <a:rPr lang="es-419" sz="1600" b="1" dirty="0">
                    <a:solidFill>
                      <a:schemeClr val="dk1"/>
                    </a:solidFill>
                    <a:latin typeface="Calibri"/>
                    <a:ea typeface="Calibri"/>
                    <a:cs typeface="Calibri"/>
                    <a:sym typeface="Calibri"/>
                  </a:rPr>
                  <a:t>una función exponencial</a:t>
                </a:r>
                <a:r>
                  <a:rPr lang="es-419" sz="1600" dirty="0">
                    <a:solidFill>
                      <a:schemeClr val="dk1"/>
                    </a:solidFill>
                    <a:latin typeface="Calibri"/>
                    <a:ea typeface="Calibri"/>
                    <a:cs typeface="Calibri"/>
                    <a:sym typeface="Calibri"/>
                  </a:rPr>
                  <a:t>. Esto quiere decir que, en cada iteración, </a:t>
                </a:r>
                <a:r>
                  <a:rPr lang="es-419" sz="1600" b="1" dirty="0">
                    <a:solidFill>
                      <a:schemeClr val="dk1"/>
                    </a:solidFill>
                    <a:latin typeface="Calibri"/>
                    <a:ea typeface="Calibri"/>
                    <a:cs typeface="Calibri"/>
                    <a:sym typeface="Calibri"/>
                  </a:rPr>
                  <a:t>el largo aumenta por un factor constante, en este caso </a:t>
                </a:r>
                <a14:m>
                  <m:oMath xmlns:m="http://schemas.openxmlformats.org/officeDocument/2006/math">
                    <m:f>
                      <m:fPr>
                        <m:ctrlPr>
                          <a:rPr lang="ar-AE" sz="1600" b="1" i="1" smtClean="0">
                            <a:latin typeface="Cambria Math" panose="02040503050406030204" pitchFamily="18" charset="0"/>
                          </a:rPr>
                        </m:ctrlPr>
                      </m:fPr>
                      <m:num>
                        <m:r>
                          <a:rPr lang="ar-AE" sz="1600" b="1" i="1" smtClean="0">
                            <a:latin typeface="Cambria Math" panose="02040503050406030204" pitchFamily="18" charset="0"/>
                          </a:rPr>
                          <m:t>𝟒</m:t>
                        </m:r>
                      </m:num>
                      <m:den>
                        <m:r>
                          <a:rPr lang="ar-AE" sz="1600" b="1" i="1">
                            <a:latin typeface="Cambria Math" panose="02040503050406030204" pitchFamily="18" charset="0"/>
                          </a:rPr>
                          <m:t>𝟑</m:t>
                        </m:r>
                      </m:den>
                    </m:f>
                  </m:oMath>
                </a14:m>
                <a:r>
                  <a:rPr lang="es-419" sz="1600" dirty="0">
                    <a:solidFill>
                      <a:schemeClr val="dk1"/>
                    </a:solidFill>
                    <a:latin typeface="Calibri"/>
                    <a:ea typeface="Calibri"/>
                    <a:cs typeface="Calibri"/>
                    <a:sym typeface="Calibri"/>
                  </a:rPr>
                  <a:t>. Esta característica conduce a que la longitud de la antena crezca bastante en pocas iteraciones.</a:t>
                </a:r>
              </a:p>
              <a:p>
                <a:pPr marL="114300" marR="0" lvl="0" algn="just" rtl="0">
                  <a:lnSpc>
                    <a:spcPct val="100000"/>
                  </a:lnSpc>
                  <a:spcBef>
                    <a:spcPts val="0"/>
                  </a:spcBef>
                  <a:spcAft>
                    <a:spcPts val="0"/>
                  </a:spcAft>
                  <a:buClr>
                    <a:schemeClr val="dk1"/>
                  </a:buClr>
                  <a:buSzPts val="1800"/>
                </a:pPr>
                <a:endParaRPr lang="es-419" sz="1600" dirty="0">
                  <a:solidFill>
                    <a:schemeClr val="dk1"/>
                  </a:solidFill>
                  <a:latin typeface="Calibri"/>
                  <a:ea typeface="Calibri"/>
                  <a:cs typeface="Calibri"/>
                  <a:sym typeface="Calibri"/>
                </a:endParaRPr>
              </a:p>
              <a:p>
                <a:pPr marL="114300" marR="0" lvl="0" algn="just" rtl="0">
                  <a:lnSpc>
                    <a:spcPct val="100000"/>
                  </a:lnSpc>
                  <a:spcBef>
                    <a:spcPts val="0"/>
                  </a:spcBef>
                  <a:spcAft>
                    <a:spcPts val="0"/>
                  </a:spcAft>
                  <a:buClr>
                    <a:schemeClr val="dk1"/>
                  </a:buClr>
                  <a:buSzPts val="1800"/>
                </a:pPr>
                <a:r>
                  <a:rPr lang="es-419" sz="1600" dirty="0">
                    <a:solidFill>
                      <a:schemeClr val="dk1"/>
                    </a:solidFill>
                    <a:latin typeface="Calibri"/>
                    <a:ea typeface="Calibri"/>
                    <a:cs typeface="Calibri"/>
                    <a:sym typeface="Calibri"/>
                  </a:rPr>
                  <a:t>Esto es especialmente útil en el contexto de las antenas fractales, pues una mayor longitud en la antena se traduce en una mayor capacidad para recibir señales.</a:t>
                </a:r>
                <a:endParaRPr sz="1600" dirty="0">
                  <a:solidFill>
                    <a:schemeClr val="dk1"/>
                  </a:solidFill>
                  <a:latin typeface="Calibri"/>
                  <a:ea typeface="Calibri"/>
                  <a:cs typeface="Calibri"/>
                  <a:sym typeface="Calibri"/>
                </a:endParaRPr>
              </a:p>
            </p:txBody>
          </p:sp>
        </mc:Choice>
        <mc:Fallback>
          <p:sp>
            <p:nvSpPr>
              <p:cNvPr id="3" name="Google Shape;255;p39">
                <a:extLst>
                  <a:ext uri="{FF2B5EF4-FFF2-40B4-BE49-F238E27FC236}">
                    <a16:creationId xmlns:a16="http://schemas.microsoft.com/office/drawing/2014/main" id="{3B1333AC-F841-D546-033E-BCA46EC4FFE4}"/>
                  </a:ext>
                </a:extLst>
              </p:cNvPr>
              <p:cNvSpPr txBox="1">
                <a:spLocks noRot="1" noChangeAspect="1" noMove="1" noResize="1" noEditPoints="1" noAdjustHandles="1" noChangeArrowheads="1" noChangeShapeType="1" noTextEdit="1"/>
              </p:cNvSpPr>
              <p:nvPr/>
            </p:nvSpPr>
            <p:spPr>
              <a:xfrm>
                <a:off x="551374" y="1238588"/>
                <a:ext cx="4485083" cy="3231812"/>
              </a:xfrm>
              <a:prstGeom prst="rect">
                <a:avLst/>
              </a:prstGeom>
              <a:blipFill>
                <a:blip r:embed="rId3"/>
                <a:stretch>
                  <a:fillRect t="-943" r="-1223"/>
                </a:stretch>
              </a:blipFill>
              <a:ln>
                <a:noFill/>
              </a:ln>
            </p:spPr>
            <p:txBody>
              <a:bodyPr/>
              <a:lstStyle/>
              <a:p>
                <a:r>
                  <a:rPr lang="es-419">
                    <a:noFill/>
                  </a:rPr>
                  <a:t> </a:t>
                </a:r>
              </a:p>
            </p:txBody>
          </p:sp>
        </mc:Fallback>
      </mc:AlternateContent>
      <p:pic>
        <p:nvPicPr>
          <p:cNvPr id="8" name="Imagen 7" descr="Gráfico, Gráfico de dispersión&#10;&#10;Descripción generada automáticamente">
            <a:extLst>
              <a:ext uri="{FF2B5EF4-FFF2-40B4-BE49-F238E27FC236}">
                <a16:creationId xmlns:a16="http://schemas.microsoft.com/office/drawing/2014/main" id="{A6258DAE-29C8-9524-6D2F-A63515780F48}"/>
              </a:ext>
            </a:extLst>
          </p:cNvPr>
          <p:cNvPicPr>
            <a:picLocks noChangeAspect="1"/>
          </p:cNvPicPr>
          <p:nvPr/>
        </p:nvPicPr>
        <p:blipFill>
          <a:blip r:embed="rId4"/>
          <a:stretch>
            <a:fillRect/>
          </a:stretch>
        </p:blipFill>
        <p:spPr>
          <a:xfrm>
            <a:off x="5420017" y="1385829"/>
            <a:ext cx="3225364" cy="2910399"/>
          </a:xfrm>
          <a:prstGeom prst="rect">
            <a:avLst/>
          </a:prstGeom>
        </p:spPr>
      </p:pic>
    </p:spTree>
    <p:extLst>
      <p:ext uri="{BB962C8B-B14F-4D97-AF65-F5344CB8AC3E}">
        <p14:creationId xmlns:p14="http://schemas.microsoft.com/office/powerpoint/2010/main" val="356499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Google Shape;87;p3">
            <a:extLst>
              <a:ext uri="{FF2B5EF4-FFF2-40B4-BE49-F238E27FC236}">
                <a16:creationId xmlns:a16="http://schemas.microsoft.com/office/drawing/2014/main" id="{4BA9E9B0-FEE1-7048-10B3-7A1845BBE3BE}"/>
              </a:ext>
            </a:extLst>
          </p:cNvPr>
          <p:cNvSpPr txBox="1"/>
          <p:nvPr/>
        </p:nvSpPr>
        <p:spPr>
          <a:xfrm>
            <a:off x="253394" y="549631"/>
            <a:ext cx="6977400" cy="915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MX" sz="2700" b="1" i="0" u="none" strike="noStrike" cap="none" dirty="0">
                <a:solidFill>
                  <a:srgbClr val="423B71"/>
                </a:solidFill>
                <a:latin typeface="Calibri"/>
                <a:ea typeface="Calibri"/>
                <a:cs typeface="Calibri"/>
                <a:sym typeface="Calibri"/>
              </a:rPr>
              <a:t>Revisemos </a:t>
            </a:r>
            <a:r>
              <a:rPr lang="es-MX" sz="2700" b="1" dirty="0">
                <a:solidFill>
                  <a:srgbClr val="423B71"/>
                </a:solidFill>
                <a:latin typeface="Calibri"/>
                <a:ea typeface="Calibri"/>
                <a:cs typeface="Calibri"/>
                <a:sym typeface="Calibri"/>
              </a:rPr>
              <a:t>el</a:t>
            </a:r>
            <a:r>
              <a:rPr lang="es-MX" sz="2700" b="1" i="0" u="none" strike="noStrike" cap="none" dirty="0">
                <a:solidFill>
                  <a:srgbClr val="423B71"/>
                </a:solidFill>
                <a:latin typeface="Calibri"/>
                <a:ea typeface="Calibri"/>
                <a:cs typeface="Calibri"/>
                <a:sym typeface="Calibri"/>
              </a:rPr>
              <a:t> </a:t>
            </a:r>
            <a:r>
              <a:rPr lang="es-MX" sz="2700" b="1" i="0" u="sng" strike="noStrike" cap="none" dirty="0">
                <a:solidFill>
                  <a:srgbClr val="423B71"/>
                </a:solidFill>
                <a:latin typeface="Calibri"/>
                <a:ea typeface="Calibri"/>
                <a:cs typeface="Calibri"/>
                <a:sym typeface="Calibri"/>
              </a:rPr>
              <a:t>video</a:t>
            </a:r>
            <a:r>
              <a:rPr lang="es-MX" sz="2700" b="1" i="0" u="none" strike="noStrike" cap="none" dirty="0">
                <a:solidFill>
                  <a:srgbClr val="423B71"/>
                </a:solidFill>
                <a:latin typeface="Calibri"/>
                <a:ea typeface="Calibri"/>
                <a:cs typeface="Calibri"/>
                <a:sym typeface="Calibri"/>
              </a:rPr>
              <a:t> de esta situación</a:t>
            </a:r>
            <a:endParaRPr sz="2700" b="1" i="0" u="none" strike="noStrike" cap="none" dirty="0">
              <a:solidFill>
                <a:srgbClr val="423B7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700"/>
              <a:buFont typeface="Arial"/>
              <a:buNone/>
            </a:pPr>
            <a:endParaRPr sz="2700" b="1" i="0" u="none" strike="noStrike" cap="none" dirty="0">
              <a:solidFill>
                <a:srgbClr val="423B71"/>
              </a:solidFill>
              <a:latin typeface="Calibri"/>
              <a:ea typeface="Calibri"/>
              <a:cs typeface="Calibri"/>
              <a:sym typeface="Calibri"/>
            </a:endParaRPr>
          </a:p>
        </p:txBody>
      </p:sp>
      <p:sp>
        <p:nvSpPr>
          <p:cNvPr id="5" name="Google Shape;88;p3">
            <a:extLst>
              <a:ext uri="{FF2B5EF4-FFF2-40B4-BE49-F238E27FC236}">
                <a16:creationId xmlns:a16="http://schemas.microsoft.com/office/drawing/2014/main" id="{F146D4D8-5CD2-C7D2-9527-08F087F27FB6}"/>
              </a:ext>
            </a:extLst>
          </p:cNvPr>
          <p:cNvSpPr txBox="1"/>
          <p:nvPr/>
        </p:nvSpPr>
        <p:spPr>
          <a:xfrm>
            <a:off x="1211706" y="1317369"/>
            <a:ext cx="6255000" cy="600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MX" sz="2700" b="0" i="0" u="none" strike="noStrike" cap="none" dirty="0">
                <a:solidFill>
                  <a:srgbClr val="423B71"/>
                </a:solidFill>
                <a:latin typeface="Calibri"/>
                <a:ea typeface="Calibri"/>
                <a:cs typeface="Calibri"/>
                <a:sym typeface="Calibri"/>
              </a:rPr>
              <a:t>“Antenas Fractales”</a:t>
            </a:r>
            <a:endParaRPr sz="1400" b="0" i="0" u="none" strike="noStrike" cap="none" dirty="0">
              <a:solidFill>
                <a:srgbClr val="000000"/>
              </a:solidFill>
              <a:latin typeface="Calibri"/>
              <a:ea typeface="Calibri"/>
              <a:cs typeface="Calibri"/>
              <a:sym typeface="Calibri"/>
            </a:endParaRPr>
          </a:p>
        </p:txBody>
      </p:sp>
      <p:pic>
        <p:nvPicPr>
          <p:cNvPr id="7" name="Imagen 6">
            <a:extLst>
              <a:ext uri="{FF2B5EF4-FFF2-40B4-BE49-F238E27FC236}">
                <a16:creationId xmlns:a16="http://schemas.microsoft.com/office/drawing/2014/main" id="{D8DF0B63-755B-8996-3636-21F0F87E8314}"/>
              </a:ext>
            </a:extLst>
          </p:cNvPr>
          <p:cNvPicPr>
            <a:picLocks noChangeAspect="1"/>
          </p:cNvPicPr>
          <p:nvPr/>
        </p:nvPicPr>
        <p:blipFill>
          <a:blip r:embed="rId3"/>
          <a:stretch>
            <a:fillRect/>
          </a:stretch>
        </p:blipFill>
        <p:spPr>
          <a:xfrm>
            <a:off x="2930265" y="2041801"/>
            <a:ext cx="2817881" cy="2113792"/>
          </a:xfrm>
          <a:prstGeom prst="rect">
            <a:avLst/>
          </a:prstGeom>
        </p:spPr>
      </p:pic>
      <p:sp>
        <p:nvSpPr>
          <p:cNvPr id="8" name="Google Shape;89;p3">
            <a:extLst>
              <a:ext uri="{FF2B5EF4-FFF2-40B4-BE49-F238E27FC236}">
                <a16:creationId xmlns:a16="http://schemas.microsoft.com/office/drawing/2014/main" id="{A325A962-3527-EF00-E9FF-6D404D14E286}"/>
              </a:ext>
            </a:extLst>
          </p:cNvPr>
          <p:cNvSpPr txBox="1"/>
          <p:nvPr/>
        </p:nvSpPr>
        <p:spPr>
          <a:xfrm>
            <a:off x="2639288" y="4279725"/>
            <a:ext cx="35565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MX" sz="1200" b="0" i="1" u="none" strike="noStrike" cap="none" dirty="0">
                <a:solidFill>
                  <a:srgbClr val="000000"/>
                </a:solidFill>
                <a:latin typeface="Calibri"/>
                <a:ea typeface="Calibri"/>
                <a:cs typeface="Calibri"/>
                <a:sym typeface="Calibri"/>
              </a:rPr>
              <a:t>*Imagen referencial de la situación</a:t>
            </a:r>
            <a:r>
              <a:rPr lang="es-MX"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41"/>
          <p:cNvSpPr txBox="1"/>
          <p:nvPr/>
        </p:nvSpPr>
        <p:spPr>
          <a:xfrm>
            <a:off x="399904" y="1286474"/>
            <a:ext cx="8421998" cy="3031525"/>
          </a:xfrm>
          <a:prstGeom prst="rect">
            <a:avLst/>
          </a:prstGeom>
          <a:solidFill>
            <a:srgbClr val="F3F3F3"/>
          </a:solid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None/>
            </a:pPr>
            <a:r>
              <a:rPr lang="es-419" sz="1600" dirty="0">
                <a:solidFill>
                  <a:schemeClr val="dk1"/>
                </a:solidFill>
                <a:latin typeface="Calibri"/>
                <a:ea typeface="Calibri"/>
                <a:cs typeface="Calibri"/>
                <a:sym typeface="Calibri"/>
              </a:rPr>
              <a:t>En una de sus primeras pruebas de fabricación, la empresa ha considerado un largo inicial de 5 mm,</a:t>
            </a:r>
          </a:p>
          <a:p>
            <a:pPr marL="0" marR="0" lvl="0" indent="0" algn="just" rtl="0">
              <a:lnSpc>
                <a:spcPct val="100000"/>
              </a:lnSpc>
              <a:spcBef>
                <a:spcPts val="0"/>
              </a:spcBef>
              <a:spcAft>
                <a:spcPts val="0"/>
              </a:spcAft>
              <a:buNone/>
            </a:pPr>
            <a:r>
              <a:rPr lang="es-419" sz="1600" dirty="0">
                <a:solidFill>
                  <a:schemeClr val="dk1"/>
                </a:solidFill>
                <a:latin typeface="Calibri"/>
                <a:ea typeface="Calibri"/>
                <a:cs typeface="Calibri"/>
                <a:sym typeface="Calibri"/>
              </a:rPr>
              <a:t> </a:t>
            </a:r>
          </a:p>
          <a:p>
            <a:pPr marL="342900" marR="0" lvl="0" indent="-342900" algn="just" rtl="0">
              <a:lnSpc>
                <a:spcPct val="100000"/>
              </a:lnSpc>
              <a:spcBef>
                <a:spcPts val="0"/>
              </a:spcBef>
              <a:spcAft>
                <a:spcPts val="0"/>
              </a:spcAft>
              <a:buFont typeface="+mj-lt"/>
              <a:buAutoNum type="alphaLcPeriod"/>
            </a:pPr>
            <a:r>
              <a:rPr lang="es-419" sz="1600" dirty="0">
                <a:solidFill>
                  <a:schemeClr val="dk1"/>
                </a:solidFill>
                <a:latin typeface="Calibri"/>
                <a:ea typeface="Calibri"/>
                <a:cs typeface="Calibri"/>
                <a:sym typeface="Calibri"/>
              </a:rPr>
              <a:t>En base a tus respuestas a la actividad anterior, escribe la expresión general que determina el largo de la antena  en función del número de iteraciones.</a:t>
            </a:r>
          </a:p>
          <a:p>
            <a:pPr marL="342900" marR="0" lvl="0" indent="-342900" algn="just" rtl="0">
              <a:lnSpc>
                <a:spcPct val="100000"/>
              </a:lnSpc>
              <a:spcBef>
                <a:spcPts val="0"/>
              </a:spcBef>
              <a:spcAft>
                <a:spcPts val="0"/>
              </a:spcAft>
              <a:buFont typeface="+mj-lt"/>
              <a:buAutoNum type="alphaLcPeriod"/>
            </a:pPr>
            <a:endParaRPr lang="es-419" sz="1600"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Font typeface="+mj-lt"/>
              <a:buAutoNum type="alphaLcPeriod"/>
            </a:pPr>
            <a:r>
              <a:rPr lang="es-419" sz="1600" dirty="0">
                <a:solidFill>
                  <a:schemeClr val="dk1"/>
                </a:solidFill>
                <a:latin typeface="Calibri"/>
                <a:ea typeface="Calibri"/>
                <a:cs typeface="Calibri"/>
                <a:sym typeface="Calibri"/>
              </a:rPr>
              <a:t>¿Cuál es el largo de la antena después de 10 iteraciones?</a:t>
            </a:r>
          </a:p>
          <a:p>
            <a:pPr marL="342900" marR="0" lvl="0" indent="-342900" algn="just" rtl="0">
              <a:lnSpc>
                <a:spcPct val="100000"/>
              </a:lnSpc>
              <a:spcBef>
                <a:spcPts val="0"/>
              </a:spcBef>
              <a:spcAft>
                <a:spcPts val="0"/>
              </a:spcAft>
              <a:buFont typeface="+mj-lt"/>
              <a:buAutoNum type="alphaLcPeriod"/>
            </a:pPr>
            <a:endParaRPr lang="es-419" sz="1600"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Font typeface="+mj-lt"/>
              <a:buAutoNum type="alphaLcPeriod"/>
            </a:pPr>
            <a:r>
              <a:rPr lang="es-419" sz="1600" dirty="0">
                <a:solidFill>
                  <a:schemeClr val="dk1"/>
                </a:solidFill>
                <a:latin typeface="Calibri"/>
                <a:ea typeface="Calibri"/>
                <a:cs typeface="Calibri"/>
                <a:sym typeface="Calibri"/>
              </a:rPr>
              <a:t>Si se quiere que cada antena tenga una longitud total de 50 cm (es decir, 500 mm), ¿Cuántas iteraciones se deben considerar en el proceso de fabricación?</a:t>
            </a:r>
          </a:p>
          <a:p>
            <a:pPr marL="342900" marR="0" lvl="0" indent="-342900" algn="just" rtl="0">
              <a:lnSpc>
                <a:spcPct val="100000"/>
              </a:lnSpc>
              <a:spcBef>
                <a:spcPts val="0"/>
              </a:spcBef>
              <a:spcAft>
                <a:spcPts val="0"/>
              </a:spcAft>
              <a:buFont typeface="+mj-lt"/>
              <a:buAutoNum type="alphaLcPeriod"/>
            </a:pPr>
            <a:endParaRPr lang="es-419" sz="1600"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Font typeface="+mj-lt"/>
              <a:buAutoNum type="alphaLcPeriod"/>
            </a:pPr>
            <a:r>
              <a:rPr lang="es-419" sz="1600" dirty="0">
                <a:solidFill>
                  <a:schemeClr val="dk1"/>
                </a:solidFill>
                <a:latin typeface="Calibri"/>
                <a:ea typeface="Calibri"/>
                <a:cs typeface="Calibri"/>
                <a:sym typeface="Calibri"/>
              </a:rPr>
              <a:t>Grafica la función. Considera hasta 6 iteraciones. Recuerda que el número de iteraciones es un número natural. </a:t>
            </a:r>
          </a:p>
        </p:txBody>
      </p:sp>
      <p:sp>
        <p:nvSpPr>
          <p:cNvPr id="2" name="Google Shape;202;p33">
            <a:extLst>
              <a:ext uri="{FF2B5EF4-FFF2-40B4-BE49-F238E27FC236}">
                <a16:creationId xmlns:a16="http://schemas.microsoft.com/office/drawing/2014/main" id="{CCB75135-11B1-49BE-5644-5B3BCCC1A8C0}"/>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4 </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42"/>
          <p:cNvSpPr txBox="1"/>
          <p:nvPr/>
        </p:nvSpPr>
        <p:spPr>
          <a:xfrm>
            <a:off x="551375" y="1235674"/>
            <a:ext cx="7758600" cy="1159183"/>
          </a:xfrm>
          <a:prstGeom prst="rect">
            <a:avLst/>
          </a:prstGeom>
          <a:solidFill>
            <a:srgbClr val="F3F3F3"/>
          </a:solidFill>
          <a:ln>
            <a:noFill/>
          </a:ln>
        </p:spPr>
        <p:txBody>
          <a:bodyPr spcFirstLastPara="1" wrap="square" lIns="68575" tIns="34275" rIns="68575" bIns="34275" anchor="t" anchorCtr="0">
            <a:noAutofit/>
          </a:bodyPr>
          <a:lstStyle/>
          <a:p>
            <a:pPr marL="342900" indent="-342900" algn="just">
              <a:buFont typeface="+mj-lt"/>
              <a:buAutoNum type="alphaLcPeriod"/>
            </a:pPr>
            <a:r>
              <a:rPr lang="es-419" sz="1600" dirty="0">
                <a:solidFill>
                  <a:schemeClr val="dk1"/>
                </a:solidFill>
                <a:latin typeface="Calibri"/>
                <a:ea typeface="Calibri"/>
                <a:cs typeface="Calibri"/>
                <a:sym typeface="Calibri"/>
              </a:rPr>
              <a:t>En base a tus respuestas a la actividad anterior, escribe la expresión general que determina el largo de la antena  en función del número de iteraciones.</a:t>
            </a:r>
          </a:p>
          <a:p>
            <a:pPr marL="342900" indent="-342900" algn="just">
              <a:buFont typeface="+mj-lt"/>
              <a:buAutoNum type="alphaLcPeriod"/>
            </a:pPr>
            <a:endParaRPr lang="es-419" sz="1600" dirty="0">
              <a:solidFill>
                <a:schemeClr val="dk1"/>
              </a:solidFill>
              <a:latin typeface="Calibri"/>
              <a:ea typeface="Calibri"/>
              <a:cs typeface="Calibri"/>
              <a:sym typeface="Calibri"/>
            </a:endParaRPr>
          </a:p>
          <a:p>
            <a:pPr marL="342900" indent="-342900" algn="just">
              <a:buFont typeface="+mj-lt"/>
              <a:buAutoNum type="alphaLcPeriod"/>
            </a:pPr>
            <a:r>
              <a:rPr lang="es-419" sz="1600" dirty="0">
                <a:solidFill>
                  <a:schemeClr val="dk1"/>
                </a:solidFill>
                <a:latin typeface="Calibri"/>
                <a:ea typeface="Calibri"/>
                <a:cs typeface="Calibri"/>
                <a:sym typeface="Calibri"/>
              </a:rPr>
              <a:t>¿Cuál es el largo de la antena después de 10 iteraciones?</a:t>
            </a:r>
          </a:p>
          <a:p>
            <a:pPr algn="just"/>
            <a:endParaRPr lang="es-419"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1" dirty="0">
              <a:solidFill>
                <a:schemeClr val="dk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32579407-6C15-0230-9233-84641EE2C764}"/>
                  </a:ext>
                </a:extLst>
              </p:cNvPr>
              <p:cNvSpPr txBox="1"/>
              <p:nvPr/>
            </p:nvSpPr>
            <p:spPr>
              <a:xfrm>
                <a:off x="1540779" y="2736606"/>
                <a:ext cx="4352588" cy="1192891"/>
              </a:xfrm>
              <a:prstGeom prst="rect">
                <a:avLst/>
              </a:prstGeom>
              <a:noFill/>
            </p:spPr>
            <p:txBody>
              <a:bodyPr wrap="square" lIns="0" tIns="0" rIns="0" bIns="0" rtlCol="0">
                <a:spAutoFit/>
              </a:bodyPr>
              <a:lstStyle/>
              <a:p>
                <a:pPr marL="342900" indent="-342900">
                  <a:buFont typeface="+mj-lt"/>
                  <a:buAutoNum type="alphaLcPeriod"/>
                </a:pPr>
                <a14:m>
                  <m:oMath xmlns:m="http://schemas.openxmlformats.org/officeDocument/2006/math">
                    <m:sSup>
                      <m:sSupPr>
                        <m:ctrlPr>
                          <a:rPr lang="es-419" sz="1800" i="1" smtClean="0">
                            <a:latin typeface="Cambria Math" panose="02040503050406030204" pitchFamily="18" charset="0"/>
                          </a:rPr>
                        </m:ctrlPr>
                      </m:sSupPr>
                      <m:e>
                        <m:r>
                          <a:rPr lang="es-ES" sz="1800" b="0" i="1" smtClean="0">
                            <a:latin typeface="Cambria Math" panose="02040503050406030204" pitchFamily="18" charset="0"/>
                          </a:rPr>
                          <m:t>𝐿</m:t>
                        </m:r>
                        <m:d>
                          <m:dPr>
                            <m:ctrlPr>
                              <a:rPr lang="es-ES" sz="1800" b="0" i="1" smtClean="0">
                                <a:latin typeface="Cambria Math" panose="02040503050406030204" pitchFamily="18" charset="0"/>
                              </a:rPr>
                            </m:ctrlPr>
                          </m:dPr>
                          <m:e>
                            <m:r>
                              <a:rPr lang="es-ES" sz="1800" b="0" i="1" smtClean="0">
                                <a:latin typeface="Cambria Math" panose="02040503050406030204" pitchFamily="18" charset="0"/>
                              </a:rPr>
                              <m:t>𝑛</m:t>
                            </m:r>
                          </m:e>
                        </m:d>
                        <m:r>
                          <a:rPr lang="es-ES" sz="1800" b="0" i="1" smtClean="0">
                            <a:latin typeface="Cambria Math" panose="02040503050406030204" pitchFamily="18" charset="0"/>
                          </a:rPr>
                          <m:t>=</m:t>
                        </m:r>
                        <m:d>
                          <m:dPr>
                            <m:ctrlPr>
                              <a:rPr lang="es-419" sz="1800" i="1" smtClean="0">
                                <a:latin typeface="Cambria Math" panose="02040503050406030204" pitchFamily="18" charset="0"/>
                              </a:rPr>
                            </m:ctrlPr>
                          </m:dPr>
                          <m:e>
                            <m:f>
                              <m:fPr>
                                <m:ctrlPr>
                                  <a:rPr lang="es-419" sz="1800" i="1" smtClean="0">
                                    <a:latin typeface="Cambria Math" panose="02040503050406030204" pitchFamily="18" charset="0"/>
                                  </a:rPr>
                                </m:ctrlPr>
                              </m:fPr>
                              <m:num>
                                <m:r>
                                  <a:rPr lang="es-ES" sz="1800" b="0" i="1" smtClean="0">
                                    <a:latin typeface="Cambria Math" panose="02040503050406030204" pitchFamily="18" charset="0"/>
                                  </a:rPr>
                                  <m:t>4</m:t>
                                </m:r>
                              </m:num>
                              <m:den>
                                <m:r>
                                  <a:rPr lang="es-ES" sz="1800" b="0" i="1" smtClean="0">
                                    <a:latin typeface="Cambria Math" panose="02040503050406030204" pitchFamily="18" charset="0"/>
                                  </a:rPr>
                                  <m:t>3</m:t>
                                </m:r>
                              </m:den>
                            </m:f>
                          </m:e>
                        </m:d>
                      </m:e>
                      <m:sup>
                        <m:r>
                          <a:rPr lang="es-ES" sz="1800" b="0" i="1" smtClean="0">
                            <a:latin typeface="Cambria Math" panose="02040503050406030204" pitchFamily="18" charset="0"/>
                          </a:rPr>
                          <m:t>𝑛</m:t>
                        </m:r>
                      </m:sup>
                    </m:sSup>
                    <m:r>
                      <a:rPr lang="es-ES" sz="1800" b="0" i="1" smtClean="0">
                        <a:latin typeface="Cambria Math" panose="02040503050406030204" pitchFamily="18" charset="0"/>
                      </a:rPr>
                      <m:t>⋅</m:t>
                    </m:r>
                    <m:r>
                      <a:rPr lang="es-ES" sz="1800" b="0" i="1" smtClean="0">
                        <a:latin typeface="Cambria Math" panose="02040503050406030204" pitchFamily="18" charset="0"/>
                      </a:rPr>
                      <m:t>5</m:t>
                    </m:r>
                  </m:oMath>
                </a14:m>
                <a:endParaRPr lang="es-ES" sz="1800" b="0" dirty="0">
                  <a:latin typeface="Calibri" panose="020F0502020204030204" pitchFamily="34" charset="0"/>
                  <a:cs typeface="Calibri" panose="020F0502020204030204" pitchFamily="34" charset="0"/>
                </a:endParaRPr>
              </a:p>
              <a:p>
                <a:pPr marL="342900" indent="-342900">
                  <a:buFont typeface="+mj-lt"/>
                  <a:buAutoNum type="alphaLcPeriod"/>
                </a:pPr>
                <a14:m>
                  <m:oMath xmlns:m="http://schemas.openxmlformats.org/officeDocument/2006/math">
                    <m:sSup>
                      <m:sSupPr>
                        <m:ctrlPr>
                          <a:rPr lang="es-419" sz="1800" i="1">
                            <a:latin typeface="Cambria Math" panose="02040503050406030204" pitchFamily="18" charset="0"/>
                          </a:rPr>
                        </m:ctrlPr>
                      </m:sSupPr>
                      <m:e>
                        <m:r>
                          <a:rPr lang="es-ES" sz="1800" i="1">
                            <a:latin typeface="Cambria Math" panose="02040503050406030204" pitchFamily="18" charset="0"/>
                          </a:rPr>
                          <m:t>𝐿</m:t>
                        </m:r>
                        <m:d>
                          <m:dPr>
                            <m:ctrlPr>
                              <a:rPr lang="es-ES" sz="1800" i="1">
                                <a:latin typeface="Cambria Math" panose="02040503050406030204" pitchFamily="18" charset="0"/>
                              </a:rPr>
                            </m:ctrlPr>
                          </m:dPr>
                          <m:e>
                            <m:r>
                              <a:rPr lang="es-ES" sz="1800" b="0" i="1" smtClean="0">
                                <a:latin typeface="Cambria Math" panose="02040503050406030204" pitchFamily="18" charset="0"/>
                              </a:rPr>
                              <m:t>10</m:t>
                            </m:r>
                          </m:e>
                        </m:d>
                        <m:r>
                          <a:rPr lang="es-ES" sz="1800" i="1">
                            <a:latin typeface="Cambria Math" panose="02040503050406030204" pitchFamily="18" charset="0"/>
                          </a:rPr>
                          <m:t>=</m:t>
                        </m:r>
                        <m:d>
                          <m:dPr>
                            <m:ctrlPr>
                              <a:rPr lang="es-419" sz="1800" i="1">
                                <a:latin typeface="Cambria Math" panose="02040503050406030204" pitchFamily="18" charset="0"/>
                              </a:rPr>
                            </m:ctrlPr>
                          </m:dPr>
                          <m:e>
                            <m:f>
                              <m:fPr>
                                <m:ctrlPr>
                                  <a:rPr lang="es-419" sz="1800" i="1">
                                    <a:latin typeface="Cambria Math" panose="02040503050406030204" pitchFamily="18" charset="0"/>
                                  </a:rPr>
                                </m:ctrlPr>
                              </m:fPr>
                              <m:num>
                                <m:r>
                                  <a:rPr lang="es-ES" sz="1800" i="1">
                                    <a:latin typeface="Cambria Math" panose="02040503050406030204" pitchFamily="18" charset="0"/>
                                  </a:rPr>
                                  <m:t>4</m:t>
                                </m:r>
                              </m:num>
                              <m:den>
                                <m:r>
                                  <a:rPr lang="es-ES" sz="1800" i="1">
                                    <a:latin typeface="Cambria Math" panose="02040503050406030204" pitchFamily="18" charset="0"/>
                                  </a:rPr>
                                  <m:t>3</m:t>
                                </m:r>
                              </m:den>
                            </m:f>
                          </m:e>
                        </m:d>
                      </m:e>
                      <m:sup>
                        <m:r>
                          <a:rPr lang="es-ES" sz="1800" b="0" i="1" smtClean="0">
                            <a:latin typeface="Cambria Math" panose="02040503050406030204" pitchFamily="18" charset="0"/>
                          </a:rPr>
                          <m:t>10</m:t>
                        </m:r>
                      </m:sup>
                    </m:sSup>
                    <m:r>
                      <a:rPr lang="es-ES" sz="1800" i="1">
                        <a:latin typeface="Cambria Math" panose="02040503050406030204" pitchFamily="18" charset="0"/>
                      </a:rPr>
                      <m:t>⋅5</m:t>
                    </m:r>
                    <m:r>
                      <a:rPr lang="es-ES" sz="1800" b="0" i="1" smtClean="0">
                        <a:latin typeface="Cambria Math" panose="02040503050406030204" pitchFamily="18" charset="0"/>
                      </a:rPr>
                      <m:t>≈88,79 </m:t>
                    </m:r>
                    <m:r>
                      <a:rPr lang="es-ES" sz="1800" b="0" i="1" smtClean="0">
                        <a:latin typeface="Cambria Math" panose="02040503050406030204" pitchFamily="18" charset="0"/>
                      </a:rPr>
                      <m:t>𝑚𝑚</m:t>
                    </m:r>
                  </m:oMath>
                </a14:m>
                <a:endParaRPr lang="es-ES" sz="1800" dirty="0">
                  <a:latin typeface="Calibri" panose="020F0502020204030204" pitchFamily="34" charset="0"/>
                  <a:cs typeface="Calibri" panose="020F0502020204030204" pitchFamily="34" charset="0"/>
                </a:endParaRPr>
              </a:p>
              <a:p>
                <a:pPr/>
                <a:endParaRPr lang="es-ES" sz="1800" b="0" dirty="0"/>
              </a:p>
            </p:txBody>
          </p:sp>
        </mc:Choice>
        <mc:Fallback>
          <p:sp>
            <p:nvSpPr>
              <p:cNvPr id="2" name="CuadroTexto 1">
                <a:extLst>
                  <a:ext uri="{FF2B5EF4-FFF2-40B4-BE49-F238E27FC236}">
                    <a16:creationId xmlns:a16="http://schemas.microsoft.com/office/drawing/2014/main" id="{32579407-6C15-0230-9233-84641EE2C764}"/>
                  </a:ext>
                </a:extLst>
              </p:cNvPr>
              <p:cNvSpPr txBox="1">
                <a:spLocks noRot="1" noChangeAspect="1" noMove="1" noResize="1" noEditPoints="1" noAdjustHandles="1" noChangeArrowheads="1" noChangeShapeType="1" noTextEdit="1"/>
              </p:cNvSpPr>
              <p:nvPr/>
            </p:nvSpPr>
            <p:spPr>
              <a:xfrm>
                <a:off x="1540779" y="2736606"/>
                <a:ext cx="4352588" cy="1192891"/>
              </a:xfrm>
              <a:prstGeom prst="rect">
                <a:avLst/>
              </a:prstGeom>
              <a:blipFill>
                <a:blip r:embed="rId3"/>
                <a:stretch>
                  <a:fillRect/>
                </a:stretch>
              </a:blipFill>
            </p:spPr>
            <p:txBody>
              <a:bodyPr/>
              <a:lstStyle/>
              <a:p>
                <a:r>
                  <a:rPr lang="es-419">
                    <a:noFill/>
                  </a:rPr>
                  <a:t> </a:t>
                </a:r>
              </a:p>
            </p:txBody>
          </p:sp>
        </mc:Fallback>
      </mc:AlternateContent>
      <p:sp>
        <p:nvSpPr>
          <p:cNvPr id="3" name="Google Shape;202;p33">
            <a:extLst>
              <a:ext uri="{FF2B5EF4-FFF2-40B4-BE49-F238E27FC236}">
                <a16:creationId xmlns:a16="http://schemas.microsoft.com/office/drawing/2014/main" id="{B0B0452B-966C-1456-183E-7CDC68CFD350}"/>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a:t>
            </a:r>
            <a:endParaRPr sz="2700" b="1" i="0" u="none" strike="noStrike" cap="none" dirty="0">
              <a:solidFill>
                <a:srgbClr val="423B71"/>
              </a:solidFill>
              <a:latin typeface="Calibri"/>
              <a:ea typeface="Calibri"/>
              <a:cs typeface="Calibri"/>
              <a:sym typeface="Calibri"/>
            </a:endParaRPr>
          </a:p>
        </p:txBody>
      </p:sp>
    </p:spTree>
    <p:extLst>
      <p:ext uri="{BB962C8B-B14F-4D97-AF65-F5344CB8AC3E}">
        <p14:creationId xmlns:p14="http://schemas.microsoft.com/office/powerpoint/2010/main" val="3828846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9" name="Google Shape;279;p42"/>
          <p:cNvSpPr txBox="1"/>
          <p:nvPr/>
        </p:nvSpPr>
        <p:spPr>
          <a:xfrm>
            <a:off x="551375" y="1235674"/>
            <a:ext cx="7758600" cy="716497"/>
          </a:xfrm>
          <a:prstGeom prst="rect">
            <a:avLst/>
          </a:prstGeom>
          <a:solidFill>
            <a:srgbClr val="F3F3F3"/>
          </a:solidFill>
          <a:ln>
            <a:noFill/>
          </a:ln>
        </p:spPr>
        <p:txBody>
          <a:bodyPr spcFirstLastPara="1" wrap="square" lIns="68575" tIns="34275" rIns="68575" bIns="34275" anchor="t" anchorCtr="0">
            <a:noAutofit/>
          </a:bodyPr>
          <a:lstStyle/>
          <a:p>
            <a:pPr marL="342900" marR="0" lvl="0" indent="-342900" algn="just" rtl="0">
              <a:lnSpc>
                <a:spcPct val="100000"/>
              </a:lnSpc>
              <a:spcBef>
                <a:spcPts val="0"/>
              </a:spcBef>
              <a:spcAft>
                <a:spcPts val="0"/>
              </a:spcAft>
              <a:buFont typeface="+mj-lt"/>
              <a:buAutoNum type="alphaLcPeriod" startAt="3"/>
            </a:pPr>
            <a:r>
              <a:rPr lang="es-419" sz="1600" dirty="0">
                <a:solidFill>
                  <a:schemeClr val="dk1"/>
                </a:solidFill>
                <a:latin typeface="Calibri"/>
                <a:ea typeface="Calibri"/>
                <a:cs typeface="Calibri"/>
                <a:sym typeface="Calibri"/>
              </a:rPr>
              <a:t>Si se quiere que cada antena tenga una longitud total de 50 cm (es decir, 500 mm), ¿Cuántas iteraciones se deben considerar en el proceso de fabricación?</a:t>
            </a:r>
          </a:p>
          <a:p>
            <a:pPr algn="just"/>
            <a:endParaRPr lang="es-419"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800" b="1" dirty="0">
              <a:solidFill>
                <a:schemeClr val="dk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32579407-6C15-0230-9233-84641EE2C764}"/>
                  </a:ext>
                </a:extLst>
              </p:cNvPr>
              <p:cNvSpPr txBox="1"/>
              <p:nvPr/>
            </p:nvSpPr>
            <p:spPr>
              <a:xfrm>
                <a:off x="399904" y="2293920"/>
                <a:ext cx="4426096" cy="210365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p>
                        <m:sSupPr>
                          <m:ctrlPr>
                            <a:rPr lang="es-419" sz="1800" i="1" smtClean="0">
                              <a:latin typeface="Cambria Math" panose="02040503050406030204" pitchFamily="18" charset="0"/>
                            </a:rPr>
                          </m:ctrlPr>
                        </m:sSupPr>
                        <m:e>
                          <m:r>
                            <a:rPr lang="es-ES" sz="1800" i="1">
                              <a:latin typeface="Cambria Math" panose="02040503050406030204" pitchFamily="18" charset="0"/>
                            </a:rPr>
                            <m:t>𝐿</m:t>
                          </m:r>
                          <m:d>
                            <m:dPr>
                              <m:ctrlPr>
                                <a:rPr lang="es-ES" sz="1800" i="1">
                                  <a:latin typeface="Cambria Math" panose="02040503050406030204" pitchFamily="18" charset="0"/>
                                </a:rPr>
                              </m:ctrlPr>
                            </m:dPr>
                            <m:e>
                              <m:r>
                                <a:rPr lang="es-ES" sz="1800" b="0" i="1" smtClean="0">
                                  <a:latin typeface="Cambria Math" panose="02040503050406030204" pitchFamily="18" charset="0"/>
                                </a:rPr>
                                <m:t>15</m:t>
                              </m:r>
                            </m:e>
                          </m:d>
                          <m:r>
                            <a:rPr lang="es-ES" sz="1800" i="1">
                              <a:latin typeface="Cambria Math" panose="02040503050406030204" pitchFamily="18" charset="0"/>
                            </a:rPr>
                            <m:t>=</m:t>
                          </m:r>
                          <m:d>
                            <m:dPr>
                              <m:ctrlPr>
                                <a:rPr lang="es-419" sz="1800" i="1">
                                  <a:latin typeface="Cambria Math" panose="02040503050406030204" pitchFamily="18" charset="0"/>
                                </a:rPr>
                              </m:ctrlPr>
                            </m:dPr>
                            <m:e>
                              <m:f>
                                <m:fPr>
                                  <m:ctrlPr>
                                    <a:rPr lang="es-419" sz="1800" i="1">
                                      <a:latin typeface="Cambria Math" panose="02040503050406030204" pitchFamily="18" charset="0"/>
                                    </a:rPr>
                                  </m:ctrlPr>
                                </m:fPr>
                                <m:num>
                                  <m:r>
                                    <a:rPr lang="es-ES" sz="1800" i="1">
                                      <a:latin typeface="Cambria Math" panose="02040503050406030204" pitchFamily="18" charset="0"/>
                                    </a:rPr>
                                    <m:t>4</m:t>
                                  </m:r>
                                </m:num>
                                <m:den>
                                  <m:r>
                                    <a:rPr lang="es-ES" sz="1800" i="1">
                                      <a:latin typeface="Cambria Math" panose="02040503050406030204" pitchFamily="18" charset="0"/>
                                    </a:rPr>
                                    <m:t>3</m:t>
                                  </m:r>
                                </m:den>
                              </m:f>
                            </m:e>
                          </m:d>
                        </m:e>
                        <m:sup>
                          <m:r>
                            <a:rPr lang="es-ES" sz="1800" b="0" i="1" smtClean="0">
                              <a:latin typeface="Cambria Math" panose="02040503050406030204" pitchFamily="18" charset="0"/>
                            </a:rPr>
                            <m:t>15</m:t>
                          </m:r>
                        </m:sup>
                      </m:sSup>
                      <m:r>
                        <a:rPr lang="es-ES" sz="1800" i="1">
                          <a:latin typeface="Cambria Math" panose="02040503050406030204" pitchFamily="18" charset="0"/>
                        </a:rPr>
                        <m:t>⋅</m:t>
                      </m:r>
                      <m:r>
                        <a:rPr lang="es-ES" sz="1800" i="1">
                          <a:latin typeface="Cambria Math" panose="02040503050406030204" pitchFamily="18" charset="0"/>
                        </a:rPr>
                        <m:t>5</m:t>
                      </m:r>
                      <m:r>
                        <a:rPr lang="es-ES" sz="1800" b="0" i="1" smtClean="0">
                          <a:latin typeface="Cambria Math" panose="02040503050406030204" pitchFamily="18" charset="0"/>
                        </a:rPr>
                        <m:t>≈</m:t>
                      </m:r>
                      <m:r>
                        <a:rPr lang="es-ES" sz="1800" b="0" i="1" smtClean="0">
                          <a:latin typeface="Cambria Math" panose="02040503050406030204" pitchFamily="18" charset="0"/>
                        </a:rPr>
                        <m:t>374</m:t>
                      </m:r>
                      <m:r>
                        <a:rPr lang="es-ES" sz="1800" b="0" i="1" smtClean="0">
                          <a:latin typeface="Cambria Math" panose="02040503050406030204" pitchFamily="18" charset="0"/>
                        </a:rPr>
                        <m:t>,</m:t>
                      </m:r>
                      <m:r>
                        <a:rPr lang="es-ES" sz="1800" b="0" i="1" smtClean="0">
                          <a:latin typeface="Cambria Math" panose="02040503050406030204" pitchFamily="18" charset="0"/>
                        </a:rPr>
                        <m:t>15</m:t>
                      </m:r>
                      <m:r>
                        <a:rPr lang="es-ES" sz="1800" b="0" i="1" smtClean="0">
                          <a:latin typeface="Cambria Math" panose="02040503050406030204" pitchFamily="18" charset="0"/>
                        </a:rPr>
                        <m:t> </m:t>
                      </m:r>
                      <m:r>
                        <a:rPr lang="es-ES" sz="1800" b="0" i="1" smtClean="0">
                          <a:latin typeface="Cambria Math" panose="02040503050406030204" pitchFamily="18" charset="0"/>
                        </a:rPr>
                        <m:t>𝑚𝑚</m:t>
                      </m:r>
                    </m:oMath>
                  </m:oMathPara>
                </a14:m>
                <a:endParaRPr lang="es-ES" sz="1800" b="0" dirty="0">
                  <a:latin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sSup>
                        <m:sSupPr>
                          <m:ctrlPr>
                            <a:rPr lang="es-419" sz="1800" i="1" smtClean="0">
                              <a:latin typeface="Cambria Math" panose="02040503050406030204" pitchFamily="18" charset="0"/>
                            </a:rPr>
                          </m:ctrlPr>
                        </m:sSupPr>
                        <m:e>
                          <m:r>
                            <a:rPr lang="es-ES" sz="1800" i="1">
                              <a:latin typeface="Cambria Math" panose="02040503050406030204" pitchFamily="18" charset="0"/>
                            </a:rPr>
                            <m:t>𝐿</m:t>
                          </m:r>
                          <m:d>
                            <m:dPr>
                              <m:ctrlPr>
                                <a:rPr lang="es-ES" sz="1800" i="1">
                                  <a:latin typeface="Cambria Math" panose="02040503050406030204" pitchFamily="18" charset="0"/>
                                </a:rPr>
                              </m:ctrlPr>
                            </m:dPr>
                            <m:e>
                              <m:r>
                                <a:rPr lang="es-ES" sz="1800" b="0" i="1" smtClean="0">
                                  <a:latin typeface="Cambria Math" panose="02040503050406030204" pitchFamily="18" charset="0"/>
                                </a:rPr>
                                <m:t>1</m:t>
                              </m:r>
                              <m:r>
                                <a:rPr lang="es-ES" sz="1800" b="0" i="1" smtClean="0">
                                  <a:latin typeface="Cambria Math" panose="02040503050406030204" pitchFamily="18" charset="0"/>
                                </a:rPr>
                                <m:t>6</m:t>
                              </m:r>
                            </m:e>
                          </m:d>
                          <m:r>
                            <a:rPr lang="es-ES" sz="1800" i="1">
                              <a:latin typeface="Cambria Math" panose="02040503050406030204" pitchFamily="18" charset="0"/>
                            </a:rPr>
                            <m:t>=</m:t>
                          </m:r>
                          <m:d>
                            <m:dPr>
                              <m:ctrlPr>
                                <a:rPr lang="es-419" sz="1800" i="1">
                                  <a:latin typeface="Cambria Math" panose="02040503050406030204" pitchFamily="18" charset="0"/>
                                </a:rPr>
                              </m:ctrlPr>
                            </m:dPr>
                            <m:e>
                              <m:f>
                                <m:fPr>
                                  <m:ctrlPr>
                                    <a:rPr lang="es-419" sz="1800" i="1">
                                      <a:latin typeface="Cambria Math" panose="02040503050406030204" pitchFamily="18" charset="0"/>
                                    </a:rPr>
                                  </m:ctrlPr>
                                </m:fPr>
                                <m:num>
                                  <m:r>
                                    <a:rPr lang="es-ES" sz="1800" i="1">
                                      <a:latin typeface="Cambria Math" panose="02040503050406030204" pitchFamily="18" charset="0"/>
                                    </a:rPr>
                                    <m:t>4</m:t>
                                  </m:r>
                                </m:num>
                                <m:den>
                                  <m:r>
                                    <a:rPr lang="es-ES" sz="1800" i="1">
                                      <a:latin typeface="Cambria Math" panose="02040503050406030204" pitchFamily="18" charset="0"/>
                                    </a:rPr>
                                    <m:t>3</m:t>
                                  </m:r>
                                </m:den>
                              </m:f>
                            </m:e>
                          </m:d>
                        </m:e>
                        <m:sup>
                          <m:r>
                            <a:rPr lang="es-ES" sz="1800" b="0" i="1" smtClean="0">
                              <a:latin typeface="Cambria Math" panose="02040503050406030204" pitchFamily="18" charset="0"/>
                            </a:rPr>
                            <m:t>1</m:t>
                          </m:r>
                          <m:r>
                            <a:rPr lang="es-ES" sz="1800" b="0" i="1" smtClean="0">
                              <a:latin typeface="Cambria Math" panose="02040503050406030204" pitchFamily="18" charset="0"/>
                            </a:rPr>
                            <m:t>6</m:t>
                          </m:r>
                        </m:sup>
                      </m:sSup>
                      <m:r>
                        <a:rPr lang="es-ES" sz="1800" i="1">
                          <a:latin typeface="Cambria Math" panose="02040503050406030204" pitchFamily="18" charset="0"/>
                        </a:rPr>
                        <m:t>⋅</m:t>
                      </m:r>
                      <m:r>
                        <a:rPr lang="es-ES" sz="1800" i="1">
                          <a:latin typeface="Cambria Math" panose="02040503050406030204" pitchFamily="18" charset="0"/>
                        </a:rPr>
                        <m:t>5</m:t>
                      </m:r>
                      <m:r>
                        <a:rPr lang="es-ES" sz="1800" b="0" i="1" smtClean="0">
                          <a:latin typeface="Cambria Math" panose="02040503050406030204" pitchFamily="18" charset="0"/>
                        </a:rPr>
                        <m:t>≈</m:t>
                      </m:r>
                      <m:r>
                        <a:rPr lang="es-ES" sz="1800" b="0" i="1" smtClean="0">
                          <a:latin typeface="Cambria Math" panose="02040503050406030204" pitchFamily="18" charset="0"/>
                        </a:rPr>
                        <m:t>498</m:t>
                      </m:r>
                      <m:r>
                        <a:rPr lang="es-ES" sz="1800" b="0" i="1" smtClean="0">
                          <a:latin typeface="Cambria Math" panose="02040503050406030204" pitchFamily="18" charset="0"/>
                        </a:rPr>
                        <m:t>,</m:t>
                      </m:r>
                      <m:r>
                        <a:rPr lang="es-ES" sz="1800" b="0" i="1" smtClean="0">
                          <a:latin typeface="Cambria Math" panose="02040503050406030204" pitchFamily="18" charset="0"/>
                        </a:rPr>
                        <m:t>89</m:t>
                      </m:r>
                      <m:r>
                        <a:rPr lang="es-ES" sz="1800" b="0" i="1" smtClean="0">
                          <a:latin typeface="Cambria Math" panose="02040503050406030204" pitchFamily="18" charset="0"/>
                        </a:rPr>
                        <m:t> </m:t>
                      </m:r>
                      <m:r>
                        <a:rPr lang="es-ES" sz="1800" b="0" i="1" smtClean="0">
                          <a:latin typeface="Cambria Math" panose="02040503050406030204" pitchFamily="18" charset="0"/>
                        </a:rPr>
                        <m:t>𝑚𝑚</m:t>
                      </m:r>
                    </m:oMath>
                  </m:oMathPara>
                </a14:m>
                <a:endParaRPr lang="es-ES" sz="1800" dirty="0">
                  <a:latin typeface="Calibri" panose="020F0502020204030204" pitchFamily="34" charset="0"/>
                  <a:cs typeface="Calibri" panose="020F0502020204030204" pitchFamily="34" charset="0"/>
                </a:endParaRPr>
              </a:p>
              <a:p>
                <a:pPr algn="ctr"/>
                <a:r>
                  <a:rPr lang="es-419" sz="1800" dirty="0"/>
                  <a:t>  </a:t>
                </a:r>
                <a14:m>
                  <m:oMath xmlns:m="http://schemas.openxmlformats.org/officeDocument/2006/math">
                    <m:sSup>
                      <m:sSupPr>
                        <m:ctrlPr>
                          <a:rPr lang="es-419" sz="1800" i="1" smtClean="0">
                            <a:latin typeface="Cambria Math" panose="02040503050406030204" pitchFamily="18" charset="0"/>
                          </a:rPr>
                        </m:ctrlPr>
                      </m:sSupPr>
                      <m:e>
                        <m:r>
                          <a:rPr lang="es-ES" sz="1800" i="1">
                            <a:latin typeface="Cambria Math" panose="02040503050406030204" pitchFamily="18" charset="0"/>
                          </a:rPr>
                          <m:t>𝐿</m:t>
                        </m:r>
                        <m:d>
                          <m:dPr>
                            <m:ctrlPr>
                              <a:rPr lang="es-ES" sz="1800" i="1">
                                <a:latin typeface="Cambria Math" panose="02040503050406030204" pitchFamily="18" charset="0"/>
                              </a:rPr>
                            </m:ctrlPr>
                          </m:dPr>
                          <m:e>
                            <m:r>
                              <a:rPr lang="es-ES" sz="1800" b="0" i="1" smtClean="0">
                                <a:latin typeface="Cambria Math" panose="02040503050406030204" pitchFamily="18" charset="0"/>
                              </a:rPr>
                              <m:t>1</m:t>
                            </m:r>
                            <m:r>
                              <a:rPr lang="es-ES" sz="1800" b="0" i="1" smtClean="0">
                                <a:latin typeface="Cambria Math" panose="02040503050406030204" pitchFamily="18" charset="0"/>
                              </a:rPr>
                              <m:t>7</m:t>
                            </m:r>
                          </m:e>
                        </m:d>
                        <m:r>
                          <a:rPr lang="es-ES" sz="1800" i="1">
                            <a:latin typeface="Cambria Math" panose="02040503050406030204" pitchFamily="18" charset="0"/>
                          </a:rPr>
                          <m:t>=</m:t>
                        </m:r>
                        <m:d>
                          <m:dPr>
                            <m:ctrlPr>
                              <a:rPr lang="es-419" sz="1800" i="1">
                                <a:latin typeface="Cambria Math" panose="02040503050406030204" pitchFamily="18" charset="0"/>
                              </a:rPr>
                            </m:ctrlPr>
                          </m:dPr>
                          <m:e>
                            <m:f>
                              <m:fPr>
                                <m:ctrlPr>
                                  <a:rPr lang="es-419" sz="1800" i="1">
                                    <a:latin typeface="Cambria Math" panose="02040503050406030204" pitchFamily="18" charset="0"/>
                                  </a:rPr>
                                </m:ctrlPr>
                              </m:fPr>
                              <m:num>
                                <m:r>
                                  <a:rPr lang="es-ES" sz="1800" i="1">
                                    <a:latin typeface="Cambria Math" panose="02040503050406030204" pitchFamily="18" charset="0"/>
                                  </a:rPr>
                                  <m:t>4</m:t>
                                </m:r>
                              </m:num>
                              <m:den>
                                <m:r>
                                  <a:rPr lang="es-ES" sz="1800" i="1">
                                    <a:latin typeface="Cambria Math" panose="02040503050406030204" pitchFamily="18" charset="0"/>
                                  </a:rPr>
                                  <m:t>3</m:t>
                                </m:r>
                              </m:den>
                            </m:f>
                          </m:e>
                        </m:d>
                      </m:e>
                      <m:sup>
                        <m:r>
                          <a:rPr lang="es-ES" sz="1800" b="0" i="1" smtClean="0">
                            <a:latin typeface="Cambria Math" panose="02040503050406030204" pitchFamily="18" charset="0"/>
                          </a:rPr>
                          <m:t>1</m:t>
                        </m:r>
                        <m:r>
                          <a:rPr lang="es-ES" sz="1800" b="0" i="1" smtClean="0">
                            <a:latin typeface="Cambria Math" panose="02040503050406030204" pitchFamily="18" charset="0"/>
                          </a:rPr>
                          <m:t>7</m:t>
                        </m:r>
                      </m:sup>
                    </m:sSup>
                    <m:r>
                      <a:rPr lang="es-ES" sz="1800" i="1">
                        <a:latin typeface="Cambria Math" panose="02040503050406030204" pitchFamily="18" charset="0"/>
                      </a:rPr>
                      <m:t>⋅</m:t>
                    </m:r>
                    <m:r>
                      <a:rPr lang="es-ES" sz="1800" i="1">
                        <a:latin typeface="Cambria Math" panose="02040503050406030204" pitchFamily="18" charset="0"/>
                      </a:rPr>
                      <m:t>5</m:t>
                    </m:r>
                    <m:r>
                      <a:rPr lang="es-ES" sz="1800" b="0" i="1" smtClean="0">
                        <a:latin typeface="Cambria Math" panose="02040503050406030204" pitchFamily="18" charset="0"/>
                      </a:rPr>
                      <m:t>≈</m:t>
                    </m:r>
                    <m:r>
                      <a:rPr lang="es-ES" sz="1800" b="0" i="1" smtClean="0">
                        <a:latin typeface="Cambria Math" panose="02040503050406030204" pitchFamily="18" charset="0"/>
                      </a:rPr>
                      <m:t>665</m:t>
                    </m:r>
                    <m:r>
                      <a:rPr lang="es-ES" sz="1800" b="0" i="1" smtClean="0">
                        <a:latin typeface="Cambria Math" panose="02040503050406030204" pitchFamily="18" charset="0"/>
                      </a:rPr>
                      <m:t>,</m:t>
                    </m:r>
                    <m:r>
                      <a:rPr lang="es-ES" sz="1800" b="0" i="1" smtClean="0">
                        <a:latin typeface="Cambria Math" panose="02040503050406030204" pitchFamily="18" charset="0"/>
                      </a:rPr>
                      <m:t>16</m:t>
                    </m:r>
                    <m:r>
                      <a:rPr lang="es-ES" sz="1800" b="0" i="1" smtClean="0">
                        <a:latin typeface="Cambria Math" panose="02040503050406030204" pitchFamily="18" charset="0"/>
                      </a:rPr>
                      <m:t>,</m:t>
                    </m:r>
                    <m:r>
                      <a:rPr lang="es-ES" sz="1800" b="0" i="1" smtClean="0">
                        <a:latin typeface="Cambria Math" panose="02040503050406030204" pitchFamily="18" charset="0"/>
                      </a:rPr>
                      <m:t>15</m:t>
                    </m:r>
                    <m:r>
                      <a:rPr lang="es-ES" sz="1800" b="0" i="1" smtClean="0">
                        <a:latin typeface="Cambria Math" panose="02040503050406030204" pitchFamily="18" charset="0"/>
                      </a:rPr>
                      <m:t> </m:t>
                    </m:r>
                    <m:r>
                      <a:rPr lang="es-ES" sz="1800" b="0" i="1" smtClean="0">
                        <a:latin typeface="Cambria Math" panose="02040503050406030204" pitchFamily="18" charset="0"/>
                      </a:rPr>
                      <m:t>𝑚𝑚</m:t>
                    </m:r>
                  </m:oMath>
                </a14:m>
                <a:endParaRPr lang="es-ES" sz="1800" dirty="0">
                  <a:latin typeface="Calibri" panose="020F0502020204030204" pitchFamily="34" charset="0"/>
                  <a:cs typeface="Calibri" panose="020F0502020204030204" pitchFamily="34" charset="0"/>
                </a:endParaRPr>
              </a:p>
              <a:p>
                <a:pPr/>
                <a:endParaRPr lang="es-ES" sz="1800" b="0" dirty="0"/>
              </a:p>
            </p:txBody>
          </p:sp>
        </mc:Choice>
        <mc:Fallback>
          <p:sp>
            <p:nvSpPr>
              <p:cNvPr id="2" name="CuadroTexto 1">
                <a:extLst>
                  <a:ext uri="{FF2B5EF4-FFF2-40B4-BE49-F238E27FC236}">
                    <a16:creationId xmlns:a16="http://schemas.microsoft.com/office/drawing/2014/main" id="{32579407-6C15-0230-9233-84641EE2C764}"/>
                  </a:ext>
                </a:extLst>
              </p:cNvPr>
              <p:cNvSpPr txBox="1">
                <a:spLocks noRot="1" noChangeAspect="1" noMove="1" noResize="1" noEditPoints="1" noAdjustHandles="1" noChangeArrowheads="1" noChangeShapeType="1" noTextEdit="1"/>
              </p:cNvSpPr>
              <p:nvPr/>
            </p:nvSpPr>
            <p:spPr>
              <a:xfrm>
                <a:off x="399904" y="2293920"/>
                <a:ext cx="4426096" cy="2103653"/>
              </a:xfrm>
              <a:prstGeom prst="rect">
                <a:avLst/>
              </a:prstGeom>
              <a:blipFill>
                <a:blip r:embed="rId3"/>
                <a:stretch>
                  <a:fillRect/>
                </a:stretch>
              </a:blipFill>
            </p:spPr>
            <p:txBody>
              <a:bodyPr/>
              <a:lstStyle/>
              <a:p>
                <a:r>
                  <a:rPr lang="es-419">
                    <a:noFill/>
                  </a:rPr>
                  <a:t> </a:t>
                </a:r>
              </a:p>
            </p:txBody>
          </p:sp>
        </mc:Fallback>
      </mc:AlternateContent>
      <p:sp>
        <p:nvSpPr>
          <p:cNvPr id="3" name="Google Shape;202;p33">
            <a:extLst>
              <a:ext uri="{FF2B5EF4-FFF2-40B4-BE49-F238E27FC236}">
                <a16:creationId xmlns:a16="http://schemas.microsoft.com/office/drawing/2014/main" id="{B0B0452B-966C-1456-183E-7CDC68CFD350}"/>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4 </a:t>
            </a:r>
            <a:endParaRPr sz="2700" b="1" i="0" u="none" strike="noStrike" cap="none" dirty="0">
              <a:solidFill>
                <a:srgbClr val="423B71"/>
              </a:solidFill>
              <a:latin typeface="Calibri"/>
              <a:ea typeface="Calibri"/>
              <a:cs typeface="Calibri"/>
              <a:sym typeface="Calibri"/>
            </a:endParaRPr>
          </a:p>
        </p:txBody>
      </p:sp>
      <p:sp>
        <p:nvSpPr>
          <p:cNvPr id="4" name="Cerrar llave 3">
            <a:extLst>
              <a:ext uri="{FF2B5EF4-FFF2-40B4-BE49-F238E27FC236}">
                <a16:creationId xmlns:a16="http://schemas.microsoft.com/office/drawing/2014/main" id="{8A59AB1A-1FC2-F40D-B35E-F203DCCB2644}"/>
              </a:ext>
            </a:extLst>
          </p:cNvPr>
          <p:cNvSpPr/>
          <p:nvPr/>
        </p:nvSpPr>
        <p:spPr>
          <a:xfrm>
            <a:off x="4826000" y="2279150"/>
            <a:ext cx="232229" cy="2118423"/>
          </a:xfrm>
          <a:prstGeom prst="rightBrace">
            <a:avLst/>
          </a:prstGeom>
          <a:ln>
            <a:solidFill>
              <a:srgbClr val="433B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a:p>
        </p:txBody>
      </p:sp>
      <p:sp>
        <p:nvSpPr>
          <p:cNvPr id="5" name="Google Shape;265;p40">
            <a:extLst>
              <a:ext uri="{FF2B5EF4-FFF2-40B4-BE49-F238E27FC236}">
                <a16:creationId xmlns:a16="http://schemas.microsoft.com/office/drawing/2014/main" id="{8B67C1BB-AB13-870C-A9CE-5A12B7F77D85}"/>
              </a:ext>
            </a:extLst>
          </p:cNvPr>
          <p:cNvSpPr txBox="1"/>
          <p:nvPr/>
        </p:nvSpPr>
        <p:spPr>
          <a:xfrm>
            <a:off x="5354330" y="2614264"/>
            <a:ext cx="2340148" cy="11541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2100" dirty="0">
                <a:solidFill>
                  <a:srgbClr val="423B71"/>
                </a:solidFill>
                <a:latin typeface="Calibri"/>
                <a:ea typeface="Calibri"/>
                <a:cs typeface="Calibri"/>
                <a:sym typeface="Calibri"/>
              </a:rPr>
              <a:t>Se requieren un mínimo de 16 iteraciones</a:t>
            </a:r>
            <a:endParaRPr sz="2100" dirty="0">
              <a:solidFill>
                <a:srgbClr val="423B7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47"/>
          <p:cNvSpPr txBox="1"/>
          <p:nvPr/>
        </p:nvSpPr>
        <p:spPr>
          <a:xfrm>
            <a:off x="457032" y="1158101"/>
            <a:ext cx="7758600" cy="692470"/>
          </a:xfrm>
          <a:prstGeom prst="rect">
            <a:avLst/>
          </a:prstGeom>
          <a:solidFill>
            <a:srgbClr val="F3F3F3"/>
          </a:solidFill>
          <a:ln>
            <a:noFill/>
          </a:ln>
        </p:spPr>
        <p:txBody>
          <a:bodyPr spcFirstLastPara="1" wrap="square" lIns="68575" tIns="34275" rIns="68575" bIns="34275" anchor="t" anchorCtr="0">
            <a:noAutofit/>
          </a:bodyPr>
          <a:lstStyle/>
          <a:p>
            <a:pPr marL="457200" indent="-342900" algn="just">
              <a:buClr>
                <a:schemeClr val="dk1"/>
              </a:buClr>
              <a:buSzPts val="1800"/>
              <a:buFont typeface="+mj-lt"/>
              <a:buAutoNum type="alphaLcPeriod" startAt="4"/>
            </a:pPr>
            <a:r>
              <a:rPr lang="es-419" sz="1800" dirty="0">
                <a:solidFill>
                  <a:schemeClr val="dk1"/>
                </a:solidFill>
                <a:latin typeface="Calibri"/>
                <a:ea typeface="Calibri"/>
                <a:cs typeface="Calibri"/>
                <a:sym typeface="Calibri"/>
              </a:rPr>
              <a:t>Grafica la función. Considera hasta 6 iteraciones. Recuerda que el número de iteraciones es un número natural. </a:t>
            </a:r>
          </a:p>
          <a:p>
            <a:pPr marL="114300" algn="just">
              <a:buClr>
                <a:schemeClr val="dk1"/>
              </a:buClr>
              <a:buSzPts val="1800"/>
            </a:pPr>
            <a:endParaRPr lang="pt-BR" sz="1800" b="1"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1FF74D73-BFF8-35FA-9D5F-C03FFB73EEF7}"/>
              </a:ext>
            </a:extLst>
          </p:cNvPr>
          <p:cNvPicPr>
            <a:picLocks noChangeAspect="1"/>
          </p:cNvPicPr>
          <p:nvPr/>
        </p:nvPicPr>
        <p:blipFill>
          <a:blip r:embed="rId3"/>
          <a:srcRect/>
          <a:stretch/>
        </p:blipFill>
        <p:spPr>
          <a:xfrm>
            <a:off x="5426372" y="2114747"/>
            <a:ext cx="1929656" cy="2564801"/>
          </a:xfrm>
          <a:prstGeom prst="rect">
            <a:avLst/>
          </a:prstGeom>
          <a:ln w="12700">
            <a:solidFill>
              <a:srgbClr val="433B71"/>
            </a:solidFill>
          </a:ln>
        </p:spPr>
      </p:pic>
      <p:pic>
        <p:nvPicPr>
          <p:cNvPr id="5" name="Imagen 4">
            <a:extLst>
              <a:ext uri="{FF2B5EF4-FFF2-40B4-BE49-F238E27FC236}">
                <a16:creationId xmlns:a16="http://schemas.microsoft.com/office/drawing/2014/main" id="{AD979905-4EC4-C292-61A6-55F2D773D95E}"/>
              </a:ext>
            </a:extLst>
          </p:cNvPr>
          <p:cNvPicPr>
            <a:picLocks noChangeAspect="1"/>
          </p:cNvPicPr>
          <p:nvPr/>
        </p:nvPicPr>
        <p:blipFill>
          <a:blip r:embed="rId4"/>
          <a:srcRect/>
          <a:stretch/>
        </p:blipFill>
        <p:spPr>
          <a:xfrm>
            <a:off x="1314090" y="2186476"/>
            <a:ext cx="2431143" cy="2416393"/>
          </a:xfrm>
          <a:prstGeom prst="rect">
            <a:avLst/>
          </a:prstGeom>
        </p:spPr>
      </p:pic>
      <p:sp>
        <p:nvSpPr>
          <p:cNvPr id="6" name="Google Shape;304;p46">
            <a:extLst>
              <a:ext uri="{FF2B5EF4-FFF2-40B4-BE49-F238E27FC236}">
                <a16:creationId xmlns:a16="http://schemas.microsoft.com/office/drawing/2014/main" id="{4567E23C-0D8A-9604-76DF-BCB9E714D6CA}"/>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a:t>
            </a:r>
            <a:endParaRPr sz="2700" b="1" i="0" u="none" strike="noStrike" cap="none" dirty="0">
              <a:solidFill>
                <a:srgbClr val="423B71"/>
              </a:solidFill>
              <a:latin typeface="Calibri"/>
              <a:ea typeface="Calibri"/>
              <a:cs typeface="Calibri"/>
              <a:sym typeface="Calibri"/>
            </a:endParaRPr>
          </a:p>
        </p:txBody>
      </p:sp>
    </p:spTree>
    <p:extLst>
      <p:ext uri="{BB962C8B-B14F-4D97-AF65-F5344CB8AC3E}">
        <p14:creationId xmlns:p14="http://schemas.microsoft.com/office/powerpoint/2010/main" val="150546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Google Shape;304;p46">
            <a:extLst>
              <a:ext uri="{FF2B5EF4-FFF2-40B4-BE49-F238E27FC236}">
                <a16:creationId xmlns:a16="http://schemas.microsoft.com/office/drawing/2014/main" id="{6482FDA3-D9E1-9709-40AF-5C2F3F6745B7}"/>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4</a:t>
            </a:r>
            <a:endParaRPr sz="2700" b="1" i="0" u="none" strike="noStrike" cap="none" dirty="0">
              <a:solidFill>
                <a:srgbClr val="423B71"/>
              </a:solidFill>
              <a:latin typeface="Calibri"/>
              <a:ea typeface="Calibri"/>
              <a:cs typeface="Calibri"/>
              <a:sym typeface="Calibri"/>
            </a:endParaRPr>
          </a:p>
        </p:txBody>
      </p:sp>
      <p:sp>
        <p:nvSpPr>
          <p:cNvPr id="4" name="Google Shape;230;p36">
            <a:extLst>
              <a:ext uri="{FF2B5EF4-FFF2-40B4-BE49-F238E27FC236}">
                <a16:creationId xmlns:a16="http://schemas.microsoft.com/office/drawing/2014/main" id="{6EE0D953-A6A1-4E75-0DE5-43A24A7A560F}"/>
              </a:ext>
            </a:extLst>
          </p:cNvPr>
          <p:cNvSpPr/>
          <p:nvPr/>
        </p:nvSpPr>
        <p:spPr>
          <a:xfrm>
            <a:off x="4329478" y="2930138"/>
            <a:ext cx="592566" cy="320381"/>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grpSp>
        <p:nvGrpSpPr>
          <p:cNvPr id="6" name="Grupo 5">
            <a:extLst>
              <a:ext uri="{FF2B5EF4-FFF2-40B4-BE49-F238E27FC236}">
                <a16:creationId xmlns:a16="http://schemas.microsoft.com/office/drawing/2014/main" id="{34A42E4C-6BB9-AC4E-F1C8-95509E611D43}"/>
              </a:ext>
            </a:extLst>
          </p:cNvPr>
          <p:cNvGrpSpPr/>
          <p:nvPr/>
        </p:nvGrpSpPr>
        <p:grpSpPr>
          <a:xfrm>
            <a:off x="5084643" y="2247358"/>
            <a:ext cx="3517386" cy="1685940"/>
            <a:chOff x="10805069" y="1372977"/>
            <a:chExt cx="5450681" cy="2571750"/>
          </a:xfrm>
        </p:grpSpPr>
        <p:sp>
          <p:nvSpPr>
            <p:cNvPr id="7" name="Rectángulo 6">
              <a:extLst>
                <a:ext uri="{FF2B5EF4-FFF2-40B4-BE49-F238E27FC236}">
                  <a16:creationId xmlns:a16="http://schemas.microsoft.com/office/drawing/2014/main" id="{202B597C-4954-7170-34EC-2B3A5AAFAB5E}"/>
                </a:ext>
              </a:extLst>
            </p:cNvPr>
            <p:cNvSpPr/>
            <p:nvPr/>
          </p:nvSpPr>
          <p:spPr>
            <a:xfrm>
              <a:off x="10805069" y="1372977"/>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Google Shape;142;p28">
              <a:extLst>
                <a:ext uri="{FF2B5EF4-FFF2-40B4-BE49-F238E27FC236}">
                  <a16:creationId xmlns:a16="http://schemas.microsoft.com/office/drawing/2014/main" id="{262ACD22-0049-3635-AC32-94328C2AA804}"/>
                </a:ext>
              </a:extLst>
            </p:cNvPr>
            <p:cNvSpPr txBox="1"/>
            <p:nvPr/>
          </p:nvSpPr>
          <p:spPr>
            <a:xfrm>
              <a:off x="10912867" y="1940126"/>
              <a:ext cx="5235084" cy="1607941"/>
            </a:xfrm>
            <a:prstGeom prst="rect">
              <a:avLst/>
            </a:prstGeom>
            <a:noFill/>
            <a:ln>
              <a:noFill/>
            </a:ln>
          </p:spPr>
          <p:txBody>
            <a:bodyPr spcFirstLastPara="1" wrap="square" lIns="68575" tIns="34275" rIns="68575" bIns="34275" anchor="t" anchorCtr="0">
              <a:spAutoFit/>
            </a:bodyPr>
            <a:lstStyle/>
            <a:p>
              <a:pPr algn="just" rtl="0" fontAlgn="base">
                <a:spcBef>
                  <a:spcPts val="0"/>
                </a:spcBef>
                <a:spcAft>
                  <a:spcPts val="0"/>
                </a:spcAft>
                <a:buSzPct val="110000"/>
              </a:pPr>
              <a:r>
                <a:rPr lang="es-ES" sz="1600" b="0" i="0" u="none" strike="noStrike" dirty="0">
                  <a:solidFill>
                    <a:srgbClr val="000000"/>
                  </a:solidFill>
                  <a:effectLst/>
                  <a:latin typeface="Calibri" panose="020F0502020204030204" pitchFamily="34" charset="0"/>
                </a:rPr>
                <a:t>La gráfica corresponde a una colección discreta de puntos, dado el contexto del problema (las iteraciones van de 1 en 1)</a:t>
              </a:r>
              <a:endParaRPr lang="es-419" sz="1600" b="0" i="0" u="none" strike="noStrike" dirty="0">
                <a:solidFill>
                  <a:srgbClr val="000000"/>
                </a:solidFill>
                <a:effectLst/>
                <a:latin typeface="Calibri" panose="020F0502020204030204" pitchFamily="34" charset="0"/>
              </a:endParaRPr>
            </a:p>
          </p:txBody>
        </p:sp>
      </p:grpSp>
      <p:pic>
        <p:nvPicPr>
          <p:cNvPr id="5" name="Imagen 4">
            <a:extLst>
              <a:ext uri="{FF2B5EF4-FFF2-40B4-BE49-F238E27FC236}">
                <a16:creationId xmlns:a16="http://schemas.microsoft.com/office/drawing/2014/main" id="{790623C2-348E-1800-94A1-30619570B421}"/>
              </a:ext>
            </a:extLst>
          </p:cNvPr>
          <p:cNvPicPr>
            <a:picLocks noChangeAspect="1"/>
          </p:cNvPicPr>
          <p:nvPr/>
        </p:nvPicPr>
        <p:blipFill>
          <a:blip r:embed="rId3"/>
          <a:srcRect/>
          <a:stretch/>
        </p:blipFill>
        <p:spPr>
          <a:xfrm>
            <a:off x="1797801" y="2062225"/>
            <a:ext cx="1929656" cy="2564801"/>
          </a:xfrm>
          <a:prstGeom prst="rect">
            <a:avLst/>
          </a:prstGeom>
          <a:ln w="12700">
            <a:solidFill>
              <a:srgbClr val="433B71"/>
            </a:solidFill>
          </a:ln>
        </p:spPr>
      </p:pic>
      <p:sp>
        <p:nvSpPr>
          <p:cNvPr id="9" name="Google Shape;312;p47">
            <a:extLst>
              <a:ext uri="{FF2B5EF4-FFF2-40B4-BE49-F238E27FC236}">
                <a16:creationId xmlns:a16="http://schemas.microsoft.com/office/drawing/2014/main" id="{4285983A-554B-6A50-FE93-A861B294E151}"/>
              </a:ext>
            </a:extLst>
          </p:cNvPr>
          <p:cNvSpPr txBox="1"/>
          <p:nvPr/>
        </p:nvSpPr>
        <p:spPr>
          <a:xfrm>
            <a:off x="457032" y="1158101"/>
            <a:ext cx="7758600" cy="692470"/>
          </a:xfrm>
          <a:prstGeom prst="rect">
            <a:avLst/>
          </a:prstGeom>
          <a:solidFill>
            <a:srgbClr val="F3F3F3"/>
          </a:solidFill>
          <a:ln>
            <a:noFill/>
          </a:ln>
        </p:spPr>
        <p:txBody>
          <a:bodyPr spcFirstLastPara="1" wrap="square" lIns="68575" tIns="34275" rIns="68575" bIns="34275" anchor="t" anchorCtr="0">
            <a:noAutofit/>
          </a:bodyPr>
          <a:lstStyle/>
          <a:p>
            <a:pPr marL="457200" indent="-342900" algn="just">
              <a:buClr>
                <a:schemeClr val="dk1"/>
              </a:buClr>
              <a:buSzPts val="1800"/>
              <a:buFont typeface="+mj-lt"/>
              <a:buAutoNum type="alphaLcPeriod" startAt="4"/>
            </a:pPr>
            <a:r>
              <a:rPr lang="es-419" sz="1800" dirty="0">
                <a:solidFill>
                  <a:schemeClr val="dk1"/>
                </a:solidFill>
                <a:latin typeface="Calibri"/>
                <a:ea typeface="Calibri"/>
                <a:cs typeface="Calibri"/>
                <a:sym typeface="Calibri"/>
              </a:rPr>
              <a:t>Grafica la función. Considera hasta 6 iteraciones. Recuerda que el número de iteraciones es un número natural. </a:t>
            </a:r>
          </a:p>
          <a:p>
            <a:pPr marL="114300" algn="just">
              <a:buClr>
                <a:schemeClr val="dk1"/>
              </a:buClr>
              <a:buSzPts val="1800"/>
            </a:pPr>
            <a:endParaRPr lang="pt-BR" sz="18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4106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Google Shape;304;p46">
            <a:extLst>
              <a:ext uri="{FF2B5EF4-FFF2-40B4-BE49-F238E27FC236}">
                <a16:creationId xmlns:a16="http://schemas.microsoft.com/office/drawing/2014/main" id="{6482FDA3-D9E1-9709-40AF-5C2F3F6745B7}"/>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4</a:t>
            </a:r>
            <a:endParaRPr sz="2700" b="1" i="0" u="none" strike="noStrike" cap="none" dirty="0">
              <a:solidFill>
                <a:srgbClr val="423B71"/>
              </a:solidFill>
              <a:latin typeface="Calibri"/>
              <a:ea typeface="Calibri"/>
              <a:cs typeface="Calibri"/>
              <a:sym typeface="Calibri"/>
            </a:endParaRPr>
          </a:p>
        </p:txBody>
      </p:sp>
      <p:sp>
        <p:nvSpPr>
          <p:cNvPr id="4" name="Google Shape;230;p36">
            <a:extLst>
              <a:ext uri="{FF2B5EF4-FFF2-40B4-BE49-F238E27FC236}">
                <a16:creationId xmlns:a16="http://schemas.microsoft.com/office/drawing/2014/main" id="{6EE0D953-A6A1-4E75-0DE5-43A24A7A560F}"/>
              </a:ext>
            </a:extLst>
          </p:cNvPr>
          <p:cNvSpPr/>
          <p:nvPr/>
        </p:nvSpPr>
        <p:spPr>
          <a:xfrm>
            <a:off x="4161013" y="2652085"/>
            <a:ext cx="592566" cy="320381"/>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grpSp>
        <p:nvGrpSpPr>
          <p:cNvPr id="6" name="Grupo 5">
            <a:extLst>
              <a:ext uri="{FF2B5EF4-FFF2-40B4-BE49-F238E27FC236}">
                <a16:creationId xmlns:a16="http://schemas.microsoft.com/office/drawing/2014/main" id="{34A42E4C-6BB9-AC4E-F1C8-95509E611D43}"/>
              </a:ext>
            </a:extLst>
          </p:cNvPr>
          <p:cNvGrpSpPr/>
          <p:nvPr/>
        </p:nvGrpSpPr>
        <p:grpSpPr>
          <a:xfrm>
            <a:off x="5152777" y="2087168"/>
            <a:ext cx="3517386" cy="1685940"/>
            <a:chOff x="10805069" y="1372977"/>
            <a:chExt cx="5450681" cy="2571750"/>
          </a:xfrm>
        </p:grpSpPr>
        <p:sp>
          <p:nvSpPr>
            <p:cNvPr id="7" name="Rectángulo 6">
              <a:extLst>
                <a:ext uri="{FF2B5EF4-FFF2-40B4-BE49-F238E27FC236}">
                  <a16:creationId xmlns:a16="http://schemas.microsoft.com/office/drawing/2014/main" id="{202B597C-4954-7170-34EC-2B3A5AAFAB5E}"/>
                </a:ext>
              </a:extLst>
            </p:cNvPr>
            <p:cNvSpPr/>
            <p:nvPr/>
          </p:nvSpPr>
          <p:spPr>
            <a:xfrm>
              <a:off x="10805069" y="1372977"/>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mc:AlternateContent xmlns:mc="http://schemas.openxmlformats.org/markup-compatibility/2006" xmlns:a14="http://schemas.microsoft.com/office/drawing/2010/main">
          <mc:Choice Requires="a14">
            <p:sp>
              <p:nvSpPr>
                <p:cNvPr id="8" name="Google Shape;142;p28">
                  <a:extLst>
                    <a:ext uri="{FF2B5EF4-FFF2-40B4-BE49-F238E27FC236}">
                      <a16:creationId xmlns:a16="http://schemas.microsoft.com/office/drawing/2014/main" id="{262ACD22-0049-3635-AC32-94328C2AA804}"/>
                    </a:ext>
                  </a:extLst>
                </p:cNvPr>
                <p:cNvSpPr txBox="1"/>
                <p:nvPr/>
              </p:nvSpPr>
              <p:spPr>
                <a:xfrm>
                  <a:off x="10912867" y="1813322"/>
                  <a:ext cx="5235084" cy="1901860"/>
                </a:xfrm>
                <a:prstGeom prst="rect">
                  <a:avLst/>
                </a:prstGeom>
                <a:noFill/>
                <a:ln>
                  <a:noFill/>
                </a:ln>
              </p:spPr>
              <p:txBody>
                <a:bodyPr spcFirstLastPara="1" wrap="square" lIns="68575" tIns="34275" rIns="68575" bIns="34275" anchor="t" anchorCtr="0">
                  <a:spAutoFit/>
                </a:bodyPr>
                <a:lstStyle/>
                <a:p>
                  <a:pPr algn="just" rtl="0" fontAlgn="base">
                    <a:spcBef>
                      <a:spcPts val="0"/>
                    </a:spcBef>
                    <a:spcAft>
                      <a:spcPts val="0"/>
                    </a:spcAft>
                    <a:buSzPct val="110000"/>
                  </a:pPr>
                  <a:r>
                    <a:rPr lang="es-ES" sz="1600" b="0" i="0" u="none" strike="noStrike" dirty="0">
                      <a:solidFill>
                        <a:srgbClr val="000000"/>
                      </a:solidFill>
                      <a:effectLst/>
                      <a:latin typeface="Calibri" panose="020F0502020204030204" pitchFamily="34" charset="0"/>
                    </a:rPr>
                    <a:t>La función </a:t>
                  </a:r>
                  <a14:m>
                    <m:oMath xmlns:m="http://schemas.openxmlformats.org/officeDocument/2006/math">
                      <m:r>
                        <a:rPr lang="es-ES" sz="1600" b="0" i="1" u="none" strike="noStrike" smtClean="0">
                          <a:solidFill>
                            <a:srgbClr val="000000"/>
                          </a:solidFill>
                          <a:effectLst/>
                          <a:latin typeface="Cambria Math" panose="02040503050406030204" pitchFamily="18" charset="0"/>
                        </a:rPr>
                        <m:t>𝑓</m:t>
                      </m:r>
                      <m:d>
                        <m:dPr>
                          <m:ctrlPr>
                            <a:rPr lang="es-ES" sz="1600" b="0" i="1" u="none" strike="noStrike" smtClean="0">
                              <a:solidFill>
                                <a:srgbClr val="000000"/>
                              </a:solidFill>
                              <a:effectLst/>
                              <a:latin typeface="Cambria Math" panose="02040503050406030204" pitchFamily="18" charset="0"/>
                            </a:rPr>
                          </m:ctrlPr>
                        </m:dPr>
                        <m:e>
                          <m:r>
                            <a:rPr lang="es-ES" sz="1600" b="0" i="1" u="none" strike="noStrike" smtClean="0">
                              <a:solidFill>
                                <a:srgbClr val="000000"/>
                              </a:solidFill>
                              <a:effectLst/>
                              <a:latin typeface="Cambria Math" panose="02040503050406030204" pitchFamily="18" charset="0"/>
                            </a:rPr>
                            <m:t>𝑥</m:t>
                          </m:r>
                        </m:e>
                      </m:d>
                      <m:r>
                        <a:rPr lang="es-ES" sz="1600" b="0" i="1" u="none" strike="noStrike" smtClean="0">
                          <a:solidFill>
                            <a:srgbClr val="000000"/>
                          </a:solidFill>
                          <a:effectLst/>
                          <a:latin typeface="Cambria Math" panose="02040503050406030204" pitchFamily="18" charset="0"/>
                        </a:rPr>
                        <m:t>=</m:t>
                      </m:r>
                      <m:sSup>
                        <m:sSupPr>
                          <m:ctrlPr>
                            <a:rPr lang="es-ES" sz="1600" b="0" i="1" u="none" strike="noStrike" smtClean="0">
                              <a:solidFill>
                                <a:srgbClr val="000000"/>
                              </a:solidFill>
                              <a:effectLst/>
                              <a:latin typeface="Cambria Math" panose="02040503050406030204" pitchFamily="18" charset="0"/>
                            </a:rPr>
                          </m:ctrlPr>
                        </m:sSupPr>
                        <m:e>
                          <m:d>
                            <m:dPr>
                              <m:ctrlPr>
                                <a:rPr lang="es-ES" sz="1600" b="0" i="1" u="none" strike="noStrike" smtClean="0">
                                  <a:solidFill>
                                    <a:srgbClr val="000000"/>
                                  </a:solidFill>
                                  <a:effectLst/>
                                  <a:latin typeface="Cambria Math" panose="02040503050406030204" pitchFamily="18" charset="0"/>
                                </a:rPr>
                              </m:ctrlPr>
                            </m:dPr>
                            <m:e>
                              <m:f>
                                <m:fPr>
                                  <m:ctrlPr>
                                    <a:rPr lang="es-ES" sz="1600" b="0" i="1" u="none" strike="noStrike" smtClean="0">
                                      <a:solidFill>
                                        <a:srgbClr val="000000"/>
                                      </a:solidFill>
                                      <a:effectLst/>
                                      <a:latin typeface="Cambria Math" panose="02040503050406030204" pitchFamily="18" charset="0"/>
                                    </a:rPr>
                                  </m:ctrlPr>
                                </m:fPr>
                                <m:num>
                                  <m:r>
                                    <a:rPr lang="es-ES" sz="1600" b="0" i="1" u="none" strike="noStrike" smtClean="0">
                                      <a:solidFill>
                                        <a:srgbClr val="000000"/>
                                      </a:solidFill>
                                      <a:effectLst/>
                                      <a:latin typeface="Cambria Math" panose="02040503050406030204" pitchFamily="18" charset="0"/>
                                    </a:rPr>
                                    <m:t>4</m:t>
                                  </m:r>
                                </m:num>
                                <m:den>
                                  <m:r>
                                    <a:rPr lang="es-ES" sz="1600" b="0" i="1" u="none" strike="noStrike" smtClean="0">
                                      <a:solidFill>
                                        <a:srgbClr val="000000"/>
                                      </a:solidFill>
                                      <a:effectLst/>
                                      <a:latin typeface="Cambria Math" panose="02040503050406030204" pitchFamily="18" charset="0"/>
                                    </a:rPr>
                                    <m:t>3</m:t>
                                  </m:r>
                                </m:den>
                              </m:f>
                            </m:e>
                          </m:d>
                        </m:e>
                        <m:sup>
                          <m:r>
                            <a:rPr lang="es-ES" sz="1600" b="0" i="1" u="none" strike="noStrike" smtClean="0">
                              <a:solidFill>
                                <a:srgbClr val="000000"/>
                              </a:solidFill>
                              <a:effectLst/>
                              <a:latin typeface="Cambria Math" panose="02040503050406030204" pitchFamily="18" charset="0"/>
                            </a:rPr>
                            <m:t>𝑥</m:t>
                          </m:r>
                        </m:sup>
                      </m:sSup>
                      <m:r>
                        <a:rPr lang="es-ES" sz="1600" b="0" i="1" u="none" strike="noStrike" smtClean="0">
                          <a:solidFill>
                            <a:srgbClr val="000000"/>
                          </a:solidFill>
                          <a:effectLst/>
                          <a:latin typeface="Cambria Math" panose="02040503050406030204" pitchFamily="18" charset="0"/>
                        </a:rPr>
                        <m:t>⋅</m:t>
                      </m:r>
                      <m:r>
                        <a:rPr lang="es-ES" sz="1600" b="0" i="1" u="none" strike="noStrike" smtClean="0">
                          <a:solidFill>
                            <a:srgbClr val="000000"/>
                          </a:solidFill>
                          <a:effectLst/>
                          <a:latin typeface="Cambria Math" panose="02040503050406030204" pitchFamily="18" charset="0"/>
                        </a:rPr>
                        <m:t>5</m:t>
                      </m:r>
                    </m:oMath>
                  </a14:m>
                  <a:r>
                    <a:rPr lang="es-419" sz="1600" b="0" i="0" u="none" strike="noStrike" dirty="0">
                      <a:solidFill>
                        <a:srgbClr val="000000"/>
                      </a:solidFill>
                      <a:effectLst/>
                      <a:latin typeface="Calibri" panose="020F0502020204030204" pitchFamily="34" charset="0"/>
                    </a:rPr>
                    <a:t> </a:t>
                  </a:r>
                  <a:r>
                    <a:rPr lang="es-419" sz="1600" dirty="0">
                      <a:latin typeface="Calibri" panose="020F0502020204030204" pitchFamily="34" charset="0"/>
                    </a:rPr>
                    <a:t>con </a:t>
                  </a:r>
                  <a:r>
                    <a:rPr lang="es-419" sz="1600" i="1" dirty="0">
                      <a:latin typeface="Calibri" panose="020F0502020204030204" pitchFamily="34" charset="0"/>
                    </a:rPr>
                    <a:t>x</a:t>
                  </a:r>
                  <a:r>
                    <a:rPr lang="es-419" sz="1600" dirty="0">
                      <a:latin typeface="Calibri" panose="020F0502020204030204" pitchFamily="34" charset="0"/>
                    </a:rPr>
                    <a:t> en los números reales, da lugar a una curva continua que contiene a los puntos de las iteraciones.</a:t>
                  </a:r>
                  <a:endParaRPr lang="es-419" sz="1600" b="0" i="0" u="none" strike="noStrike" dirty="0">
                    <a:solidFill>
                      <a:srgbClr val="000000"/>
                    </a:solidFill>
                    <a:effectLst/>
                    <a:latin typeface="Calibri" panose="020F0502020204030204" pitchFamily="34" charset="0"/>
                  </a:endParaRPr>
                </a:p>
              </p:txBody>
            </p:sp>
          </mc:Choice>
          <mc:Fallback xmlns="">
            <p:sp>
              <p:nvSpPr>
                <p:cNvPr id="8" name="Google Shape;142;p28">
                  <a:extLst>
                    <a:ext uri="{FF2B5EF4-FFF2-40B4-BE49-F238E27FC236}">
                      <a16:creationId xmlns:a16="http://schemas.microsoft.com/office/drawing/2014/main" id="{262ACD22-0049-3635-AC32-94328C2AA804}"/>
                    </a:ext>
                  </a:extLst>
                </p:cNvPr>
                <p:cNvSpPr txBox="1">
                  <a:spLocks noRot="1" noChangeAspect="1" noMove="1" noResize="1" noEditPoints="1" noAdjustHandles="1" noChangeArrowheads="1" noChangeShapeType="1" noTextEdit="1"/>
                </p:cNvSpPr>
                <p:nvPr/>
              </p:nvSpPr>
              <p:spPr>
                <a:xfrm>
                  <a:off x="10912867" y="1813322"/>
                  <a:ext cx="5235084" cy="1901860"/>
                </a:xfrm>
                <a:prstGeom prst="rect">
                  <a:avLst/>
                </a:prstGeom>
                <a:blipFill>
                  <a:blip r:embed="rId3"/>
                  <a:stretch>
                    <a:fillRect l="-1805" r="-1625" b="-2927"/>
                  </a:stretch>
                </a:blipFill>
                <a:ln>
                  <a:noFill/>
                </a:ln>
              </p:spPr>
              <p:txBody>
                <a:bodyPr/>
                <a:lstStyle/>
                <a:p>
                  <a:r>
                    <a:rPr lang="es-419">
                      <a:noFill/>
                    </a:rPr>
                    <a:t> </a:t>
                  </a:r>
                </a:p>
              </p:txBody>
            </p:sp>
          </mc:Fallback>
        </mc:AlternateContent>
      </p:grpSp>
      <p:pic>
        <p:nvPicPr>
          <p:cNvPr id="9" name="Imagen 8">
            <a:extLst>
              <a:ext uri="{FF2B5EF4-FFF2-40B4-BE49-F238E27FC236}">
                <a16:creationId xmlns:a16="http://schemas.microsoft.com/office/drawing/2014/main" id="{CA68E416-476E-D2DD-1414-1C0343B4ADB6}"/>
              </a:ext>
            </a:extLst>
          </p:cNvPr>
          <p:cNvPicPr>
            <a:picLocks noChangeAspect="1"/>
          </p:cNvPicPr>
          <p:nvPr/>
        </p:nvPicPr>
        <p:blipFill>
          <a:blip r:embed="rId4"/>
          <a:srcRect/>
          <a:stretch/>
        </p:blipFill>
        <p:spPr>
          <a:xfrm>
            <a:off x="924161" y="1524522"/>
            <a:ext cx="2828391" cy="2811232"/>
          </a:xfrm>
          <a:prstGeom prst="rect">
            <a:avLst/>
          </a:prstGeom>
        </p:spPr>
      </p:pic>
    </p:spTree>
    <p:extLst>
      <p:ext uri="{BB962C8B-B14F-4D97-AF65-F5344CB8AC3E}">
        <p14:creationId xmlns:p14="http://schemas.microsoft.com/office/powerpoint/2010/main" val="295638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txBox="1"/>
          <p:nvPr/>
        </p:nvSpPr>
        <p:spPr>
          <a:xfrm>
            <a:off x="399904" y="1406550"/>
            <a:ext cx="8259582" cy="3075171"/>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1000"/>
              </a:spcAft>
              <a:buClr>
                <a:schemeClr val="dk1"/>
              </a:buClr>
              <a:buSzPts val="1800"/>
              <a:buFont typeface="Calibri"/>
              <a:buChar char="●"/>
            </a:pPr>
            <a:r>
              <a:rPr lang="es-419" sz="1800" dirty="0">
                <a:solidFill>
                  <a:schemeClr val="dk1"/>
                </a:solidFill>
                <a:latin typeface="Calibri"/>
                <a:ea typeface="Calibri"/>
                <a:cs typeface="Calibri"/>
                <a:sym typeface="Calibri"/>
              </a:rPr>
              <a:t>Comprender cómo variaba la longitud de la antena con cada cambio de iteración fue fundamental para establecer un modelo que describiera una relación funcional entre ambas variables. Para lograr esta comprensión, en esta clase fue necesario, </a:t>
            </a:r>
          </a:p>
          <a:p>
            <a:pPr marL="457200" lvl="1" indent="-342900" algn="just">
              <a:spcAft>
                <a:spcPts val="1000"/>
              </a:spcAft>
              <a:buClr>
                <a:schemeClr val="dk1"/>
              </a:buClr>
              <a:buSzPts val="1800"/>
              <a:buFont typeface="+mj-lt"/>
              <a:buAutoNum type="alphaLcPeriod"/>
            </a:pPr>
            <a:r>
              <a:rPr lang="es-419" sz="1800" dirty="0">
                <a:solidFill>
                  <a:schemeClr val="dk1"/>
                </a:solidFill>
                <a:latin typeface="Calibri"/>
                <a:ea typeface="Calibri"/>
                <a:cs typeface="Calibri"/>
                <a:sym typeface="Calibri"/>
              </a:rPr>
              <a:t>Estudiar el fractal e identificar su regla geométrica de conformación</a:t>
            </a:r>
          </a:p>
          <a:p>
            <a:pPr marL="457200" marR="0" lvl="0" indent="-342900" algn="just" rtl="0">
              <a:lnSpc>
                <a:spcPct val="100000"/>
              </a:lnSpc>
              <a:spcBef>
                <a:spcPts val="0"/>
              </a:spcBef>
              <a:spcAft>
                <a:spcPts val="1000"/>
              </a:spcAft>
              <a:buClr>
                <a:schemeClr val="dk1"/>
              </a:buClr>
              <a:buSzPts val="1800"/>
              <a:buFont typeface="+mj-lt"/>
              <a:buAutoNum type="alphaLcPeriod"/>
            </a:pPr>
            <a:r>
              <a:rPr lang="es-419" sz="1800" dirty="0">
                <a:solidFill>
                  <a:schemeClr val="dk1"/>
                </a:solidFill>
                <a:latin typeface="Calibri"/>
                <a:ea typeface="Calibri"/>
                <a:cs typeface="Calibri"/>
                <a:sym typeface="Calibri"/>
              </a:rPr>
              <a:t>Trabajar con tablas de valores, para conjeturar  una regla general que dé cuenta de la longitud del fractal en función del número de iteraciones.</a:t>
            </a:r>
          </a:p>
          <a:p>
            <a:pPr marL="457200" marR="0" lvl="0" indent="-342900" algn="just" rtl="0">
              <a:lnSpc>
                <a:spcPct val="100000"/>
              </a:lnSpc>
              <a:spcBef>
                <a:spcPts val="0"/>
              </a:spcBef>
              <a:spcAft>
                <a:spcPts val="1000"/>
              </a:spcAft>
              <a:buClr>
                <a:schemeClr val="dk1"/>
              </a:buClr>
              <a:buSzPts val="1800"/>
              <a:buFont typeface="+mj-lt"/>
              <a:buAutoNum type="alphaLcPeriod"/>
            </a:pPr>
            <a:r>
              <a:rPr lang="es-419" sz="1800" dirty="0">
                <a:solidFill>
                  <a:schemeClr val="dk1"/>
                </a:solidFill>
                <a:latin typeface="Calibri"/>
                <a:ea typeface="Calibri"/>
                <a:cs typeface="Calibri"/>
                <a:sym typeface="Calibri"/>
              </a:rPr>
              <a:t>Justificar, basados en la regla de conformación del fractal, porque la fórmula conjetura es correcta</a:t>
            </a:r>
          </a:p>
        </p:txBody>
      </p:sp>
      <p:sp>
        <p:nvSpPr>
          <p:cNvPr id="320" name="Google Shape;320;p48"/>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p:nvPr/>
        </p:nvSpPr>
        <p:spPr>
          <a:xfrm>
            <a:off x="551383" y="1388067"/>
            <a:ext cx="7761300" cy="11775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1000"/>
              </a:spcAft>
              <a:buClr>
                <a:schemeClr val="dk1"/>
              </a:buClr>
              <a:buSzPts val="1800"/>
              <a:buFont typeface="Calibri"/>
              <a:buChar char="●"/>
            </a:pPr>
            <a:r>
              <a:rPr lang="es" sz="1800">
                <a:solidFill>
                  <a:schemeClr val="dk1"/>
                </a:solidFill>
                <a:latin typeface="Calibri"/>
                <a:ea typeface="Calibri"/>
                <a:cs typeface="Calibri"/>
                <a:sym typeface="Calibri"/>
              </a:rPr>
              <a:t>La representación gráfica  brinda una visualización del comportamiento de la longitud a medida que se incrementan las iteraciones. Considerando nuestro contexto, la gráfica debe ser una colección discreta de puntos dada por los valores de cada iteración.</a:t>
            </a:r>
            <a:endParaRPr sz="1800" dirty="0">
              <a:solidFill>
                <a:schemeClr val="dk1"/>
              </a:solidFill>
              <a:latin typeface="Calibri"/>
              <a:ea typeface="Calibri"/>
              <a:cs typeface="Calibri"/>
              <a:sym typeface="Calibri"/>
            </a:endParaRPr>
          </a:p>
        </p:txBody>
      </p:sp>
      <p:pic>
        <p:nvPicPr>
          <p:cNvPr id="330" name="Google Shape;330;p49"/>
          <p:cNvPicPr preferRelativeResize="0"/>
          <p:nvPr/>
        </p:nvPicPr>
        <p:blipFill>
          <a:blip r:embed="rId3">
            <a:alphaModFix/>
          </a:blip>
          <a:stretch>
            <a:fillRect/>
          </a:stretch>
        </p:blipFill>
        <p:spPr>
          <a:xfrm>
            <a:off x="1381568" y="3059709"/>
            <a:ext cx="3683351" cy="1296150"/>
          </a:xfrm>
          <a:prstGeom prst="rect">
            <a:avLst/>
          </a:prstGeom>
          <a:noFill/>
          <a:ln>
            <a:noFill/>
          </a:ln>
        </p:spPr>
      </p:pic>
      <p:sp>
        <p:nvSpPr>
          <p:cNvPr id="3" name="Google Shape;320;p48">
            <a:extLst>
              <a:ext uri="{FF2B5EF4-FFF2-40B4-BE49-F238E27FC236}">
                <a16:creationId xmlns:a16="http://schemas.microsoft.com/office/drawing/2014/main" id="{B6EABB44-86D4-7158-31AB-103F08C964AD}"/>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pic>
        <p:nvPicPr>
          <p:cNvPr id="4" name="Imagen 3">
            <a:extLst>
              <a:ext uri="{FF2B5EF4-FFF2-40B4-BE49-F238E27FC236}">
                <a16:creationId xmlns:a16="http://schemas.microsoft.com/office/drawing/2014/main" id="{44CB2C4A-1B29-7BD9-D51F-C40F1E250852}"/>
              </a:ext>
            </a:extLst>
          </p:cNvPr>
          <p:cNvPicPr>
            <a:picLocks noChangeAspect="1"/>
          </p:cNvPicPr>
          <p:nvPr/>
        </p:nvPicPr>
        <p:blipFill>
          <a:blip r:embed="rId4"/>
          <a:srcRect/>
          <a:stretch/>
        </p:blipFill>
        <p:spPr>
          <a:xfrm>
            <a:off x="5692064" y="2521767"/>
            <a:ext cx="1664680" cy="2212608"/>
          </a:xfrm>
          <a:prstGeom prst="rect">
            <a:avLst/>
          </a:prstGeom>
          <a:ln w="12700">
            <a:solidFill>
              <a:srgbClr val="433B7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37" name="Google Shape;337;p50"/>
              <p:cNvSpPr txBox="1"/>
              <p:nvPr/>
            </p:nvSpPr>
            <p:spPr>
              <a:xfrm>
                <a:off x="180059" y="1277637"/>
                <a:ext cx="8578102" cy="1427861"/>
              </a:xfrm>
              <a:prstGeom prst="rect">
                <a:avLst/>
              </a:prstGeom>
              <a:noFill/>
              <a:ln>
                <a:noFill/>
              </a:ln>
            </p:spPr>
            <p:txBody>
              <a:bodyPr spcFirstLastPara="1" wrap="square" lIns="68575" tIns="34275" rIns="68575" bIns="34275" anchor="t" anchorCtr="0">
                <a:spAutoFit/>
              </a:bodyPr>
              <a:lstStyle/>
              <a:p>
                <a:pPr marL="457200" lvl="0" indent="-342900" algn="just">
                  <a:spcAft>
                    <a:spcPts val="1000"/>
                  </a:spcAft>
                  <a:buClr>
                    <a:schemeClr val="dk1"/>
                  </a:buClr>
                  <a:buSzPts val="1800"/>
                  <a:buFont typeface="Calibri"/>
                  <a:buChar char="●"/>
                </a:pPr>
                <a:r>
                  <a:rPr lang="es" sz="1800" dirty="0">
                    <a:solidFill>
                      <a:schemeClr val="dk1"/>
                    </a:solidFill>
                    <a:latin typeface="Calibri"/>
                    <a:ea typeface="Calibri"/>
                    <a:cs typeface="Calibri"/>
                    <a:sym typeface="Calibri"/>
                  </a:rPr>
                  <a:t>El modelo que describe la longitud del fractal de la situación es un </a:t>
                </a:r>
                <a:r>
                  <a:rPr lang="es" sz="1800" b="1" dirty="0">
                    <a:solidFill>
                      <a:srgbClr val="D65664"/>
                    </a:solidFill>
                    <a:latin typeface="Calibri"/>
                    <a:ea typeface="Calibri"/>
                    <a:cs typeface="Calibri"/>
                    <a:sym typeface="Calibri"/>
                  </a:rPr>
                  <a:t>modelo exponencial</a:t>
                </a:r>
                <a:r>
                  <a:rPr lang="es" sz="1800" dirty="0">
                    <a:solidFill>
                      <a:schemeClr val="dk1"/>
                    </a:solidFill>
                    <a:latin typeface="Calibri"/>
                    <a:ea typeface="Calibri"/>
                    <a:cs typeface="Calibri"/>
                    <a:sym typeface="Calibri"/>
                  </a:rPr>
                  <a:t>, en el que la longitud </a:t>
                </a:r>
                <a:r>
                  <a:rPr lang="es-419" sz="1800" b="1" dirty="0">
                    <a:solidFill>
                      <a:srgbClr val="D65664"/>
                    </a:solidFill>
                    <a:latin typeface="Calibri"/>
                    <a:ea typeface="Calibri"/>
                    <a:cs typeface="Calibri"/>
                    <a:sym typeface="Calibri"/>
                  </a:rPr>
                  <a:t>aumenta por un factor constante, en este caso </a:t>
                </a:r>
                <a14:m>
                  <m:oMath xmlns:m="http://schemas.openxmlformats.org/officeDocument/2006/math">
                    <m:f>
                      <m:fPr>
                        <m:ctrlPr>
                          <a:rPr lang="ar-AE" sz="1800" b="1" i="1" smtClean="0">
                            <a:solidFill>
                              <a:srgbClr val="D65664"/>
                            </a:solidFill>
                            <a:latin typeface="Cambria Math" panose="02040503050406030204" pitchFamily="18" charset="0"/>
                          </a:rPr>
                        </m:ctrlPr>
                      </m:fPr>
                      <m:num>
                        <m:r>
                          <a:rPr lang="ar-AE" sz="1800" b="1" i="1" smtClean="0">
                            <a:solidFill>
                              <a:srgbClr val="D65664"/>
                            </a:solidFill>
                            <a:latin typeface="Cambria Math" panose="02040503050406030204" pitchFamily="18" charset="0"/>
                          </a:rPr>
                          <m:t>𝟒</m:t>
                        </m:r>
                      </m:num>
                      <m:den>
                        <m:r>
                          <a:rPr lang="ar-AE" sz="1800" b="1" i="1">
                            <a:solidFill>
                              <a:srgbClr val="D65664"/>
                            </a:solidFill>
                            <a:latin typeface="Cambria Math" panose="02040503050406030204" pitchFamily="18" charset="0"/>
                          </a:rPr>
                          <m:t>𝟑</m:t>
                        </m:r>
                      </m:den>
                    </m:f>
                    <m:r>
                      <a:rPr lang="ar-AE" sz="1800" b="1" i="1">
                        <a:solidFill>
                          <a:srgbClr val="D65664"/>
                        </a:solidFill>
                        <a:latin typeface="Cambria Math" panose="02040503050406030204" pitchFamily="18" charset="0"/>
                      </a:rPr>
                      <m:t> </m:t>
                    </m:r>
                  </m:oMath>
                </a14:m>
                <a:r>
                  <a:rPr lang="es" sz="1800" b="1" dirty="0">
                    <a:solidFill>
                      <a:srgbClr val="D65664"/>
                    </a:solidFill>
                    <a:latin typeface="Calibri"/>
                    <a:ea typeface="Calibri"/>
                    <a:cs typeface="Calibri"/>
                    <a:sym typeface="Calibri"/>
                  </a:rPr>
                  <a:t>con cada iteración</a:t>
                </a:r>
                <a:r>
                  <a:rPr lang="es" sz="1800" dirty="0">
                    <a:solidFill>
                      <a:schemeClr val="dk1"/>
                    </a:solidFill>
                    <a:latin typeface="Calibri"/>
                    <a:ea typeface="Calibri"/>
                    <a:cs typeface="Calibri"/>
                    <a:sym typeface="Calibri"/>
                  </a:rPr>
                  <a:t>, evidenciando un crecimiento no acotado a medida que aumenta el número de iteraciones</a:t>
                </a:r>
                <a:endParaRPr sz="1800" dirty="0">
                  <a:solidFill>
                    <a:schemeClr val="dk1"/>
                  </a:solidFill>
                  <a:latin typeface="Calibri"/>
                  <a:ea typeface="Calibri"/>
                  <a:cs typeface="Calibri"/>
                  <a:sym typeface="Calibri"/>
                </a:endParaRPr>
              </a:p>
            </p:txBody>
          </p:sp>
        </mc:Choice>
        <mc:Fallback>
          <p:sp>
            <p:nvSpPr>
              <p:cNvPr id="337" name="Google Shape;337;p50"/>
              <p:cNvSpPr txBox="1">
                <a:spLocks noRot="1" noChangeAspect="1" noMove="1" noResize="1" noEditPoints="1" noAdjustHandles="1" noChangeArrowheads="1" noChangeShapeType="1" noTextEdit="1"/>
              </p:cNvSpPr>
              <p:nvPr/>
            </p:nvSpPr>
            <p:spPr>
              <a:xfrm>
                <a:off x="180059" y="1277637"/>
                <a:ext cx="8578102" cy="1427861"/>
              </a:xfrm>
              <a:prstGeom prst="rect">
                <a:avLst/>
              </a:prstGeom>
              <a:blipFill>
                <a:blip r:embed="rId3"/>
                <a:stretch>
                  <a:fillRect t="-3419" r="-853"/>
                </a:stretch>
              </a:blipFill>
              <a:ln>
                <a:noFill/>
              </a:ln>
            </p:spPr>
            <p:txBody>
              <a:bodyPr/>
              <a:lstStyle/>
              <a:p>
                <a:r>
                  <a:rPr lang="es-419">
                    <a:noFill/>
                  </a:rPr>
                  <a:t> </a:t>
                </a:r>
              </a:p>
            </p:txBody>
          </p:sp>
        </mc:Fallback>
      </mc:AlternateContent>
      <p:pic>
        <p:nvPicPr>
          <p:cNvPr id="2" name="Imagen 1">
            <a:extLst>
              <a:ext uri="{FF2B5EF4-FFF2-40B4-BE49-F238E27FC236}">
                <a16:creationId xmlns:a16="http://schemas.microsoft.com/office/drawing/2014/main" id="{65B43DF9-67A1-EAE0-E662-CEF1DFA8528F}"/>
              </a:ext>
            </a:extLst>
          </p:cNvPr>
          <p:cNvPicPr>
            <a:picLocks noChangeAspect="1"/>
          </p:cNvPicPr>
          <p:nvPr/>
        </p:nvPicPr>
        <p:blipFill>
          <a:blip r:embed="rId4"/>
          <a:stretch>
            <a:fillRect/>
          </a:stretch>
        </p:blipFill>
        <p:spPr>
          <a:xfrm>
            <a:off x="2677886" y="2844674"/>
            <a:ext cx="1791224" cy="1889701"/>
          </a:xfrm>
          <a:prstGeom prst="rect">
            <a:avLst/>
          </a:prstGeom>
        </p:spPr>
      </p:pic>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693DF0CC-A09D-6A95-324F-D7E9C3DA77B4}"/>
                  </a:ext>
                </a:extLst>
              </p:cNvPr>
              <p:cNvSpPr txBox="1"/>
              <p:nvPr/>
            </p:nvSpPr>
            <p:spPr>
              <a:xfrm>
                <a:off x="5133012" y="3263106"/>
                <a:ext cx="2321718" cy="8727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𝐿</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𝑛</m:t>
                          </m:r>
                        </m:e>
                      </m:d>
                      <m:r>
                        <a:rPr lang="es-ES" sz="2400" b="0" i="1" smtClean="0">
                          <a:latin typeface="Cambria Math" panose="02040503050406030204" pitchFamily="18" charset="0"/>
                        </a:rPr>
                        <m:t>=</m:t>
                      </m:r>
                      <m:sSup>
                        <m:sSupPr>
                          <m:ctrlPr>
                            <a:rPr lang="es-419" sz="2400" i="1" smtClean="0">
                              <a:latin typeface="Cambria Math" panose="02040503050406030204" pitchFamily="18" charset="0"/>
                            </a:rPr>
                          </m:ctrlPr>
                        </m:sSupPr>
                        <m:e>
                          <m:d>
                            <m:dPr>
                              <m:ctrlPr>
                                <a:rPr lang="es-419" sz="2400" i="1" smtClean="0">
                                  <a:latin typeface="Cambria Math" panose="02040503050406030204" pitchFamily="18" charset="0"/>
                                </a:rPr>
                              </m:ctrlPr>
                            </m:dPr>
                            <m:e>
                              <m:f>
                                <m:fPr>
                                  <m:ctrlPr>
                                    <a:rPr lang="es-419" sz="2400" i="1" smtClean="0">
                                      <a:latin typeface="Cambria Math" panose="02040503050406030204" pitchFamily="18" charset="0"/>
                                    </a:rPr>
                                  </m:ctrlPr>
                                </m:fPr>
                                <m:num>
                                  <m:r>
                                    <a:rPr lang="es-ES" sz="2400" b="0" i="1" smtClean="0">
                                      <a:latin typeface="Cambria Math" panose="02040503050406030204" pitchFamily="18" charset="0"/>
                                    </a:rPr>
                                    <m:t>4</m:t>
                                  </m:r>
                                </m:num>
                                <m:den>
                                  <m:r>
                                    <a:rPr lang="es-ES" sz="2400" b="0" i="1" smtClean="0">
                                      <a:latin typeface="Cambria Math" panose="02040503050406030204" pitchFamily="18" charset="0"/>
                                    </a:rPr>
                                    <m:t>3</m:t>
                                  </m:r>
                                </m:den>
                              </m:f>
                            </m:e>
                          </m:d>
                        </m:e>
                        <m:sup>
                          <m:r>
                            <a:rPr lang="es-ES" sz="2400" b="0" i="1" smtClean="0">
                              <a:latin typeface="Cambria Math" panose="02040503050406030204" pitchFamily="18" charset="0"/>
                            </a:rPr>
                            <m:t>𝑛</m:t>
                          </m:r>
                        </m:sup>
                      </m:sSup>
                      <m:r>
                        <a:rPr lang="es-ES" sz="2400" b="0" i="1" smtClean="0">
                          <a:latin typeface="Cambria Math" panose="02040503050406030204" pitchFamily="18" charset="0"/>
                        </a:rPr>
                        <m:t>⋅</m:t>
                      </m:r>
                      <m:r>
                        <a:rPr lang="es-ES" sz="2400" b="0" i="1" smtClean="0">
                          <a:latin typeface="Cambria Math" panose="02040503050406030204" pitchFamily="18" charset="0"/>
                        </a:rPr>
                        <m:t>𝑎</m:t>
                      </m:r>
                    </m:oMath>
                  </m:oMathPara>
                </a14:m>
                <a:endParaRPr lang="es-419" sz="2400" dirty="0"/>
              </a:p>
            </p:txBody>
          </p:sp>
        </mc:Choice>
        <mc:Fallback>
          <p:sp>
            <p:nvSpPr>
              <p:cNvPr id="3" name="CuadroTexto 2">
                <a:extLst>
                  <a:ext uri="{FF2B5EF4-FFF2-40B4-BE49-F238E27FC236}">
                    <a16:creationId xmlns:a16="http://schemas.microsoft.com/office/drawing/2014/main" id="{693DF0CC-A09D-6A95-324F-D7E9C3DA77B4}"/>
                  </a:ext>
                </a:extLst>
              </p:cNvPr>
              <p:cNvSpPr txBox="1">
                <a:spLocks noRot="1" noChangeAspect="1" noMove="1" noResize="1" noEditPoints="1" noAdjustHandles="1" noChangeArrowheads="1" noChangeShapeType="1" noTextEdit="1"/>
              </p:cNvSpPr>
              <p:nvPr/>
            </p:nvSpPr>
            <p:spPr>
              <a:xfrm>
                <a:off x="5133012" y="3263106"/>
                <a:ext cx="2321718" cy="872739"/>
              </a:xfrm>
              <a:prstGeom prst="rect">
                <a:avLst/>
              </a:prstGeom>
              <a:blipFill>
                <a:blip r:embed="rId5"/>
                <a:stretch>
                  <a:fillRect/>
                </a:stretch>
              </a:blipFill>
            </p:spPr>
            <p:txBody>
              <a:bodyPr/>
              <a:lstStyle/>
              <a:p>
                <a:r>
                  <a:rPr lang="es-419">
                    <a:noFill/>
                  </a:rPr>
                  <a:t> </a:t>
                </a:r>
              </a:p>
            </p:txBody>
          </p:sp>
        </mc:Fallback>
      </mc:AlternateContent>
      <p:sp>
        <p:nvSpPr>
          <p:cNvPr id="4" name="Google Shape;320;p48">
            <a:extLst>
              <a:ext uri="{FF2B5EF4-FFF2-40B4-BE49-F238E27FC236}">
                <a16:creationId xmlns:a16="http://schemas.microsoft.com/office/drawing/2014/main" id="{49FA8396-3961-6B8C-5BD0-07303B7EBED6}"/>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1"/>
          <p:cNvSpPr txBox="1"/>
          <p:nvPr/>
        </p:nvSpPr>
        <p:spPr>
          <a:xfrm>
            <a:off x="558526" y="1245192"/>
            <a:ext cx="7761300" cy="17316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1000"/>
              </a:spcAft>
              <a:buClr>
                <a:schemeClr val="dk1"/>
              </a:buClr>
              <a:buSzPts val="1800"/>
              <a:buFont typeface="Calibri"/>
              <a:buChar char="●"/>
            </a:pPr>
            <a:r>
              <a:rPr lang="es" sz="1800" dirty="0">
                <a:solidFill>
                  <a:schemeClr val="dk1"/>
                </a:solidFill>
                <a:latin typeface="Calibri"/>
                <a:ea typeface="Calibri"/>
                <a:cs typeface="Calibri"/>
                <a:sym typeface="Calibri"/>
              </a:rPr>
              <a:t>Las distintas iteraciones del fractal se mantienen dentro de una región acotada del plano. Esta característica resulta beneficiosa en el contexto de antenas fractales, ya que una longitud mayor contribuye a una mayor capacidad para recibir señales e independientemente de la longitud, la antena puede ocupar espacios pequeños como los espacios disponibles en aparatos móviles.</a:t>
            </a:r>
            <a:endParaRPr sz="1800"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117B3CB9-84B7-8722-7EA9-6E6DAD01545C}"/>
              </a:ext>
            </a:extLst>
          </p:cNvPr>
          <p:cNvPicPr>
            <a:picLocks noChangeAspect="1"/>
          </p:cNvPicPr>
          <p:nvPr/>
        </p:nvPicPr>
        <p:blipFill>
          <a:blip r:embed="rId3"/>
          <a:stretch>
            <a:fillRect/>
          </a:stretch>
        </p:blipFill>
        <p:spPr>
          <a:xfrm>
            <a:off x="2460791" y="3119667"/>
            <a:ext cx="1707814" cy="1731600"/>
          </a:xfrm>
          <a:prstGeom prst="rect">
            <a:avLst/>
          </a:prstGeom>
        </p:spPr>
      </p:pic>
      <p:sp>
        <p:nvSpPr>
          <p:cNvPr id="4" name="Google Shape;230;p36">
            <a:extLst>
              <a:ext uri="{FF2B5EF4-FFF2-40B4-BE49-F238E27FC236}">
                <a16:creationId xmlns:a16="http://schemas.microsoft.com/office/drawing/2014/main" id="{D1E39814-ED73-25AB-F55B-040DF3BF5067}"/>
              </a:ext>
            </a:extLst>
          </p:cNvPr>
          <p:cNvSpPr/>
          <p:nvPr/>
        </p:nvSpPr>
        <p:spPr>
          <a:xfrm>
            <a:off x="4572000" y="3979179"/>
            <a:ext cx="592566" cy="320381"/>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6" name="Imagen 5">
            <a:extLst>
              <a:ext uri="{FF2B5EF4-FFF2-40B4-BE49-F238E27FC236}">
                <a16:creationId xmlns:a16="http://schemas.microsoft.com/office/drawing/2014/main" id="{590296F5-7824-44A0-DB80-115D482198C2}"/>
              </a:ext>
            </a:extLst>
          </p:cNvPr>
          <p:cNvPicPr>
            <a:picLocks noChangeAspect="1"/>
          </p:cNvPicPr>
          <p:nvPr/>
        </p:nvPicPr>
        <p:blipFill>
          <a:blip r:embed="rId4"/>
          <a:stretch>
            <a:fillRect/>
          </a:stretch>
        </p:blipFill>
        <p:spPr>
          <a:xfrm>
            <a:off x="5441173" y="3086210"/>
            <a:ext cx="1598942" cy="1785937"/>
          </a:xfrm>
          <a:prstGeom prst="rect">
            <a:avLst/>
          </a:prstGeom>
        </p:spPr>
      </p:pic>
      <p:sp>
        <p:nvSpPr>
          <p:cNvPr id="2" name="Google Shape;320;p48">
            <a:extLst>
              <a:ext uri="{FF2B5EF4-FFF2-40B4-BE49-F238E27FC236}">
                <a16:creationId xmlns:a16="http://schemas.microsoft.com/office/drawing/2014/main" id="{4348A350-E35A-6C70-6A2E-37263620963E}"/>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Conclusiones</a:t>
            </a:r>
            <a:endParaRPr sz="27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3" name="Grupo 2">
            <a:extLst>
              <a:ext uri="{FF2B5EF4-FFF2-40B4-BE49-F238E27FC236}">
                <a16:creationId xmlns:a16="http://schemas.microsoft.com/office/drawing/2014/main" id="{10D55AB7-E54A-0F6F-5DDE-F357AA88FC76}"/>
              </a:ext>
            </a:extLst>
          </p:cNvPr>
          <p:cNvGrpSpPr/>
          <p:nvPr/>
        </p:nvGrpSpPr>
        <p:grpSpPr>
          <a:xfrm>
            <a:off x="357188" y="1285875"/>
            <a:ext cx="4643437" cy="2978944"/>
            <a:chOff x="357188" y="1285875"/>
            <a:chExt cx="5450681" cy="2571750"/>
          </a:xfrm>
        </p:grpSpPr>
        <p:sp>
          <p:nvSpPr>
            <p:cNvPr id="2" name="Rectángulo 1">
              <a:extLst>
                <a:ext uri="{FF2B5EF4-FFF2-40B4-BE49-F238E27FC236}">
                  <a16:creationId xmlns:a16="http://schemas.microsoft.com/office/drawing/2014/main" id="{4FACFBAC-B907-B059-F9D6-E34BB7C8A3B3}"/>
                </a:ext>
              </a:extLst>
            </p:cNvPr>
            <p:cNvSpPr/>
            <p:nvPr/>
          </p:nvSpPr>
          <p:spPr>
            <a:xfrm>
              <a:off x="357188" y="1285875"/>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2" name="Google Shape;142;p28"/>
            <p:cNvSpPr txBox="1"/>
            <p:nvPr/>
          </p:nvSpPr>
          <p:spPr>
            <a:xfrm>
              <a:off x="520426" y="1454850"/>
              <a:ext cx="5073130" cy="2172359"/>
            </a:xfrm>
            <a:prstGeom prst="rect">
              <a:avLst/>
            </a:prstGeom>
            <a:noFill/>
            <a:ln>
              <a:noFill/>
            </a:ln>
          </p:spPr>
          <p:txBody>
            <a:bodyPr spcFirstLastPara="1" wrap="square" lIns="68575" tIns="34275" rIns="68575" bIns="34275" anchor="t" anchorCtr="0">
              <a:spAutoFit/>
            </a:bodyPr>
            <a:lstStyle/>
            <a:p>
              <a:pPr marL="457200" marR="0" lvl="0" indent="-355600" algn="just" rtl="0">
                <a:lnSpc>
                  <a:spcPct val="100000"/>
                </a:lnSpc>
                <a:spcBef>
                  <a:spcPts val="1000"/>
                </a:spcBef>
                <a:spcAft>
                  <a:spcPts val="0"/>
                </a:spcAft>
                <a:buClr>
                  <a:srgbClr val="000000"/>
                </a:buClr>
                <a:buSzPts val="2000"/>
                <a:buFont typeface="Calibri"/>
                <a:buChar char="●"/>
              </a:pPr>
              <a:r>
                <a:rPr lang="es" sz="2000" dirty="0">
                  <a:latin typeface="Calibri"/>
                  <a:ea typeface="Calibri"/>
                  <a:cs typeface="Calibri"/>
                  <a:sym typeface="Calibri"/>
                </a:rPr>
                <a:t>¿Qué significa que los fractales tengan autosimilaridad?</a:t>
              </a:r>
              <a:endParaRPr sz="2000" dirty="0">
                <a:latin typeface="Calibri"/>
                <a:ea typeface="Calibri"/>
                <a:cs typeface="Calibri"/>
                <a:sym typeface="Calibri"/>
              </a:endParaRPr>
            </a:p>
            <a:p>
              <a:pPr marL="457200" marR="0" lvl="0" indent="-355600" algn="just" rtl="0">
                <a:lnSpc>
                  <a:spcPct val="100000"/>
                </a:lnSpc>
                <a:spcBef>
                  <a:spcPts val="1000"/>
                </a:spcBef>
                <a:spcAft>
                  <a:spcPts val="0"/>
                </a:spcAft>
                <a:buClr>
                  <a:srgbClr val="000000"/>
                </a:buClr>
                <a:buSzPts val="2000"/>
                <a:buFont typeface="Calibri"/>
                <a:buChar char="●"/>
              </a:pPr>
              <a:r>
                <a:rPr lang="es" sz="2000" dirty="0">
                  <a:latin typeface="Calibri"/>
                  <a:ea typeface="Calibri"/>
                  <a:cs typeface="Calibri"/>
                  <a:sym typeface="Calibri"/>
                </a:rPr>
                <a:t>¿Por qué  se dice que las estructuras fractales optimizan la superficie o el espacio que ocupan? Justifica tu respuesta usando el ejemplo de las antenas. </a:t>
              </a:r>
            </a:p>
          </p:txBody>
        </p:sp>
      </p:grpSp>
      <p:sp>
        <p:nvSpPr>
          <p:cNvPr id="143" name="Google Shape;143;p28"/>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 partir del video, </a:t>
            </a:r>
            <a:r>
              <a:rPr lang="es" sz="2700" dirty="0">
                <a:solidFill>
                  <a:srgbClr val="423B71"/>
                </a:solidFill>
                <a:latin typeface="Calibri"/>
                <a:ea typeface="Calibri"/>
                <a:cs typeface="Calibri"/>
                <a:sym typeface="Calibri"/>
              </a:rPr>
              <a:t>respondamos</a:t>
            </a:r>
            <a:endParaRPr dirty="0"/>
          </a:p>
        </p:txBody>
      </p:sp>
      <p:pic>
        <p:nvPicPr>
          <p:cNvPr id="5" name="Imagen 4">
            <a:extLst>
              <a:ext uri="{FF2B5EF4-FFF2-40B4-BE49-F238E27FC236}">
                <a16:creationId xmlns:a16="http://schemas.microsoft.com/office/drawing/2014/main" id="{23E7F0B2-8A5B-FFE4-BD00-EEA6A21A0A80}"/>
              </a:ext>
            </a:extLst>
          </p:cNvPr>
          <p:cNvPicPr>
            <a:picLocks noChangeAspect="1"/>
          </p:cNvPicPr>
          <p:nvPr/>
        </p:nvPicPr>
        <p:blipFill>
          <a:blip r:embed="rId3"/>
          <a:stretch>
            <a:fillRect/>
          </a:stretch>
        </p:blipFill>
        <p:spPr>
          <a:xfrm>
            <a:off x="5280789" y="1689167"/>
            <a:ext cx="3506023" cy="21723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9" name="Google Shape;129;p26"/>
          <p:cNvSpPr txBox="1"/>
          <p:nvPr/>
        </p:nvSpPr>
        <p:spPr>
          <a:xfrm>
            <a:off x="1813645" y="2248500"/>
            <a:ext cx="5516709"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Antenas Fractales</a:t>
            </a:r>
            <a:endParaRPr sz="33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092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p:nvPr/>
        </p:nvSpPr>
        <p:spPr>
          <a:xfrm>
            <a:off x="284125" y="284125"/>
            <a:ext cx="6045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a:solidFill>
                  <a:srgbClr val="423B71"/>
                </a:solidFill>
                <a:latin typeface="Calibri"/>
                <a:ea typeface="Calibri"/>
                <a:cs typeface="Calibri"/>
                <a:sym typeface="Calibri"/>
              </a:rPr>
              <a:t>Presentación del problema</a:t>
            </a:r>
            <a:endParaRPr b="1" dirty="0"/>
          </a:p>
        </p:txBody>
      </p:sp>
      <p:sp>
        <p:nvSpPr>
          <p:cNvPr id="165" name="Google Shape;165;p3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dirty="0"/>
          </a:p>
        </p:txBody>
      </p:sp>
      <p:grpSp>
        <p:nvGrpSpPr>
          <p:cNvPr id="4" name="Grupo 3">
            <a:extLst>
              <a:ext uri="{FF2B5EF4-FFF2-40B4-BE49-F238E27FC236}">
                <a16:creationId xmlns:a16="http://schemas.microsoft.com/office/drawing/2014/main" id="{C4CAFEA7-B07A-A454-5268-8A0C9511560B}"/>
              </a:ext>
            </a:extLst>
          </p:cNvPr>
          <p:cNvGrpSpPr/>
          <p:nvPr/>
        </p:nvGrpSpPr>
        <p:grpSpPr>
          <a:xfrm>
            <a:off x="4093030" y="1386857"/>
            <a:ext cx="4686974" cy="2692736"/>
            <a:chOff x="5145402" y="1454850"/>
            <a:chExt cx="5450681" cy="2571750"/>
          </a:xfrm>
        </p:grpSpPr>
        <p:sp>
          <p:nvSpPr>
            <p:cNvPr id="5" name="Rectángulo 4">
              <a:extLst>
                <a:ext uri="{FF2B5EF4-FFF2-40B4-BE49-F238E27FC236}">
                  <a16:creationId xmlns:a16="http://schemas.microsoft.com/office/drawing/2014/main" id="{8F3382B1-7843-FE47-5ACD-888CE67E3482}"/>
                </a:ext>
              </a:extLst>
            </p:cNvPr>
            <p:cNvSpPr/>
            <p:nvPr/>
          </p:nvSpPr>
          <p:spPr>
            <a:xfrm>
              <a:off x="5145402" y="1454850"/>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6" name="Google Shape;142;p28">
              <a:extLst>
                <a:ext uri="{FF2B5EF4-FFF2-40B4-BE49-F238E27FC236}">
                  <a16:creationId xmlns:a16="http://schemas.microsoft.com/office/drawing/2014/main" id="{E36B7533-BC99-CD4C-6A6E-9B76BCB5474B}"/>
                </a:ext>
              </a:extLst>
            </p:cNvPr>
            <p:cNvSpPr txBox="1"/>
            <p:nvPr/>
          </p:nvSpPr>
          <p:spPr>
            <a:xfrm>
              <a:off x="5216397" y="1654547"/>
              <a:ext cx="5379685" cy="2182535"/>
            </a:xfrm>
            <a:prstGeom prst="rect">
              <a:avLst/>
            </a:prstGeom>
            <a:noFill/>
            <a:ln>
              <a:noFill/>
            </a:ln>
          </p:spPr>
          <p:txBody>
            <a:bodyPr spcFirstLastPara="1" wrap="square" lIns="68575" tIns="34275" rIns="68575" bIns="34275" anchor="t" anchorCtr="0">
              <a:spAutoFit/>
            </a:bodyPr>
            <a:lstStyle/>
            <a:p>
              <a:pPr algn="just" rtl="0">
                <a:spcBef>
                  <a:spcPts val="0"/>
                </a:spcBef>
                <a:spcAft>
                  <a:spcPts val="0"/>
                </a:spcAft>
              </a:pPr>
              <a:r>
                <a:rPr lang="es-419" sz="1600" b="0" i="0" u="none" strike="noStrike" dirty="0">
                  <a:solidFill>
                    <a:srgbClr val="000000"/>
                  </a:solidFill>
                  <a:effectLst/>
                  <a:latin typeface="Calibri" panose="020F0502020204030204" pitchFamily="34" charset="0"/>
                  <a:cs typeface="Calibri" panose="020F0502020204030204" pitchFamily="34" charset="0"/>
                </a:rPr>
                <a:t>Una empresa dedicada a la fabricación de celulares está evaluando la posibilidad de utilizar un diseño fractal para las antenas de sus dispositivos. Actualmente están analizando la siguiente geometría fractal para diseñar las antenas,</a:t>
              </a:r>
            </a:p>
            <a:p>
              <a:pPr rtl="0">
                <a:spcBef>
                  <a:spcPts val="0"/>
                </a:spcBef>
                <a:spcAft>
                  <a:spcPts val="0"/>
                </a:spcAft>
              </a:pPr>
              <a:endParaRPr lang="es-419" sz="1600" b="0" i="0" u="none" strike="noStrike" dirty="0">
                <a:solidFill>
                  <a:srgbClr val="000000"/>
                </a:solidFill>
                <a:effectLst/>
                <a:latin typeface="Calibri" panose="020F0502020204030204" pitchFamily="34" charset="0"/>
                <a:cs typeface="Calibri" panose="020F0502020204030204" pitchFamily="34" charset="0"/>
              </a:endParaRPr>
            </a:p>
            <a:p>
              <a:pPr algn="ctr" rtl="0">
                <a:spcBef>
                  <a:spcPts val="0"/>
                </a:spcBef>
                <a:spcAft>
                  <a:spcPts val="0"/>
                </a:spcAft>
              </a:pPr>
              <a:r>
                <a:rPr lang="es-419" sz="1600" b="1" i="0" u="none" strike="noStrike" dirty="0">
                  <a:solidFill>
                    <a:srgbClr val="000000"/>
                  </a:solidFill>
                  <a:effectLst/>
                  <a:latin typeface="Calibri" panose="020F0502020204030204" pitchFamily="34" charset="0"/>
                  <a:cs typeface="Calibri" panose="020F0502020204030204" pitchFamily="34" charset="0"/>
                </a:rPr>
                <a:t>Para poder llevar a cabo un correcto proceso de fabricación, la empresa necesita conocer cuál es el largo de la antena para cualquier iteración. </a:t>
              </a:r>
              <a:endParaRPr lang="es" sz="1600" dirty="0">
                <a:latin typeface="Calibri" panose="020F0502020204030204" pitchFamily="34" charset="0"/>
                <a:ea typeface="Calibri"/>
                <a:cs typeface="Calibri" panose="020F0502020204030204" pitchFamily="34" charset="0"/>
                <a:sym typeface="Calibri"/>
              </a:endParaRPr>
            </a:p>
          </p:txBody>
        </p:sp>
      </p:grpSp>
      <p:pic>
        <p:nvPicPr>
          <p:cNvPr id="8" name="Imagen 7" descr="Forma&#10;&#10;Descripción generada automáticamente">
            <a:extLst>
              <a:ext uri="{FF2B5EF4-FFF2-40B4-BE49-F238E27FC236}">
                <a16:creationId xmlns:a16="http://schemas.microsoft.com/office/drawing/2014/main" id="{256BEC37-88CE-349A-788C-724DE3F61EF8}"/>
              </a:ext>
            </a:extLst>
          </p:cNvPr>
          <p:cNvPicPr>
            <a:picLocks noChangeAspect="1"/>
          </p:cNvPicPr>
          <p:nvPr/>
        </p:nvPicPr>
        <p:blipFill>
          <a:blip r:embed="rId3"/>
          <a:stretch>
            <a:fillRect/>
          </a:stretch>
        </p:blipFill>
        <p:spPr>
          <a:xfrm>
            <a:off x="521494" y="1386857"/>
            <a:ext cx="3109687" cy="2736703"/>
          </a:xfrm>
          <a:prstGeom prst="rect">
            <a:avLst/>
          </a:prstGeom>
        </p:spPr>
      </p:pic>
    </p:spTree>
    <p:extLst>
      <p:ext uri="{BB962C8B-B14F-4D97-AF65-F5344CB8AC3E}">
        <p14:creationId xmlns:p14="http://schemas.microsoft.com/office/powerpoint/2010/main" val="47894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9"/>
          <p:cNvSpPr txBox="1"/>
          <p:nvPr/>
        </p:nvSpPr>
        <p:spPr>
          <a:xfrm>
            <a:off x="472017" y="203240"/>
            <a:ext cx="6045000" cy="9079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1</a:t>
            </a:r>
          </a:p>
          <a:p>
            <a:pPr marL="0" lvl="0" indent="0" algn="l" rtl="0">
              <a:spcBef>
                <a:spcPts val="0"/>
              </a:spcBef>
              <a:spcAft>
                <a:spcPts val="0"/>
              </a:spcAft>
              <a:buNone/>
            </a:pPr>
            <a:r>
              <a:rPr lang="es" sz="2000" dirty="0">
                <a:solidFill>
                  <a:srgbClr val="423B71"/>
                </a:solidFill>
                <a:latin typeface="Calibri"/>
                <a:cs typeface="Calibri"/>
                <a:sym typeface="Calibri"/>
              </a:rPr>
              <a:t>Reflexionemos</a:t>
            </a:r>
            <a:endParaRPr sz="2000" dirty="0"/>
          </a:p>
        </p:txBody>
      </p:sp>
      <p:pic>
        <p:nvPicPr>
          <p:cNvPr id="3" name="Imagen 2">
            <a:hlinkClick r:id="rId3"/>
            <a:extLst>
              <a:ext uri="{FF2B5EF4-FFF2-40B4-BE49-F238E27FC236}">
                <a16:creationId xmlns:a16="http://schemas.microsoft.com/office/drawing/2014/main" id="{B67662FF-0F6C-8940-2BD1-4F9186765655}"/>
              </a:ext>
            </a:extLst>
          </p:cNvPr>
          <p:cNvPicPr>
            <a:picLocks noChangeAspect="1"/>
          </p:cNvPicPr>
          <p:nvPr/>
        </p:nvPicPr>
        <p:blipFill>
          <a:blip r:embed="rId4"/>
          <a:stretch>
            <a:fillRect/>
          </a:stretch>
        </p:blipFill>
        <p:spPr>
          <a:xfrm>
            <a:off x="647420" y="1577266"/>
            <a:ext cx="3228898" cy="2712940"/>
          </a:xfrm>
          <a:prstGeom prst="rect">
            <a:avLst/>
          </a:prstGeom>
        </p:spPr>
      </p:pic>
      <p:sp>
        <p:nvSpPr>
          <p:cNvPr id="4" name="Google Shape;89;p3">
            <a:extLst>
              <a:ext uri="{FF2B5EF4-FFF2-40B4-BE49-F238E27FC236}">
                <a16:creationId xmlns:a16="http://schemas.microsoft.com/office/drawing/2014/main" id="{4FA0DCD7-DF28-E5B2-6813-D38844B87D12}"/>
              </a:ext>
            </a:extLst>
          </p:cNvPr>
          <p:cNvSpPr txBox="1"/>
          <p:nvPr/>
        </p:nvSpPr>
        <p:spPr>
          <a:xfrm>
            <a:off x="1463125" y="1207964"/>
            <a:ext cx="1597487"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MX" i="1" dirty="0">
                <a:solidFill>
                  <a:srgbClr val="433B71"/>
                </a:solidFill>
                <a:latin typeface="Calibri"/>
                <a:ea typeface="Calibri"/>
                <a:cs typeface="Calibri"/>
                <a:sym typeface="Calibri"/>
              </a:rPr>
              <a:t>Recurso GeoGebra</a:t>
            </a:r>
            <a:endParaRPr b="0" i="0" u="none" strike="noStrike" cap="none" dirty="0">
              <a:solidFill>
                <a:srgbClr val="433B71"/>
              </a:solidFill>
              <a:latin typeface="Calibri"/>
              <a:ea typeface="Calibri"/>
              <a:cs typeface="Calibri"/>
              <a:sym typeface="Calibri"/>
            </a:endParaRPr>
          </a:p>
        </p:txBody>
      </p:sp>
      <p:grpSp>
        <p:nvGrpSpPr>
          <p:cNvPr id="7" name="Grupo 6">
            <a:extLst>
              <a:ext uri="{FF2B5EF4-FFF2-40B4-BE49-F238E27FC236}">
                <a16:creationId xmlns:a16="http://schemas.microsoft.com/office/drawing/2014/main" id="{64573C90-CCD1-733C-458C-6A7A9EDD8E61}"/>
              </a:ext>
            </a:extLst>
          </p:cNvPr>
          <p:cNvGrpSpPr/>
          <p:nvPr/>
        </p:nvGrpSpPr>
        <p:grpSpPr>
          <a:xfrm>
            <a:off x="4380308" y="1459014"/>
            <a:ext cx="4393578" cy="2949443"/>
            <a:chOff x="10805069" y="1372977"/>
            <a:chExt cx="5450681" cy="2661240"/>
          </a:xfrm>
        </p:grpSpPr>
        <p:sp>
          <p:nvSpPr>
            <p:cNvPr id="8" name="Rectángulo 7">
              <a:extLst>
                <a:ext uri="{FF2B5EF4-FFF2-40B4-BE49-F238E27FC236}">
                  <a16:creationId xmlns:a16="http://schemas.microsoft.com/office/drawing/2014/main" id="{973D4364-3DF2-5C72-BDD0-B7E6DC4EEF65}"/>
                </a:ext>
              </a:extLst>
            </p:cNvPr>
            <p:cNvSpPr/>
            <p:nvPr/>
          </p:nvSpPr>
          <p:spPr>
            <a:xfrm>
              <a:off x="10805069" y="1372977"/>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Google Shape;142;p28">
              <a:extLst>
                <a:ext uri="{FF2B5EF4-FFF2-40B4-BE49-F238E27FC236}">
                  <a16:creationId xmlns:a16="http://schemas.microsoft.com/office/drawing/2014/main" id="{283129E5-EF21-67E3-9253-37FCBD01455A}"/>
                </a:ext>
              </a:extLst>
            </p:cNvPr>
            <p:cNvSpPr txBox="1"/>
            <p:nvPr/>
          </p:nvSpPr>
          <p:spPr>
            <a:xfrm>
              <a:off x="10912866" y="1547682"/>
              <a:ext cx="5235085" cy="2486535"/>
            </a:xfrm>
            <a:prstGeom prst="rect">
              <a:avLst/>
            </a:prstGeom>
            <a:noFill/>
            <a:ln>
              <a:noFill/>
            </a:ln>
          </p:spPr>
          <p:txBody>
            <a:bodyPr spcFirstLastPara="1" wrap="square" lIns="68575" tIns="34275" rIns="68575" bIns="34275" anchor="t" anchorCtr="0">
              <a:spAutoFit/>
            </a:bodyPr>
            <a:lstStyle/>
            <a:p>
              <a:pPr marL="457200" marR="0" lvl="0" indent="-355600" algn="just" rtl="0">
                <a:lnSpc>
                  <a:spcPct val="100000"/>
                </a:lnSpc>
                <a:spcBef>
                  <a:spcPts val="1000"/>
                </a:spcBef>
                <a:spcAft>
                  <a:spcPts val="0"/>
                </a:spcAft>
                <a:buClr>
                  <a:srgbClr val="000000"/>
                </a:buClr>
                <a:buSzPct val="100000"/>
                <a:buFont typeface="Calibri"/>
                <a:buChar char="●"/>
              </a:pPr>
              <a:r>
                <a:rPr lang="es-419" sz="1600" dirty="0">
                  <a:latin typeface="Calibri"/>
                  <a:ea typeface="Calibri"/>
                  <a:cs typeface="Calibri"/>
                  <a:sym typeface="Calibri"/>
                </a:rPr>
                <a:t>¿Qué acciones se realizan a la iteración 0 para generar la iteración 1?</a:t>
              </a:r>
            </a:p>
            <a:p>
              <a:pPr marL="457200" marR="0" lvl="0" indent="-355600" algn="just" rtl="0">
                <a:lnSpc>
                  <a:spcPct val="100000"/>
                </a:lnSpc>
                <a:spcBef>
                  <a:spcPts val="1000"/>
                </a:spcBef>
                <a:spcAft>
                  <a:spcPts val="0"/>
                </a:spcAft>
                <a:buClr>
                  <a:srgbClr val="000000"/>
                </a:buClr>
                <a:buSzPct val="100000"/>
                <a:buFont typeface="Calibri"/>
                <a:buChar char="●"/>
              </a:pPr>
              <a:r>
                <a:rPr lang="es-419" sz="1600" dirty="0">
                  <a:latin typeface="Calibri"/>
                  <a:ea typeface="Calibri"/>
                  <a:cs typeface="Calibri"/>
                  <a:sym typeface="Calibri"/>
                </a:rPr>
                <a:t>¿Qué acciones se realizan a la iteración 1 para generar la iteración 2?</a:t>
              </a:r>
            </a:p>
            <a:p>
              <a:pPr marL="457200" marR="0" lvl="0" indent="-355600" algn="just" rtl="0">
                <a:lnSpc>
                  <a:spcPct val="100000"/>
                </a:lnSpc>
                <a:spcBef>
                  <a:spcPts val="1000"/>
                </a:spcBef>
                <a:spcAft>
                  <a:spcPts val="0"/>
                </a:spcAft>
                <a:buClr>
                  <a:srgbClr val="000000"/>
                </a:buClr>
                <a:buSzPct val="100000"/>
                <a:buFont typeface="Calibri"/>
                <a:buChar char="●"/>
              </a:pPr>
              <a:r>
                <a:rPr lang="es-419" sz="1600" dirty="0">
                  <a:latin typeface="Calibri"/>
                  <a:ea typeface="Calibri"/>
                  <a:cs typeface="Calibri"/>
                  <a:sym typeface="Calibri"/>
                </a:rPr>
                <a:t>Indica una regla de conformación del fractal. Es decir, indica que acciones se deben realizar para pasar de una iteración a la siguiente. </a:t>
              </a:r>
              <a:endParaRPr lang="es" sz="2000" dirty="0">
                <a:latin typeface="Calibri" panose="020F0502020204030204" pitchFamily="34" charset="0"/>
                <a:ea typeface="Calibri"/>
                <a:cs typeface="Calibri" panose="020F0502020204030204" pitchFamily="34" charset="0"/>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5" name="Google Shape;149;p29">
            <a:extLst>
              <a:ext uri="{FF2B5EF4-FFF2-40B4-BE49-F238E27FC236}">
                <a16:creationId xmlns:a16="http://schemas.microsoft.com/office/drawing/2014/main" id="{D59A64D1-9CFA-6399-8899-67058F4EB215}"/>
              </a:ext>
            </a:extLst>
          </p:cNvPr>
          <p:cNvSpPr txBox="1"/>
          <p:nvPr/>
        </p:nvSpPr>
        <p:spPr>
          <a:xfrm>
            <a:off x="454941" y="307369"/>
            <a:ext cx="6045000" cy="9079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1</a:t>
            </a:r>
          </a:p>
          <a:p>
            <a:pPr marL="0" lvl="0" indent="0" algn="l" rtl="0">
              <a:spcBef>
                <a:spcPts val="0"/>
              </a:spcBef>
              <a:spcAft>
                <a:spcPts val="0"/>
              </a:spcAft>
              <a:buNone/>
            </a:pPr>
            <a:r>
              <a:rPr lang="es" sz="2000" dirty="0">
                <a:solidFill>
                  <a:srgbClr val="423B71"/>
                </a:solidFill>
                <a:latin typeface="Calibri"/>
                <a:cs typeface="Calibri"/>
                <a:sym typeface="Calibri"/>
              </a:rPr>
              <a:t>Reflexionemos</a:t>
            </a:r>
            <a:endParaRPr sz="2000" dirty="0"/>
          </a:p>
        </p:txBody>
      </p:sp>
      <p:grpSp>
        <p:nvGrpSpPr>
          <p:cNvPr id="6" name="Grupo 5">
            <a:extLst>
              <a:ext uri="{FF2B5EF4-FFF2-40B4-BE49-F238E27FC236}">
                <a16:creationId xmlns:a16="http://schemas.microsoft.com/office/drawing/2014/main" id="{C7E79EAB-99E2-BD34-B674-6B9B9FF83A85}"/>
              </a:ext>
            </a:extLst>
          </p:cNvPr>
          <p:cNvGrpSpPr/>
          <p:nvPr/>
        </p:nvGrpSpPr>
        <p:grpSpPr>
          <a:xfrm>
            <a:off x="432220" y="1386784"/>
            <a:ext cx="8604629" cy="907912"/>
            <a:chOff x="10805069" y="1372977"/>
            <a:chExt cx="5450681" cy="2571750"/>
          </a:xfrm>
        </p:grpSpPr>
        <p:sp>
          <p:nvSpPr>
            <p:cNvPr id="10" name="Rectángulo 9">
              <a:extLst>
                <a:ext uri="{FF2B5EF4-FFF2-40B4-BE49-F238E27FC236}">
                  <a16:creationId xmlns:a16="http://schemas.microsoft.com/office/drawing/2014/main" id="{BFC0C955-C85D-8C2A-0FBD-E1B29BDB7B74}"/>
                </a:ext>
              </a:extLst>
            </p:cNvPr>
            <p:cNvSpPr/>
            <p:nvPr/>
          </p:nvSpPr>
          <p:spPr>
            <a:xfrm>
              <a:off x="10805069" y="1372977"/>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Google Shape;142;p28">
              <a:extLst>
                <a:ext uri="{FF2B5EF4-FFF2-40B4-BE49-F238E27FC236}">
                  <a16:creationId xmlns:a16="http://schemas.microsoft.com/office/drawing/2014/main" id="{A409FED8-7C9F-7ACE-D160-AB0335B90D45}"/>
                </a:ext>
              </a:extLst>
            </p:cNvPr>
            <p:cNvSpPr txBox="1"/>
            <p:nvPr/>
          </p:nvSpPr>
          <p:spPr>
            <a:xfrm>
              <a:off x="10912866" y="1547682"/>
              <a:ext cx="5235084" cy="918284"/>
            </a:xfrm>
            <a:prstGeom prst="rect">
              <a:avLst/>
            </a:prstGeom>
            <a:noFill/>
            <a:ln>
              <a:noFill/>
            </a:ln>
          </p:spPr>
          <p:txBody>
            <a:bodyPr spcFirstLastPara="1" wrap="square" lIns="68575" tIns="34275" rIns="68575" bIns="34275" anchor="t" anchorCtr="0">
              <a:spAutoFit/>
            </a:bodyPr>
            <a:lstStyle/>
            <a:p>
              <a:pPr marL="101600" marR="0" lvl="0" algn="just" rtl="0">
                <a:lnSpc>
                  <a:spcPct val="100000"/>
                </a:lnSpc>
                <a:spcBef>
                  <a:spcPts val="1000"/>
                </a:spcBef>
                <a:spcAft>
                  <a:spcPts val="0"/>
                </a:spcAft>
                <a:buClr>
                  <a:srgbClr val="000000"/>
                </a:buClr>
                <a:buSzPct val="100000"/>
              </a:pPr>
              <a:r>
                <a:rPr lang="es-419" sz="1600" dirty="0">
                  <a:latin typeface="Calibri"/>
                  <a:ea typeface="Calibri"/>
                  <a:cs typeface="Calibri"/>
                  <a:sym typeface="Calibri"/>
                </a:rPr>
                <a:t>Indica una regla de conformación del fractal. Es decir, indica que acciones se deben realizar para pasar de una iteración a la siguiente. </a:t>
              </a:r>
              <a:endParaRPr lang="es" sz="2000" dirty="0">
                <a:latin typeface="Calibri" panose="020F0502020204030204" pitchFamily="34" charset="0"/>
                <a:ea typeface="Calibri"/>
                <a:cs typeface="Calibri" panose="020F0502020204030204" pitchFamily="34" charset="0"/>
                <a:sym typeface="Calibri"/>
              </a:endParaRPr>
            </a:p>
          </p:txBody>
        </p:sp>
      </p:grpSp>
      <p:sp>
        <p:nvSpPr>
          <p:cNvPr id="20" name="Google Shape;230;p36">
            <a:extLst>
              <a:ext uri="{FF2B5EF4-FFF2-40B4-BE49-F238E27FC236}">
                <a16:creationId xmlns:a16="http://schemas.microsoft.com/office/drawing/2014/main" id="{BA4186FD-D2DB-1BB5-4A17-3CE098101670}"/>
              </a:ext>
            </a:extLst>
          </p:cNvPr>
          <p:cNvSpPr/>
          <p:nvPr/>
        </p:nvSpPr>
        <p:spPr>
          <a:xfrm>
            <a:off x="5501839" y="3160409"/>
            <a:ext cx="401188" cy="277952"/>
          </a:xfrm>
          <a:prstGeom prst="rightArrow">
            <a:avLst>
              <a:gd name="adj1" fmla="val 50000"/>
              <a:gd name="adj2" fmla="val 50000"/>
            </a:avLst>
          </a:prstGeom>
          <a:solidFill>
            <a:srgbClr val="EEB8B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21" name="Imagen 20" descr="Forma&#10;&#10;Descripción generada automáticamente">
            <a:extLst>
              <a:ext uri="{FF2B5EF4-FFF2-40B4-BE49-F238E27FC236}">
                <a16:creationId xmlns:a16="http://schemas.microsoft.com/office/drawing/2014/main" id="{E2944BD5-46EC-85E3-A4D7-C0577B9E02B7}"/>
              </a:ext>
            </a:extLst>
          </p:cNvPr>
          <p:cNvPicPr>
            <a:picLocks noChangeAspect="1"/>
          </p:cNvPicPr>
          <p:nvPr/>
        </p:nvPicPr>
        <p:blipFill rotWithShape="1">
          <a:blip r:embed="rId3"/>
          <a:srcRect l="14200" t="89" b="94592"/>
          <a:stretch/>
        </p:blipFill>
        <p:spPr>
          <a:xfrm rot="2959329" flipV="1">
            <a:off x="3633798" y="3065848"/>
            <a:ext cx="1359966" cy="74192"/>
          </a:xfrm>
          <a:prstGeom prst="rect">
            <a:avLst/>
          </a:prstGeom>
        </p:spPr>
      </p:pic>
      <p:pic>
        <p:nvPicPr>
          <p:cNvPr id="22" name="Imagen 21" descr="Forma, Gráfico de líneas&#10;&#10;Descripción generada automáticamente con confianza media">
            <a:extLst>
              <a:ext uri="{FF2B5EF4-FFF2-40B4-BE49-F238E27FC236}">
                <a16:creationId xmlns:a16="http://schemas.microsoft.com/office/drawing/2014/main" id="{C3EECA15-68D4-E353-3C31-D7715405CF28}"/>
              </a:ext>
            </a:extLst>
          </p:cNvPr>
          <p:cNvPicPr>
            <a:picLocks noChangeAspect="1"/>
          </p:cNvPicPr>
          <p:nvPr/>
        </p:nvPicPr>
        <p:blipFill>
          <a:blip r:embed="rId4"/>
          <a:stretch>
            <a:fillRect/>
          </a:stretch>
        </p:blipFill>
        <p:spPr>
          <a:xfrm rot="2967726">
            <a:off x="6489380" y="2828950"/>
            <a:ext cx="1493244" cy="606952"/>
          </a:xfrm>
          <a:prstGeom prst="rect">
            <a:avLst/>
          </a:prstGeom>
        </p:spPr>
      </p:pic>
      <p:cxnSp>
        <p:nvCxnSpPr>
          <p:cNvPr id="23" name="Conector recto 22">
            <a:extLst>
              <a:ext uri="{FF2B5EF4-FFF2-40B4-BE49-F238E27FC236}">
                <a16:creationId xmlns:a16="http://schemas.microsoft.com/office/drawing/2014/main" id="{CFD65C5D-E240-062E-18A8-2592996F03F3}"/>
              </a:ext>
            </a:extLst>
          </p:cNvPr>
          <p:cNvCxnSpPr>
            <a:cxnSpLocks/>
          </p:cNvCxnSpPr>
          <p:nvPr/>
        </p:nvCxnSpPr>
        <p:spPr>
          <a:xfrm flipH="1">
            <a:off x="3967682" y="2834250"/>
            <a:ext cx="353971" cy="263924"/>
          </a:xfrm>
          <a:prstGeom prst="line">
            <a:avLst/>
          </a:prstGeom>
          <a:ln w="12700">
            <a:solidFill>
              <a:srgbClr val="433B71"/>
            </a:solidFill>
            <a:prstDash val="dash"/>
          </a:ln>
        </p:spPr>
        <p:style>
          <a:lnRef idx="1">
            <a:schemeClr val="accent1"/>
          </a:lnRef>
          <a:fillRef idx="0">
            <a:schemeClr val="accent1"/>
          </a:fillRef>
          <a:effectRef idx="0">
            <a:schemeClr val="accent1"/>
          </a:effectRef>
          <a:fontRef idx="minor">
            <a:schemeClr val="tx1"/>
          </a:fontRef>
        </p:style>
      </p:cxnSp>
      <p:pic>
        <p:nvPicPr>
          <p:cNvPr id="26" name="Imagen 25" descr="Forma&#10;&#10;Descripción generada automáticamente">
            <a:extLst>
              <a:ext uri="{FF2B5EF4-FFF2-40B4-BE49-F238E27FC236}">
                <a16:creationId xmlns:a16="http://schemas.microsoft.com/office/drawing/2014/main" id="{91B8ED69-DB77-C07D-9E68-DFD8B57C7671}"/>
              </a:ext>
            </a:extLst>
          </p:cNvPr>
          <p:cNvPicPr>
            <a:picLocks noChangeAspect="1"/>
          </p:cNvPicPr>
          <p:nvPr/>
        </p:nvPicPr>
        <p:blipFill rotWithShape="1">
          <a:blip r:embed="rId3"/>
          <a:srcRect l="14561" t="34596" b="31611"/>
          <a:stretch/>
        </p:blipFill>
        <p:spPr>
          <a:xfrm>
            <a:off x="432220" y="3034259"/>
            <a:ext cx="1721093" cy="599075"/>
          </a:xfrm>
          <a:prstGeom prst="rect">
            <a:avLst/>
          </a:prstGeom>
        </p:spPr>
      </p:pic>
      <p:sp>
        <p:nvSpPr>
          <p:cNvPr id="27" name="Elipse 26">
            <a:extLst>
              <a:ext uri="{FF2B5EF4-FFF2-40B4-BE49-F238E27FC236}">
                <a16:creationId xmlns:a16="http://schemas.microsoft.com/office/drawing/2014/main" id="{1924D106-EFA7-2596-2D87-7F87A7493679}"/>
              </a:ext>
            </a:extLst>
          </p:cNvPr>
          <p:cNvSpPr/>
          <p:nvPr/>
        </p:nvSpPr>
        <p:spPr>
          <a:xfrm>
            <a:off x="1416238" y="3358847"/>
            <a:ext cx="250502" cy="263044"/>
          </a:xfrm>
          <a:prstGeom prst="ellipse">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8" name="Google Shape;228;p36">
            <a:extLst>
              <a:ext uri="{FF2B5EF4-FFF2-40B4-BE49-F238E27FC236}">
                <a16:creationId xmlns:a16="http://schemas.microsoft.com/office/drawing/2014/main" id="{CBE21BEE-B599-49CD-704A-A03271B6390E}"/>
              </a:ext>
            </a:extLst>
          </p:cNvPr>
          <p:cNvSpPr txBox="1"/>
          <p:nvPr/>
        </p:nvSpPr>
        <p:spPr>
          <a:xfrm>
            <a:off x="586900" y="4022732"/>
            <a:ext cx="8279771" cy="83096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419" dirty="0">
                <a:solidFill>
                  <a:srgbClr val="433B71"/>
                </a:solidFill>
                <a:latin typeface="Calibri"/>
                <a:ea typeface="Calibri"/>
                <a:cs typeface="Calibri"/>
                <a:sym typeface="Calibri"/>
              </a:rPr>
              <a:t>Para pasar de cada iteración a la siguiente se subdivide cada segmento en tres segmentos equiláteros, y en cada uno de ellos se reemplaza el segmento central por dos lados de un triángulo equilátero cuya base corresponde al segmento central que se ha removido.</a:t>
            </a:r>
          </a:p>
        </p:txBody>
      </p:sp>
      <p:cxnSp>
        <p:nvCxnSpPr>
          <p:cNvPr id="30" name="Conector recto 29">
            <a:extLst>
              <a:ext uri="{FF2B5EF4-FFF2-40B4-BE49-F238E27FC236}">
                <a16:creationId xmlns:a16="http://schemas.microsoft.com/office/drawing/2014/main" id="{7DD17C69-8F26-AAA1-6462-309686FAE8C4}"/>
              </a:ext>
            </a:extLst>
          </p:cNvPr>
          <p:cNvCxnSpPr>
            <a:cxnSpLocks/>
          </p:cNvCxnSpPr>
          <p:nvPr/>
        </p:nvCxnSpPr>
        <p:spPr>
          <a:xfrm flipH="1">
            <a:off x="1599337" y="2466200"/>
            <a:ext cx="1802371" cy="900739"/>
          </a:xfrm>
          <a:prstGeom prst="line">
            <a:avLst/>
          </a:prstGeom>
          <a:ln>
            <a:solidFill>
              <a:srgbClr val="433B7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2966C500-27DD-D009-DC4E-A3CC7DFC5298}"/>
              </a:ext>
            </a:extLst>
          </p:cNvPr>
          <p:cNvCxnSpPr>
            <a:cxnSpLocks/>
            <a:stCxn id="27" idx="5"/>
          </p:cNvCxnSpPr>
          <p:nvPr/>
        </p:nvCxnSpPr>
        <p:spPr>
          <a:xfrm>
            <a:off x="1630055" y="3583369"/>
            <a:ext cx="1847386" cy="313717"/>
          </a:xfrm>
          <a:prstGeom prst="line">
            <a:avLst/>
          </a:prstGeom>
          <a:ln>
            <a:solidFill>
              <a:srgbClr val="433B71"/>
            </a:solidFill>
          </a:ln>
        </p:spPr>
        <p:style>
          <a:lnRef idx="1">
            <a:schemeClr val="accent1"/>
          </a:lnRef>
          <a:fillRef idx="0">
            <a:schemeClr val="accent1"/>
          </a:fillRef>
          <a:effectRef idx="0">
            <a:schemeClr val="accent1"/>
          </a:effectRef>
          <a:fontRef idx="minor">
            <a:schemeClr val="tx1"/>
          </a:fontRef>
        </p:style>
      </p:cxnSp>
      <p:sp>
        <p:nvSpPr>
          <p:cNvPr id="35" name="Rectángulo: esquinas redondeadas 34">
            <a:extLst>
              <a:ext uri="{FF2B5EF4-FFF2-40B4-BE49-F238E27FC236}">
                <a16:creationId xmlns:a16="http://schemas.microsoft.com/office/drawing/2014/main" id="{97591549-52DB-8986-25C9-CA43BB736BB2}"/>
              </a:ext>
            </a:extLst>
          </p:cNvPr>
          <p:cNvSpPr/>
          <p:nvPr/>
        </p:nvSpPr>
        <p:spPr>
          <a:xfrm>
            <a:off x="3291180" y="2433194"/>
            <a:ext cx="5025714" cy="1463892"/>
          </a:xfrm>
          <a:prstGeom prst="roundRect">
            <a:avLst/>
          </a:prstGeom>
          <a:noFill/>
          <a:ln w="9525">
            <a:solidFill>
              <a:srgbClr val="433B7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cxnSp>
        <p:nvCxnSpPr>
          <p:cNvPr id="41" name="Conector recto 40">
            <a:extLst>
              <a:ext uri="{FF2B5EF4-FFF2-40B4-BE49-F238E27FC236}">
                <a16:creationId xmlns:a16="http://schemas.microsoft.com/office/drawing/2014/main" id="{FDD0D3B3-A92A-62CD-9E63-7C797F21938B}"/>
              </a:ext>
            </a:extLst>
          </p:cNvPr>
          <p:cNvCxnSpPr>
            <a:cxnSpLocks/>
          </p:cNvCxnSpPr>
          <p:nvPr/>
        </p:nvCxnSpPr>
        <p:spPr>
          <a:xfrm flipH="1">
            <a:off x="4280384" y="3174437"/>
            <a:ext cx="353971" cy="263924"/>
          </a:xfrm>
          <a:prstGeom prst="line">
            <a:avLst/>
          </a:prstGeom>
          <a:ln w="12700">
            <a:solidFill>
              <a:srgbClr val="433B7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30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3" name="Imagen 2">
            <a:hlinkClick r:id="rId3"/>
            <a:extLst>
              <a:ext uri="{FF2B5EF4-FFF2-40B4-BE49-F238E27FC236}">
                <a16:creationId xmlns:a16="http://schemas.microsoft.com/office/drawing/2014/main" id="{B67662FF-0F6C-8940-2BD1-4F9186765655}"/>
              </a:ext>
            </a:extLst>
          </p:cNvPr>
          <p:cNvPicPr>
            <a:picLocks noChangeAspect="1"/>
          </p:cNvPicPr>
          <p:nvPr/>
        </p:nvPicPr>
        <p:blipFill>
          <a:blip r:embed="rId4"/>
          <a:stretch>
            <a:fillRect/>
          </a:stretch>
        </p:blipFill>
        <p:spPr>
          <a:xfrm>
            <a:off x="647420" y="1577266"/>
            <a:ext cx="3228898" cy="2712940"/>
          </a:xfrm>
          <a:prstGeom prst="rect">
            <a:avLst/>
          </a:prstGeom>
        </p:spPr>
      </p:pic>
      <p:sp>
        <p:nvSpPr>
          <p:cNvPr id="4" name="Google Shape;89;p3">
            <a:extLst>
              <a:ext uri="{FF2B5EF4-FFF2-40B4-BE49-F238E27FC236}">
                <a16:creationId xmlns:a16="http://schemas.microsoft.com/office/drawing/2014/main" id="{4FA0DCD7-DF28-E5B2-6813-D38844B87D12}"/>
              </a:ext>
            </a:extLst>
          </p:cNvPr>
          <p:cNvSpPr txBox="1"/>
          <p:nvPr/>
        </p:nvSpPr>
        <p:spPr>
          <a:xfrm>
            <a:off x="1463125" y="1207964"/>
            <a:ext cx="1597487"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s-MX" i="1" dirty="0">
                <a:solidFill>
                  <a:srgbClr val="433B71"/>
                </a:solidFill>
                <a:latin typeface="Calibri"/>
                <a:ea typeface="Calibri"/>
                <a:cs typeface="Calibri"/>
                <a:sym typeface="Calibri"/>
              </a:rPr>
              <a:t>Recurso GeoGebra</a:t>
            </a:r>
            <a:endParaRPr b="0" i="0" u="none" strike="noStrike" cap="none" dirty="0">
              <a:solidFill>
                <a:srgbClr val="433B71"/>
              </a:solidFill>
              <a:latin typeface="Calibri"/>
              <a:ea typeface="Calibri"/>
              <a:cs typeface="Calibri"/>
              <a:sym typeface="Calibri"/>
            </a:endParaRPr>
          </a:p>
        </p:txBody>
      </p:sp>
      <p:grpSp>
        <p:nvGrpSpPr>
          <p:cNvPr id="7" name="Grupo 6">
            <a:extLst>
              <a:ext uri="{FF2B5EF4-FFF2-40B4-BE49-F238E27FC236}">
                <a16:creationId xmlns:a16="http://schemas.microsoft.com/office/drawing/2014/main" id="{64573C90-CCD1-733C-458C-6A7A9EDD8E61}"/>
              </a:ext>
            </a:extLst>
          </p:cNvPr>
          <p:cNvGrpSpPr/>
          <p:nvPr/>
        </p:nvGrpSpPr>
        <p:grpSpPr>
          <a:xfrm>
            <a:off x="4474651" y="1608043"/>
            <a:ext cx="4021929" cy="2506772"/>
            <a:chOff x="10805069" y="1372977"/>
            <a:chExt cx="5450681" cy="2571750"/>
          </a:xfrm>
        </p:grpSpPr>
        <p:sp>
          <p:nvSpPr>
            <p:cNvPr id="8" name="Rectángulo 7">
              <a:extLst>
                <a:ext uri="{FF2B5EF4-FFF2-40B4-BE49-F238E27FC236}">
                  <a16:creationId xmlns:a16="http://schemas.microsoft.com/office/drawing/2014/main" id="{973D4364-3DF2-5C72-BDD0-B7E6DC4EEF65}"/>
                </a:ext>
              </a:extLst>
            </p:cNvPr>
            <p:cNvSpPr/>
            <p:nvPr/>
          </p:nvSpPr>
          <p:spPr>
            <a:xfrm>
              <a:off x="10805069" y="1372977"/>
              <a:ext cx="5450681" cy="2571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Google Shape;142;p28">
              <a:extLst>
                <a:ext uri="{FF2B5EF4-FFF2-40B4-BE49-F238E27FC236}">
                  <a16:creationId xmlns:a16="http://schemas.microsoft.com/office/drawing/2014/main" id="{283129E5-EF21-67E3-9253-37FCBD01455A}"/>
                </a:ext>
              </a:extLst>
            </p:cNvPr>
            <p:cNvSpPr txBox="1"/>
            <p:nvPr/>
          </p:nvSpPr>
          <p:spPr>
            <a:xfrm>
              <a:off x="10912866" y="1645902"/>
              <a:ext cx="5235085" cy="2091842"/>
            </a:xfrm>
            <a:prstGeom prst="rect">
              <a:avLst/>
            </a:prstGeom>
            <a:noFill/>
            <a:ln>
              <a:noFill/>
            </a:ln>
          </p:spPr>
          <p:txBody>
            <a:bodyPr spcFirstLastPara="1" wrap="square" lIns="68575" tIns="34275" rIns="68575" bIns="34275" anchor="t" anchorCtr="0">
              <a:spAutoFit/>
            </a:bodyPr>
            <a:lstStyle/>
            <a:p>
              <a:pPr marL="285750" indent="-285750" algn="just" rtl="0" fontAlgn="base">
                <a:spcBef>
                  <a:spcPts val="0"/>
                </a:spcBef>
                <a:spcAft>
                  <a:spcPts val="0"/>
                </a:spcAft>
                <a:buSzPct val="110000"/>
                <a:buFont typeface="Arial" panose="020B0604020202020204" pitchFamily="34" charset="0"/>
                <a:buChar char="•"/>
              </a:pPr>
              <a:r>
                <a:rPr lang="es-419" sz="1600" b="0" i="0" u="none" strike="noStrike" dirty="0">
                  <a:solidFill>
                    <a:srgbClr val="000000"/>
                  </a:solidFill>
                  <a:effectLst/>
                  <a:latin typeface="Calibri" panose="020F0502020204030204" pitchFamily="34" charset="0"/>
                </a:rPr>
                <a:t>¿Qué ocurre con la longitud del fractal a medida que aumenta el número de iteraciones?</a:t>
              </a:r>
            </a:p>
            <a:p>
              <a:pPr marL="285750" indent="-285750" algn="just" rtl="0" fontAlgn="base">
                <a:spcBef>
                  <a:spcPts val="0"/>
                </a:spcBef>
                <a:spcAft>
                  <a:spcPts val="0"/>
                </a:spcAft>
                <a:buSzPct val="110000"/>
                <a:buFont typeface="Arial" panose="020B0604020202020204" pitchFamily="34" charset="0"/>
                <a:buChar char="•"/>
              </a:pPr>
              <a:r>
                <a:rPr lang="es-419" sz="1600" b="0" i="0" u="none" strike="noStrike" dirty="0">
                  <a:solidFill>
                    <a:srgbClr val="000000"/>
                  </a:solidFill>
                  <a:effectLst/>
                  <a:latin typeface="Calibri" panose="020F0502020204030204" pitchFamily="34" charset="0"/>
                </a:rPr>
                <a:t>Si el número de iteraciones continúa aumentando, ¿la curva se mantendrá dentro de la región rectangular? Justifica por qué esto sería importante para el desarrollo de una antena. </a:t>
              </a:r>
            </a:p>
          </p:txBody>
        </p:sp>
      </p:grpSp>
      <p:sp>
        <p:nvSpPr>
          <p:cNvPr id="2" name="Google Shape;149;p29">
            <a:extLst>
              <a:ext uri="{FF2B5EF4-FFF2-40B4-BE49-F238E27FC236}">
                <a16:creationId xmlns:a16="http://schemas.microsoft.com/office/drawing/2014/main" id="{19AF45A0-EA0D-13B9-3F0E-58F9BDEBBE37}"/>
              </a:ext>
            </a:extLst>
          </p:cNvPr>
          <p:cNvSpPr txBox="1"/>
          <p:nvPr/>
        </p:nvSpPr>
        <p:spPr>
          <a:xfrm>
            <a:off x="515560" y="252157"/>
            <a:ext cx="6045000" cy="9079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2</a:t>
            </a:r>
          </a:p>
          <a:p>
            <a:pPr marL="0" lvl="0" indent="0" algn="l" rtl="0">
              <a:spcBef>
                <a:spcPts val="0"/>
              </a:spcBef>
              <a:spcAft>
                <a:spcPts val="0"/>
              </a:spcAft>
              <a:buNone/>
            </a:pPr>
            <a:r>
              <a:rPr lang="es" sz="2000" dirty="0">
                <a:solidFill>
                  <a:srgbClr val="423B71"/>
                </a:solidFill>
                <a:latin typeface="Calibri"/>
                <a:cs typeface="Calibri"/>
                <a:sym typeface="Calibri"/>
              </a:rPr>
              <a:t>Reflexionemos</a:t>
            </a:r>
            <a:endParaRPr sz="2000" dirty="0"/>
          </a:p>
        </p:txBody>
      </p:sp>
    </p:spTree>
    <p:extLst>
      <p:ext uri="{BB962C8B-B14F-4D97-AF65-F5344CB8AC3E}">
        <p14:creationId xmlns:p14="http://schemas.microsoft.com/office/powerpoint/2010/main" val="401040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
        <p:nvSpPr>
          <p:cNvPr id="203" name="Google Shape;203;p33"/>
          <p:cNvSpPr txBox="1"/>
          <p:nvPr/>
        </p:nvSpPr>
        <p:spPr>
          <a:xfrm>
            <a:off x="551375" y="1235675"/>
            <a:ext cx="7758600" cy="3771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mj-lt"/>
              <a:buAutoNum type="alphaLcPeriod"/>
            </a:pPr>
            <a:r>
              <a:rPr lang="es" sz="1800" b="1" dirty="0">
                <a:solidFill>
                  <a:schemeClr val="dk1"/>
                </a:solidFill>
                <a:latin typeface="Calibri"/>
                <a:ea typeface="Calibri"/>
                <a:cs typeface="Calibri"/>
                <a:sym typeface="Calibri"/>
              </a:rPr>
              <a:t>Completa la siguiente tabla.</a:t>
            </a:r>
            <a:endParaRPr sz="1800" b="1" dirty="0">
              <a:solidFill>
                <a:schemeClr val="dk1"/>
              </a:solidFill>
              <a:latin typeface="Calibri"/>
              <a:ea typeface="Calibri"/>
              <a:cs typeface="Calibri"/>
              <a:sym typeface="Calibri"/>
            </a:endParaRPr>
          </a:p>
        </p:txBody>
      </p:sp>
      <p:graphicFrame>
        <p:nvGraphicFramePr>
          <p:cNvPr id="204" name="Google Shape;204;p33"/>
          <p:cNvGraphicFramePr/>
          <p:nvPr>
            <p:extLst>
              <p:ext uri="{D42A27DB-BD31-4B8C-83A1-F6EECF244321}">
                <p14:modId xmlns:p14="http://schemas.microsoft.com/office/powerpoint/2010/main" val="2393252527"/>
              </p:ext>
            </p:extLst>
          </p:nvPr>
        </p:nvGraphicFramePr>
        <p:xfrm>
          <a:off x="677975" y="2730709"/>
          <a:ext cx="7632000" cy="1333500"/>
        </p:xfrm>
        <a:graphic>
          <a:graphicData uri="http://schemas.openxmlformats.org/drawingml/2006/table">
            <a:tbl>
              <a:tblPr>
                <a:noFill/>
                <a:tableStyleId>{94961CFB-FCF3-482C-AE61-25F49B79C45B}</a:tableStyleId>
              </a:tblPr>
              <a:tblGrid>
                <a:gridCol w="1866600">
                  <a:extLst>
                    <a:ext uri="{9D8B030D-6E8A-4147-A177-3AD203B41FA5}">
                      <a16:colId xmlns:a16="http://schemas.microsoft.com/office/drawing/2014/main" val="20000"/>
                    </a:ext>
                  </a:extLst>
                </a:gridCol>
                <a:gridCol w="960900">
                  <a:extLst>
                    <a:ext uri="{9D8B030D-6E8A-4147-A177-3AD203B41FA5}">
                      <a16:colId xmlns:a16="http://schemas.microsoft.com/office/drawing/2014/main" val="20001"/>
                    </a:ext>
                  </a:extLst>
                </a:gridCol>
                <a:gridCol w="960900">
                  <a:extLst>
                    <a:ext uri="{9D8B030D-6E8A-4147-A177-3AD203B41FA5}">
                      <a16:colId xmlns:a16="http://schemas.microsoft.com/office/drawing/2014/main" val="20002"/>
                    </a:ext>
                  </a:extLst>
                </a:gridCol>
                <a:gridCol w="960900">
                  <a:extLst>
                    <a:ext uri="{9D8B030D-6E8A-4147-A177-3AD203B41FA5}">
                      <a16:colId xmlns:a16="http://schemas.microsoft.com/office/drawing/2014/main" val="20003"/>
                    </a:ext>
                  </a:extLst>
                </a:gridCol>
                <a:gridCol w="960900">
                  <a:extLst>
                    <a:ext uri="{9D8B030D-6E8A-4147-A177-3AD203B41FA5}">
                      <a16:colId xmlns:a16="http://schemas.microsoft.com/office/drawing/2014/main" val="20004"/>
                    </a:ext>
                  </a:extLst>
                </a:gridCol>
                <a:gridCol w="960900">
                  <a:extLst>
                    <a:ext uri="{9D8B030D-6E8A-4147-A177-3AD203B41FA5}">
                      <a16:colId xmlns:a16="http://schemas.microsoft.com/office/drawing/2014/main" val="20005"/>
                    </a:ext>
                  </a:extLst>
                </a:gridCol>
                <a:gridCol w="960900">
                  <a:extLst>
                    <a:ext uri="{9D8B030D-6E8A-4147-A177-3AD203B41FA5}">
                      <a16:colId xmlns:a16="http://schemas.microsoft.com/office/drawing/2014/main" val="20006"/>
                    </a:ext>
                  </a:extLst>
                </a:gridCol>
              </a:tblGrid>
              <a:tr h="666750">
                <a:tc>
                  <a:txBody>
                    <a:bodyPr/>
                    <a:lstStyle/>
                    <a:p>
                      <a:pPr marL="0" lvl="0" indent="0" algn="ctr" rtl="0">
                        <a:spcBef>
                          <a:spcPts val="0"/>
                        </a:spcBef>
                        <a:spcAft>
                          <a:spcPts val="0"/>
                        </a:spcAft>
                        <a:buNone/>
                      </a:pPr>
                      <a:r>
                        <a:rPr lang="es" sz="1600" b="1" dirty="0">
                          <a:latin typeface="Calibri"/>
                          <a:ea typeface="Calibri"/>
                          <a:cs typeface="Calibri"/>
                          <a:sym typeface="Calibri"/>
                        </a:rPr>
                        <a:t>N° iteración</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solidFill>
                      <a:srgbClr val="D8EDE6"/>
                    </a:solidFill>
                  </a:tcPr>
                </a:tc>
                <a:tc>
                  <a:txBody>
                    <a:bodyPr/>
                    <a:lstStyle/>
                    <a:p>
                      <a:pPr marL="0" lvl="0" indent="0" algn="ctr" rtl="0">
                        <a:spcBef>
                          <a:spcPts val="0"/>
                        </a:spcBef>
                        <a:spcAft>
                          <a:spcPts val="0"/>
                        </a:spcAft>
                        <a:buNone/>
                      </a:pPr>
                      <a:r>
                        <a:rPr lang="es" sz="1600" b="1">
                          <a:latin typeface="Calibri"/>
                          <a:ea typeface="Calibri"/>
                          <a:cs typeface="Calibri"/>
                          <a:sym typeface="Calibri"/>
                        </a:rPr>
                        <a:t>0</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1</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2</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3</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4</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5</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extLst>
                  <a:ext uri="{0D108BD9-81ED-4DB2-BD59-A6C34878D82A}">
                    <a16:rowId xmlns:a16="http://schemas.microsoft.com/office/drawing/2014/main" val="10000"/>
                  </a:ext>
                </a:extLst>
              </a:tr>
              <a:tr h="666750">
                <a:tc>
                  <a:txBody>
                    <a:bodyPr/>
                    <a:lstStyle/>
                    <a:p>
                      <a:pPr marL="0" lvl="0" indent="0" algn="ctr" rtl="0">
                        <a:spcBef>
                          <a:spcPts val="0"/>
                        </a:spcBef>
                        <a:spcAft>
                          <a:spcPts val="0"/>
                        </a:spcAft>
                        <a:buNone/>
                      </a:pPr>
                      <a:r>
                        <a:rPr lang="es" sz="1600" b="1">
                          <a:latin typeface="Calibri"/>
                          <a:ea typeface="Calibri"/>
                          <a:cs typeface="Calibri"/>
                          <a:sym typeface="Calibri"/>
                        </a:rPr>
                        <a:t>Longitud del fractal</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solidFill>
                      <a:srgbClr val="D8EDE6"/>
                    </a:solidFill>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l"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Imagen 1" descr="Forma&#10;&#10;Descripción generada automáticamente">
            <a:extLst>
              <a:ext uri="{FF2B5EF4-FFF2-40B4-BE49-F238E27FC236}">
                <a16:creationId xmlns:a16="http://schemas.microsoft.com/office/drawing/2014/main" id="{E90C2A97-207D-A4C6-15E9-ABC970DC6D15}"/>
              </a:ext>
            </a:extLst>
          </p:cNvPr>
          <p:cNvPicPr>
            <a:picLocks noChangeAspect="1"/>
          </p:cNvPicPr>
          <p:nvPr/>
        </p:nvPicPr>
        <p:blipFill rotWithShape="1">
          <a:blip r:embed="rId3"/>
          <a:srcRect b="94592"/>
          <a:stretch/>
        </p:blipFill>
        <p:spPr>
          <a:xfrm>
            <a:off x="614675" y="1987762"/>
            <a:ext cx="5028887" cy="239329"/>
          </a:xfrm>
          <a:prstGeom prst="rect">
            <a:avLst/>
          </a:prstGeom>
        </p:spPr>
      </p:pic>
      <p:sp>
        <p:nvSpPr>
          <p:cNvPr id="3" name="CuadroTexto 2">
            <a:extLst>
              <a:ext uri="{FF2B5EF4-FFF2-40B4-BE49-F238E27FC236}">
                <a16:creationId xmlns:a16="http://schemas.microsoft.com/office/drawing/2014/main" id="{2E12C78B-6FDB-12D9-FDD3-C6E50A6C5174}"/>
              </a:ext>
            </a:extLst>
          </p:cNvPr>
          <p:cNvSpPr txBox="1"/>
          <p:nvPr/>
        </p:nvSpPr>
        <p:spPr>
          <a:xfrm>
            <a:off x="5815012" y="1832502"/>
            <a:ext cx="2706175" cy="523220"/>
          </a:xfrm>
          <a:prstGeom prst="rect">
            <a:avLst/>
          </a:prstGeom>
          <a:noFill/>
        </p:spPr>
        <p:txBody>
          <a:bodyPr wrap="square" rtlCol="0">
            <a:spAutoFit/>
          </a:bodyPr>
          <a:lstStyle/>
          <a:p>
            <a:r>
              <a:rPr lang="es-ES" i="1" dirty="0">
                <a:latin typeface="Calibri" panose="020F0502020204030204" pitchFamily="34" charset="0"/>
                <a:cs typeface="Calibri" panose="020F0502020204030204" pitchFamily="34" charset="0"/>
              </a:rPr>
              <a:t>*Considera que a la iteración 0 tiene una longitud igual a 1 unidad</a:t>
            </a:r>
            <a:endParaRPr lang="es-419" i="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3"/>
          <p:cNvSpPr txBox="1"/>
          <p:nvPr/>
        </p:nvSpPr>
        <p:spPr>
          <a:xfrm>
            <a:off x="551375" y="1235675"/>
            <a:ext cx="7758600" cy="377100"/>
          </a:xfrm>
          <a:prstGeom prst="rect">
            <a:avLst/>
          </a:prstGeom>
          <a:solidFill>
            <a:srgbClr val="F3F3F3"/>
          </a:solidFill>
          <a:ln>
            <a:noFill/>
          </a:ln>
        </p:spPr>
        <p:txBody>
          <a:bodyPr spcFirstLastPara="1" wrap="square" lIns="68575" tIns="34275" rIns="68575" bIns="34275" anchor="t"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1800" b="1">
                <a:solidFill>
                  <a:schemeClr val="dk1"/>
                </a:solidFill>
                <a:latin typeface="Calibri"/>
                <a:ea typeface="Calibri"/>
                <a:cs typeface="Calibri"/>
                <a:sym typeface="Calibri"/>
              </a:rPr>
              <a:t>Completa la siguiente tabla.</a:t>
            </a:r>
            <a:endParaRPr sz="1800" b="1" dirty="0">
              <a:solidFill>
                <a:schemeClr val="dk1"/>
              </a:solidFill>
              <a:latin typeface="Calibri"/>
              <a:ea typeface="Calibri"/>
              <a:cs typeface="Calibri"/>
              <a:sym typeface="Calibri"/>
            </a:endParaRPr>
          </a:p>
        </p:txBody>
      </p:sp>
      <p:pic>
        <p:nvPicPr>
          <p:cNvPr id="2" name="Imagen 1" descr="Forma&#10;&#10;Descripción generada automáticamente">
            <a:extLst>
              <a:ext uri="{FF2B5EF4-FFF2-40B4-BE49-F238E27FC236}">
                <a16:creationId xmlns:a16="http://schemas.microsoft.com/office/drawing/2014/main" id="{E90C2A97-207D-A4C6-15E9-ABC970DC6D15}"/>
              </a:ext>
            </a:extLst>
          </p:cNvPr>
          <p:cNvPicPr>
            <a:picLocks noChangeAspect="1"/>
          </p:cNvPicPr>
          <p:nvPr/>
        </p:nvPicPr>
        <p:blipFill rotWithShape="1">
          <a:blip r:embed="rId3"/>
          <a:srcRect b="94592"/>
          <a:stretch/>
        </p:blipFill>
        <p:spPr>
          <a:xfrm>
            <a:off x="614675" y="1987762"/>
            <a:ext cx="5028887" cy="239329"/>
          </a:xfrm>
          <a:prstGeom prst="rect">
            <a:avLst/>
          </a:prstGeom>
        </p:spPr>
      </p:pic>
      <p:sp>
        <p:nvSpPr>
          <p:cNvPr id="3" name="CuadroTexto 2">
            <a:extLst>
              <a:ext uri="{FF2B5EF4-FFF2-40B4-BE49-F238E27FC236}">
                <a16:creationId xmlns:a16="http://schemas.microsoft.com/office/drawing/2014/main" id="{2E12C78B-6FDB-12D9-FDD3-C6E50A6C5174}"/>
              </a:ext>
            </a:extLst>
          </p:cNvPr>
          <p:cNvSpPr txBox="1"/>
          <p:nvPr/>
        </p:nvSpPr>
        <p:spPr>
          <a:xfrm>
            <a:off x="5815012" y="1832502"/>
            <a:ext cx="2706175" cy="523220"/>
          </a:xfrm>
          <a:prstGeom prst="rect">
            <a:avLst/>
          </a:prstGeom>
          <a:noFill/>
        </p:spPr>
        <p:txBody>
          <a:bodyPr wrap="square" rtlCol="0">
            <a:spAutoFit/>
          </a:bodyPr>
          <a:lstStyle/>
          <a:p>
            <a:r>
              <a:rPr lang="es-ES" i="1" dirty="0">
                <a:latin typeface="Calibri" panose="020F0502020204030204" pitchFamily="34" charset="0"/>
                <a:cs typeface="Calibri" panose="020F0502020204030204" pitchFamily="34" charset="0"/>
              </a:rPr>
              <a:t>*Considera que a la iteración 0 tiene una longitud igual a 1 unidad</a:t>
            </a:r>
            <a:endParaRPr lang="es-419" i="1" dirty="0">
              <a:latin typeface="Calibri" panose="020F0502020204030204" pitchFamily="34" charset="0"/>
              <a:cs typeface="Calibri" panose="020F0502020204030204" pitchFamily="34" charset="0"/>
            </a:endParaRPr>
          </a:p>
        </p:txBody>
      </p:sp>
      <p:graphicFrame>
        <p:nvGraphicFramePr>
          <p:cNvPr id="4" name="Google Shape;211;p34">
            <a:extLst>
              <a:ext uri="{FF2B5EF4-FFF2-40B4-BE49-F238E27FC236}">
                <a16:creationId xmlns:a16="http://schemas.microsoft.com/office/drawing/2014/main" id="{326AB58B-9A65-18A9-A68C-EF3D3FBC355F}"/>
              </a:ext>
            </a:extLst>
          </p:cNvPr>
          <p:cNvGraphicFramePr/>
          <p:nvPr>
            <p:extLst>
              <p:ext uri="{D42A27DB-BD31-4B8C-83A1-F6EECF244321}">
                <p14:modId xmlns:p14="http://schemas.microsoft.com/office/powerpoint/2010/main" val="2640503810"/>
              </p:ext>
            </p:extLst>
          </p:nvPr>
        </p:nvGraphicFramePr>
        <p:xfrm>
          <a:off x="677975" y="2762906"/>
          <a:ext cx="7632000" cy="1525270"/>
        </p:xfrm>
        <a:graphic>
          <a:graphicData uri="http://schemas.openxmlformats.org/drawingml/2006/table">
            <a:tbl>
              <a:tblPr>
                <a:noFill/>
                <a:tableStyleId>{94961CFB-FCF3-482C-AE61-25F49B79C45B}</a:tableStyleId>
              </a:tblPr>
              <a:tblGrid>
                <a:gridCol w="1866600">
                  <a:extLst>
                    <a:ext uri="{9D8B030D-6E8A-4147-A177-3AD203B41FA5}">
                      <a16:colId xmlns:a16="http://schemas.microsoft.com/office/drawing/2014/main" val="20000"/>
                    </a:ext>
                  </a:extLst>
                </a:gridCol>
                <a:gridCol w="960900">
                  <a:extLst>
                    <a:ext uri="{9D8B030D-6E8A-4147-A177-3AD203B41FA5}">
                      <a16:colId xmlns:a16="http://schemas.microsoft.com/office/drawing/2014/main" val="20001"/>
                    </a:ext>
                  </a:extLst>
                </a:gridCol>
                <a:gridCol w="960900">
                  <a:extLst>
                    <a:ext uri="{9D8B030D-6E8A-4147-A177-3AD203B41FA5}">
                      <a16:colId xmlns:a16="http://schemas.microsoft.com/office/drawing/2014/main" val="20002"/>
                    </a:ext>
                  </a:extLst>
                </a:gridCol>
                <a:gridCol w="960900">
                  <a:extLst>
                    <a:ext uri="{9D8B030D-6E8A-4147-A177-3AD203B41FA5}">
                      <a16:colId xmlns:a16="http://schemas.microsoft.com/office/drawing/2014/main" val="20003"/>
                    </a:ext>
                  </a:extLst>
                </a:gridCol>
                <a:gridCol w="960900">
                  <a:extLst>
                    <a:ext uri="{9D8B030D-6E8A-4147-A177-3AD203B41FA5}">
                      <a16:colId xmlns:a16="http://schemas.microsoft.com/office/drawing/2014/main" val="20004"/>
                    </a:ext>
                  </a:extLst>
                </a:gridCol>
                <a:gridCol w="960900">
                  <a:extLst>
                    <a:ext uri="{9D8B030D-6E8A-4147-A177-3AD203B41FA5}">
                      <a16:colId xmlns:a16="http://schemas.microsoft.com/office/drawing/2014/main" val="20005"/>
                    </a:ext>
                  </a:extLst>
                </a:gridCol>
                <a:gridCol w="960900">
                  <a:extLst>
                    <a:ext uri="{9D8B030D-6E8A-4147-A177-3AD203B41FA5}">
                      <a16:colId xmlns:a16="http://schemas.microsoft.com/office/drawing/2014/main" val="20006"/>
                    </a:ext>
                  </a:extLst>
                </a:gridCol>
              </a:tblGrid>
              <a:tr h="666750">
                <a:tc>
                  <a:txBody>
                    <a:bodyPr/>
                    <a:lstStyle/>
                    <a:p>
                      <a:pPr marL="0" lvl="0" indent="0" algn="ctr" rtl="0">
                        <a:spcBef>
                          <a:spcPts val="0"/>
                        </a:spcBef>
                        <a:spcAft>
                          <a:spcPts val="0"/>
                        </a:spcAft>
                        <a:buNone/>
                      </a:pPr>
                      <a:r>
                        <a:rPr lang="es" sz="1600" b="1">
                          <a:latin typeface="Calibri"/>
                          <a:ea typeface="Calibri"/>
                          <a:cs typeface="Calibri"/>
                          <a:sym typeface="Calibri"/>
                        </a:rPr>
                        <a:t>N° iteración</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solidFill>
                      <a:srgbClr val="D8EDE6"/>
                    </a:solidFill>
                  </a:tcPr>
                </a:tc>
                <a:tc>
                  <a:txBody>
                    <a:bodyPr/>
                    <a:lstStyle/>
                    <a:p>
                      <a:pPr marL="0" lvl="0" indent="0" algn="ctr" rtl="0">
                        <a:spcBef>
                          <a:spcPts val="0"/>
                        </a:spcBef>
                        <a:spcAft>
                          <a:spcPts val="0"/>
                        </a:spcAft>
                        <a:buNone/>
                      </a:pPr>
                      <a:r>
                        <a:rPr lang="es" sz="1600" b="1">
                          <a:latin typeface="Calibri"/>
                          <a:ea typeface="Calibri"/>
                          <a:cs typeface="Calibri"/>
                          <a:sym typeface="Calibri"/>
                        </a:rPr>
                        <a:t>0</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1</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2</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3</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4</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b="1">
                          <a:latin typeface="Calibri"/>
                          <a:ea typeface="Calibri"/>
                          <a:cs typeface="Calibri"/>
                          <a:sym typeface="Calibri"/>
                        </a:rPr>
                        <a:t>5</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extLst>
                  <a:ext uri="{0D108BD9-81ED-4DB2-BD59-A6C34878D82A}">
                    <a16:rowId xmlns:a16="http://schemas.microsoft.com/office/drawing/2014/main" val="10000"/>
                  </a:ext>
                </a:extLst>
              </a:tr>
              <a:tr h="666750">
                <a:tc>
                  <a:txBody>
                    <a:bodyPr/>
                    <a:lstStyle/>
                    <a:p>
                      <a:pPr marL="0" lvl="0" indent="0" algn="ctr" rtl="0">
                        <a:spcBef>
                          <a:spcPts val="0"/>
                        </a:spcBef>
                        <a:spcAft>
                          <a:spcPts val="0"/>
                        </a:spcAft>
                        <a:buNone/>
                      </a:pPr>
                      <a:r>
                        <a:rPr lang="es" sz="1600" b="1" dirty="0">
                          <a:latin typeface="Calibri"/>
                          <a:ea typeface="Calibri"/>
                          <a:cs typeface="Calibri"/>
                          <a:sym typeface="Calibri"/>
                        </a:rPr>
                        <a:t>Longitud del fractal</a:t>
                      </a:r>
                      <a:endParaRPr sz="1600" b="1"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solidFill>
                      <a:srgbClr val="D8EDE6"/>
                    </a:solidFill>
                  </a:tcPr>
                </a:tc>
                <a:tc>
                  <a:txBody>
                    <a:bodyPr/>
                    <a:lstStyle/>
                    <a:p>
                      <a:pPr marL="0" lvl="0" indent="0" algn="ctr" rtl="0">
                        <a:spcBef>
                          <a:spcPts val="0"/>
                        </a:spcBef>
                        <a:spcAft>
                          <a:spcPts val="0"/>
                        </a:spcAft>
                        <a:buNone/>
                      </a:pPr>
                      <a:r>
                        <a:rPr lang="es" sz="1600">
                          <a:latin typeface="Calibri"/>
                          <a:ea typeface="Calibri"/>
                          <a:cs typeface="Calibri"/>
                          <a:sym typeface="Calibri"/>
                        </a:rPr>
                        <a:t>1</a:t>
                      </a: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Calibri"/>
                        <a:ea typeface="Calibri"/>
                        <a:cs typeface="Calibri"/>
                        <a:sym typeface="Calibri"/>
                      </a:endParaRPr>
                    </a:p>
                    <a:p>
                      <a:pPr marL="0" lvl="0" indent="0" algn="ctr" rtl="0">
                        <a:spcBef>
                          <a:spcPts val="0"/>
                        </a:spcBef>
                        <a:spcAft>
                          <a:spcPts val="0"/>
                        </a:spcAft>
                        <a:buNone/>
                      </a:pPr>
                      <a:r>
                        <a:rPr lang="es" sz="1600">
                          <a:latin typeface="Calibri"/>
                          <a:ea typeface="Calibri"/>
                          <a:cs typeface="Calibri"/>
                          <a:sym typeface="Calibri"/>
                        </a:rPr>
                        <a:t>4/3</a:t>
                      </a:r>
                      <a:endParaRPr sz="1600" dirty="0">
                        <a:latin typeface="Calibri"/>
                        <a:ea typeface="Calibri"/>
                        <a:cs typeface="Calibri"/>
                        <a:sym typeface="Calibri"/>
                      </a:endParaRPr>
                    </a:p>
                    <a:p>
                      <a:pPr marL="0" lvl="0" indent="0" algn="ctr"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a:latin typeface="Calibri"/>
                          <a:ea typeface="Calibri"/>
                          <a:cs typeface="Calibri"/>
                          <a:sym typeface="Calibri"/>
                        </a:rPr>
                        <a:t>16/9</a:t>
                      </a: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a:latin typeface="Calibri"/>
                          <a:ea typeface="Calibri"/>
                          <a:cs typeface="Calibri"/>
                          <a:sym typeface="Calibri"/>
                        </a:rPr>
                        <a:t>64/27</a:t>
                      </a: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r>
                        <a:rPr lang="es" sz="1600">
                          <a:latin typeface="Calibri"/>
                          <a:ea typeface="Calibri"/>
                          <a:cs typeface="Calibri"/>
                          <a:sym typeface="Calibri"/>
                        </a:rPr>
                        <a:t>256/81</a:t>
                      </a: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Calibri"/>
                        <a:ea typeface="Calibri"/>
                        <a:cs typeface="Calibri"/>
                        <a:sym typeface="Calibri"/>
                      </a:endParaRPr>
                    </a:p>
                    <a:p>
                      <a:pPr marL="0" lvl="0" indent="0" algn="ctr" rtl="0">
                        <a:spcBef>
                          <a:spcPts val="0"/>
                        </a:spcBef>
                        <a:spcAft>
                          <a:spcPts val="0"/>
                        </a:spcAft>
                        <a:buNone/>
                      </a:pPr>
                      <a:r>
                        <a:rPr lang="es" sz="1600" dirty="0">
                          <a:latin typeface="Calibri"/>
                          <a:ea typeface="Calibri"/>
                          <a:cs typeface="Calibri"/>
                          <a:sym typeface="Calibri"/>
                        </a:rPr>
                        <a:t>1024/243</a:t>
                      </a:r>
                      <a:endParaRPr sz="1600" dirty="0">
                        <a:latin typeface="Calibri"/>
                        <a:ea typeface="Calibri"/>
                        <a:cs typeface="Calibri"/>
                        <a:sym typeface="Calibri"/>
                      </a:endParaRPr>
                    </a:p>
                    <a:p>
                      <a:pPr marL="0" lvl="0" indent="0" algn="ctr" rtl="0">
                        <a:spcBef>
                          <a:spcPts val="0"/>
                        </a:spcBef>
                        <a:spcAft>
                          <a:spcPts val="0"/>
                        </a:spcAft>
                        <a:buNone/>
                      </a:pPr>
                      <a:endParaRPr sz="1600" dirty="0">
                        <a:latin typeface="Calibri"/>
                        <a:ea typeface="Calibri"/>
                        <a:cs typeface="Calibri"/>
                        <a:sym typeface="Calibri"/>
                      </a:endParaRPr>
                    </a:p>
                  </a:txBody>
                  <a:tcPr marL="63500" marR="63500" marT="63500" marB="63500" anchor="ctr">
                    <a:lnL w="12700" cap="flat" cmpd="sng">
                      <a:solidFill>
                        <a:srgbClr val="72BFA4"/>
                      </a:solidFill>
                      <a:prstDash val="solid"/>
                      <a:round/>
                      <a:headEnd type="none" w="sm" len="sm"/>
                      <a:tailEnd type="none" w="sm" len="sm"/>
                    </a:lnL>
                    <a:lnR w="12700" cap="flat" cmpd="sng">
                      <a:solidFill>
                        <a:srgbClr val="72BFA4"/>
                      </a:solidFill>
                      <a:prstDash val="solid"/>
                      <a:round/>
                      <a:headEnd type="none" w="sm" len="sm"/>
                      <a:tailEnd type="none" w="sm" len="sm"/>
                    </a:lnR>
                    <a:lnT w="12700" cap="flat" cmpd="sng">
                      <a:solidFill>
                        <a:srgbClr val="72BFA4"/>
                      </a:solidFill>
                      <a:prstDash val="solid"/>
                      <a:round/>
                      <a:headEnd type="none" w="sm" len="sm"/>
                      <a:tailEnd type="none" w="sm" len="sm"/>
                    </a:lnT>
                    <a:lnB w="12700" cap="flat" cmpd="sng">
                      <a:solidFill>
                        <a:srgbClr val="72BFA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 name="Google Shape;202;p33">
            <a:extLst>
              <a:ext uri="{FF2B5EF4-FFF2-40B4-BE49-F238E27FC236}">
                <a16:creationId xmlns:a16="http://schemas.microsoft.com/office/drawing/2014/main" id="{EECAB658-B626-4FC3-1635-D84983E59A24}"/>
              </a:ext>
            </a:extLst>
          </p:cNvPr>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2700" b="1" dirty="0">
                <a:solidFill>
                  <a:srgbClr val="423B71"/>
                </a:solidFill>
                <a:latin typeface="Calibri"/>
                <a:ea typeface="Calibri"/>
                <a:cs typeface="Calibri"/>
                <a:sym typeface="Calibri"/>
              </a:rPr>
              <a:t>Actividad 3 </a:t>
            </a:r>
            <a:endParaRPr sz="2700" b="1" i="0" u="none" strike="noStrike" cap="none" dirty="0">
              <a:solidFill>
                <a:srgbClr val="423B71"/>
              </a:solidFill>
              <a:latin typeface="Calibri"/>
              <a:ea typeface="Calibri"/>
              <a:cs typeface="Calibri"/>
              <a:sym typeface="Calibri"/>
            </a:endParaRPr>
          </a:p>
        </p:txBody>
      </p:sp>
    </p:spTree>
    <p:extLst>
      <p:ext uri="{BB962C8B-B14F-4D97-AF65-F5344CB8AC3E}">
        <p14:creationId xmlns:p14="http://schemas.microsoft.com/office/powerpoint/2010/main" val="306783003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1488</Words>
  <Application>Microsoft Office PowerPoint</Application>
  <PresentationFormat>Presentación en pantalla (16:9)</PresentationFormat>
  <Paragraphs>144</Paragraphs>
  <Slides>30</Slides>
  <Notes>30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30</vt:i4>
      </vt:variant>
    </vt:vector>
  </HeadingPairs>
  <TitlesOfParts>
    <vt:vector size="35" baseType="lpstr">
      <vt:lpstr>Arial</vt:lpstr>
      <vt:lpstr>Calibri</vt:lpstr>
      <vt:lpstr>Cambria Math</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Ricardo Felipe Fredes Silva (ricardo.fredes)</cp:lastModifiedBy>
  <cp:revision>7</cp:revision>
  <dcterms:modified xsi:type="dcterms:W3CDTF">2024-07-10T20:07:53Z</dcterms:modified>
</cp:coreProperties>
</file>