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81" r:id="rId3"/>
    <p:sldId id="282" r:id="rId4"/>
    <p:sldId id="283" r:id="rId5"/>
    <p:sldId id="284" r:id="rId6"/>
    <p:sldId id="257" r:id="rId7"/>
    <p:sldId id="258" r:id="rId8"/>
    <p:sldId id="259" r:id="rId9"/>
    <p:sldId id="260" r:id="rId10"/>
    <p:sldId id="261" r:id="rId11"/>
    <p:sldId id="286" r:id="rId12"/>
    <p:sldId id="263" r:id="rId13"/>
    <p:sldId id="287" r:id="rId14"/>
    <p:sldId id="265" r:id="rId15"/>
    <p:sldId id="288" r:id="rId16"/>
    <p:sldId id="266" r:id="rId17"/>
    <p:sldId id="268" r:id="rId18"/>
    <p:sldId id="289" r:id="rId19"/>
    <p:sldId id="271" r:id="rId20"/>
    <p:sldId id="290" r:id="rId21"/>
    <p:sldId id="291" r:id="rId22"/>
    <p:sldId id="292" r:id="rId23"/>
    <p:sldId id="279" r:id="rId24"/>
    <p:sldId id="294" r:id="rId25"/>
    <p:sldId id="293" r:id="rId26"/>
    <p:sldId id="295" r:id="rId27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9"/>
    </p:embeddedFont>
    <p:embeddedFont>
      <p:font typeface="Nunito" panose="000005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jKmvldGVKHAWYeQ/jorAP+z9hw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3B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82C4DDA-C566-4C92-A21F-26C1FB691661}">
  <a:tblStyle styleId="{A82C4DDA-C566-4C92-A21F-26C1FB69166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42" autoAdjust="0"/>
  </p:normalViewPr>
  <p:slideViewPr>
    <p:cSldViewPr snapToGrid="0">
      <p:cViewPr varScale="1">
        <p:scale>
          <a:sx n="135" d="100"/>
          <a:sy n="135" d="100"/>
        </p:scale>
        <p:origin x="92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2addfe0e43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Indique a sus estudiantes que, en base a la información vista en la presentación del contexto, abordarán la siguiente pregunta: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s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¿Cómo podemos determinar la antigüedad de las momias Chinchorro</a:t>
            </a:r>
            <a:r>
              <a:rPr lang="es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br>
              <a:rPr lang="es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22addfe0e4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>
          <a:extLst>
            <a:ext uri="{FF2B5EF4-FFF2-40B4-BE49-F238E27FC236}">
              <a16:creationId xmlns:a16="http://schemas.microsoft.com/office/drawing/2014/main" id="{A999C4B9-1E24-3F90-41E5-D499315ED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2addfe0e43_0_11:notes">
            <a:extLst>
              <a:ext uri="{FF2B5EF4-FFF2-40B4-BE49-F238E27FC236}">
                <a16:creationId xmlns:a16="http://schemas.microsoft.com/office/drawing/2014/main" id="{A4C97880-9045-72EC-075A-1FA810A6C5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419" dirty="0"/>
              <a:t>Explique que: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s-419" dirty="0"/>
              <a:t>El modelo indica la cantidad de átomos (C(t)) de C-14 que hay en un organismo cuando han transcurrido t años desde su muerte. Por ejemplo, C(10) corresponde a la cantidad de átomos de C-14 que hay en un resto orgánico a 10 años de su muerte.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s-419" dirty="0"/>
              <a:t>La constante C_0 corresponde a la cantidad de átomos de C-14 que tiene un organismo al momento de su muerte.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s-419" dirty="0"/>
              <a:t>La constante P corresponde al </a:t>
            </a:r>
            <a:r>
              <a:rPr lang="es-419" b="1" dirty="0"/>
              <a:t>período de semidesintegración</a:t>
            </a:r>
            <a:r>
              <a:rPr lang="es-419" dirty="0"/>
              <a:t> del C-14, que se estima en años. </a:t>
            </a:r>
            <a:br>
              <a:rPr lang="es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s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22addfe0e43_0_11:notes">
            <a:extLst>
              <a:ext uri="{FF2B5EF4-FFF2-40B4-BE49-F238E27FC236}">
                <a16:creationId xmlns:a16="http://schemas.microsoft.com/office/drawing/2014/main" id="{4CAB1F18-767F-D08E-5DC9-134F083AEA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6999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Para lograr una mayor comprensión de la expresión C(t), pida a sus estudiantes que respondan las siguientes preguntas: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Luego de un tiempo para que respondan estas preguntas, muestre las respuestas: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Respuestas: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Cuando evaluamos la función en 0, la expresión se reduce a C_0, es decir, en el tiempo t=0 hay C_0 átomos de  C-14, que corresponde a la cantidad inicial de átomos de C-14 de una muestra de un organismo al momento de su muerte.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Al evaluar la función en P y obtenemos la expresión: 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C(P) = C_0 * 0,5^(P/P)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=  C_0 * 0,5^1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= C_0 * 0,5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es decir, la mitad de la cantidad inicial de átomos de C-14, por lo que la alternativa correcta es la b). 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0F54C520-499B-4C71-695C-3D7B7F2E9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>
            <a:extLst>
              <a:ext uri="{FF2B5EF4-FFF2-40B4-BE49-F238E27FC236}">
                <a16:creationId xmlns:a16="http://schemas.microsoft.com/office/drawing/2014/main" id="{D2A1B3E3-9CE1-4D14-81B2-E08FEF335F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Para lograr una mayor comprensión de la expresión C(t), pida a sus estudiantes que respondan las siguientes preguntas: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Luego de un tiempo para que respondan estas preguntas, muestre las respuestas: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Respuestas: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Cuando evaluamos la función en 0, la expresión se reduce a C_0, es decir, en el tiempo t=0 hay C_0 átomos de  C-14, que corresponde a la cantidad inicial de átomos de C-14 de una muestra de un organismo al momento de su muerte.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Al evaluar la función en P y obtenemos la expresión: 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C(P) = C_0 * 0,5^(P/P)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=  C_0 * 0,5^1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      = C_0 * 0,5</a:t>
            </a: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es decir, la mitad de la cantidad inicial de átomos de C-14, por lo que la alternativa correcta es la b). 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8" name="Google Shape;128;p5:notes">
            <a:extLst>
              <a:ext uri="{FF2B5EF4-FFF2-40B4-BE49-F238E27FC236}">
                <a16:creationId xmlns:a16="http://schemas.microsoft.com/office/drawing/2014/main" id="{8FD62DCD-F6E6-8FC1-E178-B0908C94A9D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14800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2addfe0e43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En este momento pida que respondan el ítem 1 de la </a:t>
            </a:r>
            <a:r>
              <a:rPr lang="es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Actividad 1</a:t>
            </a:r>
            <a:r>
              <a:rPr lang="es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.</a:t>
            </a:r>
            <a:endParaRPr/>
          </a:p>
        </p:txBody>
      </p:sp>
      <p:sp>
        <p:nvSpPr>
          <p:cNvPr id="144" name="Google Shape;144;g22addfe0e43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>
          <a:extLst>
            <a:ext uri="{FF2B5EF4-FFF2-40B4-BE49-F238E27FC236}">
              <a16:creationId xmlns:a16="http://schemas.microsoft.com/office/drawing/2014/main" id="{DC787869-8481-5DD4-6399-0BA7BBBA8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2addfe0e43_0_50:notes">
            <a:extLst>
              <a:ext uri="{FF2B5EF4-FFF2-40B4-BE49-F238E27FC236}">
                <a16:creationId xmlns:a16="http://schemas.microsoft.com/office/drawing/2014/main" id="{FACA91E3-EB91-8012-7612-F85CD659DD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"/>
              <a:t>Además, mencione que la constante </a:t>
            </a:r>
            <a:r>
              <a:rPr lang="es" b="1"/>
              <a:t>a</a:t>
            </a:r>
            <a:r>
              <a:rPr lang="es"/>
              <a:t> corresponde al valor donde el gráfico de la función intercepta al eje y, mientras que el valor de la base </a:t>
            </a:r>
            <a:r>
              <a:rPr lang="es" b="1"/>
              <a:t>b</a:t>
            </a:r>
            <a:r>
              <a:rPr lang="es"/>
              <a:t> determina si la función es creciente o decreciente. Si 0&lt;b&lt;1, la función exponencial decrece a medida que x se incrementa. Por otro lado, si b&gt;1, la función exponencial crece a medida que x se incrementa. </a:t>
            </a:r>
            <a:endParaRPr/>
          </a:p>
        </p:txBody>
      </p:sp>
      <p:sp>
        <p:nvSpPr>
          <p:cNvPr id="150" name="Google Shape;150;g22addfe0e43_0_50:notes">
            <a:extLst>
              <a:ext uri="{FF2B5EF4-FFF2-40B4-BE49-F238E27FC236}">
                <a16:creationId xmlns:a16="http://schemas.microsoft.com/office/drawing/2014/main" id="{E237C089-1665-0F1E-C953-A1520CD0924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4160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2addfe0e43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419" dirty="0"/>
              <a:t>Ayúdelos a reconocer que 0&lt;b&lt;1 , y que por tanto C(t) es una función decreciente.</a:t>
            </a:r>
            <a:endParaRPr dirty="0"/>
          </a:p>
        </p:txBody>
      </p:sp>
      <p:sp>
        <p:nvSpPr>
          <p:cNvPr id="150" name="Google Shape;150;g22addfe0e43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4" name="Google Shape;16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>
          <a:extLst>
            <a:ext uri="{FF2B5EF4-FFF2-40B4-BE49-F238E27FC236}">
              <a16:creationId xmlns:a16="http://schemas.microsoft.com/office/drawing/2014/main" id="{E202BA44-C914-CF78-B9BB-805D02BC1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:notes">
            <a:extLst>
              <a:ext uri="{FF2B5EF4-FFF2-40B4-BE49-F238E27FC236}">
                <a16:creationId xmlns:a16="http://schemas.microsoft.com/office/drawing/2014/main" id="{68084725-9F74-CCF8-3294-0AF5E6D56B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4" name="Google Shape;164;p25:notes">
            <a:extLst>
              <a:ext uri="{FF2B5EF4-FFF2-40B4-BE49-F238E27FC236}">
                <a16:creationId xmlns:a16="http://schemas.microsoft.com/office/drawing/2014/main" id="{FCB12D02-8927-71AD-CEFD-98A8D01C8E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3788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2ae1d7c954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Recuerde a sus estudiantes que el objetivo es responder la pregunta: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¿Cómo podemos determinar la antigüedad de las momias Chinchorro?</a:t>
            </a:r>
            <a:br>
              <a:rPr lang="es" b="1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endParaRPr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22ae1d7c95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>
          <a:extLst>
            <a:ext uri="{FF2B5EF4-FFF2-40B4-BE49-F238E27FC236}">
              <a16:creationId xmlns:a16="http://schemas.microsoft.com/office/drawing/2014/main" id="{4AD8179C-5130-9F74-26B7-5B992A063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>
            <a:extLst>
              <a:ext uri="{FF2B5EF4-FFF2-40B4-BE49-F238E27FC236}">
                <a16:creationId xmlns:a16="http://schemas.microsoft.com/office/drawing/2014/main" id="{43A1BB9D-2BF1-FDC4-5961-C526A73E95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5" name="Google Shape;85;p3:notes">
            <a:extLst>
              <a:ext uri="{FF2B5EF4-FFF2-40B4-BE49-F238E27FC236}">
                <a16:creationId xmlns:a16="http://schemas.microsoft.com/office/drawing/2014/main" id="{3356F3D9-2325-8D72-CDEF-AD0B284314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5105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AD57D58B-A4EA-AEB3-F352-87C63A94D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2ae1d7c954_0_38:notes">
            <a:extLst>
              <a:ext uri="{FF2B5EF4-FFF2-40B4-BE49-F238E27FC236}">
                <a16:creationId xmlns:a16="http://schemas.microsoft.com/office/drawing/2014/main" id="{BBE0AECB-EF6E-7D69-63CA-242CAAB543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22ae1d7c954_0_38:notes">
            <a:extLst>
              <a:ext uri="{FF2B5EF4-FFF2-40B4-BE49-F238E27FC236}">
                <a16:creationId xmlns:a16="http://schemas.microsoft.com/office/drawing/2014/main" id="{9AF17B16-2F3E-67FB-A88E-C9CDA785A83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66981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D4B872A8-F118-3906-7AC6-C8283D4C9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2ae1d7c954_0_38:notes">
            <a:extLst>
              <a:ext uri="{FF2B5EF4-FFF2-40B4-BE49-F238E27FC236}">
                <a16:creationId xmlns:a16="http://schemas.microsoft.com/office/drawing/2014/main" id="{10662A27-5425-0D99-4BAF-DA754B1096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LINK GEOGEBRA - https://www.geogebra.org/m/r8fnwf4z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22ae1d7c954_0_38:notes">
            <a:extLst>
              <a:ext uri="{FF2B5EF4-FFF2-40B4-BE49-F238E27FC236}">
                <a16:creationId xmlns:a16="http://schemas.microsoft.com/office/drawing/2014/main" id="{0FD8AA35-4C47-5706-AB7F-7DFAEEC1A0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6009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>
          <a:extLst>
            <a:ext uri="{FF2B5EF4-FFF2-40B4-BE49-F238E27FC236}">
              <a16:creationId xmlns:a16="http://schemas.microsoft.com/office/drawing/2014/main" id="{C531089D-C0FA-7F18-EED4-1C4568345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2ae1d7c954_0_38:notes">
            <a:extLst>
              <a:ext uri="{FF2B5EF4-FFF2-40B4-BE49-F238E27FC236}">
                <a16:creationId xmlns:a16="http://schemas.microsoft.com/office/drawing/2014/main" id="{475DC2F6-0FB9-786A-E380-3B1293BD61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LINK GEOGEBRA - https://www.geogebra.org/m/r8fnwf4z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22ae1d7c954_0_38:notes">
            <a:extLst>
              <a:ext uri="{FF2B5EF4-FFF2-40B4-BE49-F238E27FC236}">
                <a16:creationId xmlns:a16="http://schemas.microsoft.com/office/drawing/2014/main" id="{FCE2D10C-1CCF-4768-5AFF-C6AE372092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55176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2b0a9d5649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g22b0a9d5649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391D855A-8C46-9960-03A7-2EB5E5E5A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2b0a9d5649_0_13:notes">
            <a:extLst>
              <a:ext uri="{FF2B5EF4-FFF2-40B4-BE49-F238E27FC236}">
                <a16:creationId xmlns:a16="http://schemas.microsoft.com/office/drawing/2014/main" id="{C6922E2B-DA13-E1ED-1DFE-7AAD1B825E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g22b0a9d5649_0_13:notes">
            <a:extLst>
              <a:ext uri="{FF2B5EF4-FFF2-40B4-BE49-F238E27FC236}">
                <a16:creationId xmlns:a16="http://schemas.microsoft.com/office/drawing/2014/main" id="{108B3DAF-4C1E-0F5D-5678-551A7368A2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60810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>
          <a:extLst>
            <a:ext uri="{FF2B5EF4-FFF2-40B4-BE49-F238E27FC236}">
              <a16:creationId xmlns:a16="http://schemas.microsoft.com/office/drawing/2014/main" id="{F5B231A4-3430-99AF-978A-0F8F4B317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2b0a9d5649_0_13:notes">
            <a:extLst>
              <a:ext uri="{FF2B5EF4-FFF2-40B4-BE49-F238E27FC236}">
                <a16:creationId xmlns:a16="http://schemas.microsoft.com/office/drawing/2014/main" id="{1000841D-D247-E6A0-F04C-AB887E38D5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g22b0a9d5649_0_13:notes">
            <a:extLst>
              <a:ext uri="{FF2B5EF4-FFF2-40B4-BE49-F238E27FC236}">
                <a16:creationId xmlns:a16="http://schemas.microsoft.com/office/drawing/2014/main" id="{CDD2AD53-5EE3-55F3-2808-B2A017F57E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45553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>
          <a:extLst>
            <a:ext uri="{FF2B5EF4-FFF2-40B4-BE49-F238E27FC236}">
              <a16:creationId xmlns:a16="http://schemas.microsoft.com/office/drawing/2014/main" id="{F61BED80-3876-4069-62BB-F909CAF39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>
            <a:extLst>
              <a:ext uri="{FF2B5EF4-FFF2-40B4-BE49-F238E27FC236}">
                <a16:creationId xmlns:a16="http://schemas.microsoft.com/office/drawing/2014/main" id="{2621C03E-BDA4-BD12-124D-137CB06AF6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p1:notes">
            <a:extLst>
              <a:ext uri="{FF2B5EF4-FFF2-40B4-BE49-F238E27FC236}">
                <a16:creationId xmlns:a16="http://schemas.microsoft.com/office/drawing/2014/main" id="{F811E34F-D2DC-C12F-1876-BFE351DAB3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87932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>
          <a:extLst>
            <a:ext uri="{FF2B5EF4-FFF2-40B4-BE49-F238E27FC236}">
              <a16:creationId xmlns:a16="http://schemas.microsoft.com/office/drawing/2014/main" id="{47AC5338-06A5-CC96-E134-06631D90C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>
            <a:extLst>
              <a:ext uri="{FF2B5EF4-FFF2-40B4-BE49-F238E27FC236}">
                <a16:creationId xmlns:a16="http://schemas.microsoft.com/office/drawing/2014/main" id="{EA23867E-A046-9D7F-2FD9-0331A99277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5" name="Google Shape;85;p3:notes">
            <a:extLst>
              <a:ext uri="{FF2B5EF4-FFF2-40B4-BE49-F238E27FC236}">
                <a16:creationId xmlns:a16="http://schemas.microsoft.com/office/drawing/2014/main" id="{5C8B6763-100B-D816-7BBE-05C8239EB5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0083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>
          <a:extLst>
            <a:ext uri="{FF2B5EF4-FFF2-40B4-BE49-F238E27FC236}">
              <a16:creationId xmlns:a16="http://schemas.microsoft.com/office/drawing/2014/main" id="{6F88011E-DC98-973B-E7F4-ED8847A31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>
            <a:extLst>
              <a:ext uri="{FF2B5EF4-FFF2-40B4-BE49-F238E27FC236}">
                <a16:creationId xmlns:a16="http://schemas.microsoft.com/office/drawing/2014/main" id="{96714C32-A400-6AF3-B2AF-0FEA99886C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5" name="Google Shape;85;p3:notes">
            <a:extLst>
              <a:ext uri="{FF2B5EF4-FFF2-40B4-BE49-F238E27FC236}">
                <a16:creationId xmlns:a16="http://schemas.microsoft.com/office/drawing/2014/main" id="{2A968160-1B43-FE08-07C4-EF0A9EC84F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8316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>
          <a:extLst>
            <a:ext uri="{FF2B5EF4-FFF2-40B4-BE49-F238E27FC236}">
              <a16:creationId xmlns:a16="http://schemas.microsoft.com/office/drawing/2014/main" id="{2EE92386-EFE5-5F27-30FF-F5E5DC026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>
            <a:extLst>
              <a:ext uri="{FF2B5EF4-FFF2-40B4-BE49-F238E27FC236}">
                <a16:creationId xmlns:a16="http://schemas.microsoft.com/office/drawing/2014/main" id="{3A4EB025-EF48-23A7-0A97-7E5D690E3E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5" name="Google Shape;85;p3:notes">
            <a:extLst>
              <a:ext uri="{FF2B5EF4-FFF2-40B4-BE49-F238E27FC236}">
                <a16:creationId xmlns:a16="http://schemas.microsoft.com/office/drawing/2014/main" id="{A6EB6A60-408E-9DC2-60E4-D5B368AEB8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4010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Estas preguntas buscan que, a partir de lo visto en la presentación, las y los estudiantes noten que: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 cultura Chinchorro y gran parte de sus asentamientos y vestigios están en el norte del país. En particular, que sus momias son las más antiguas que se han descubierto hasta hoy.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La antigüedad de una momia o de cualquier ser vivo puede ser estimada a partir de la cantidad de átomos de Carbono 14.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457200" lvl="0" indent="-2984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s" dirty="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Al momento de morir, los seres vivos dejan de absorber C-14, por lo que tienen en su organismo una determinada cantidad de átomos de C-14, la cual va disminuyendo con el paso de los años. Al conocer la relación entre la cantidad inicial de átomos de C-14 y la actual, es posible estimar la antigüedad de una muestra orgánica.</a:t>
            </a:r>
            <a:endParaRPr dirty="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5" name="Google Shape;8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55b903cfd2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4" name="Google Shape;94;g255b903cfd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2addfe0e43_0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g22addfe0e4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2addfe0e43_0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9" name="Google Shape;109;g22addfe0e43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49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1" name="Google Shape;61;p49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0"/>
          <p:cNvSpPr txBox="1">
            <a:spLocks noGrp="1"/>
          </p:cNvSpPr>
          <p:nvPr>
            <p:ph type="title"/>
          </p:nvPr>
        </p:nvSpPr>
        <p:spPr>
          <a:xfrm>
            <a:off x="628650" y="25386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50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5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51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51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5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1" descr="Form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" y="0"/>
            <a:ext cx="91434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 título">
  <p:cSld name="2_Diapositiva de título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2" descr="Imagen que contiene Forma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6" y="0"/>
            <a:ext cx="914343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3"/>
          <p:cNvSpPr txBox="1">
            <a:spLocks noGrp="1"/>
          </p:cNvSpPr>
          <p:nvPr>
            <p:ph type="title"/>
          </p:nvPr>
        </p:nvSpPr>
        <p:spPr>
          <a:xfrm>
            <a:off x="628650" y="25386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4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4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5"/>
          <p:cNvSpPr txBox="1">
            <a:spLocks noGrp="1"/>
          </p:cNvSpPr>
          <p:nvPr>
            <p:ph type="title"/>
          </p:nvPr>
        </p:nvSpPr>
        <p:spPr>
          <a:xfrm>
            <a:off x="628650" y="25386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7"/>
          <p:cNvSpPr txBox="1">
            <a:spLocks noGrp="1"/>
          </p:cNvSpPr>
          <p:nvPr>
            <p:ph type="title"/>
          </p:nvPr>
        </p:nvSpPr>
        <p:spPr>
          <a:xfrm>
            <a:off x="628650" y="25386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4" name="Google Shape;54;p4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5" name="Google Shape;55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eogebra.org/m/r8fnwf4z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/>
          <p:cNvSpPr txBox="1"/>
          <p:nvPr/>
        </p:nvSpPr>
        <p:spPr>
          <a:xfrm>
            <a:off x="483935" y="2297504"/>
            <a:ext cx="817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s" sz="33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Carbono 14</a:t>
            </a:r>
            <a:endParaRPr sz="33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addfe0e43_0_11"/>
          <p:cNvSpPr txBox="1"/>
          <p:nvPr/>
        </p:nvSpPr>
        <p:spPr>
          <a:xfrm>
            <a:off x="376405" y="336344"/>
            <a:ext cx="7214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Presentación del problema</a:t>
            </a:r>
            <a:endParaRPr sz="2700" b="1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22addfe0e43_0_11"/>
          <p:cNvSpPr txBox="1"/>
          <p:nvPr/>
        </p:nvSpPr>
        <p:spPr>
          <a:xfrm>
            <a:off x="782507" y="1833646"/>
            <a:ext cx="817770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419" sz="1800" b="0" i="0" u="none" strike="noStrike" cap="none" dirty="0">
                <a:solidFill>
                  <a:srgbClr val="433B71"/>
                </a:solidFill>
                <a:latin typeface="Calibri"/>
                <a:ea typeface="Calibri"/>
                <a:cs typeface="Calibri"/>
                <a:sym typeface="Calibri"/>
              </a:rPr>
              <a:t>¿Cuál es la antigüedad de las momias Chinchorro y cómo podemos determinarla?</a:t>
            </a:r>
            <a:endParaRPr sz="1800" b="0" i="0" u="none" strike="noStrike" cap="none" dirty="0">
              <a:solidFill>
                <a:srgbClr val="43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736495-3E45-1109-4E3F-3B9E34BDE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13" b="23848"/>
          <a:stretch/>
        </p:blipFill>
        <p:spPr>
          <a:xfrm>
            <a:off x="1828801" y="2673350"/>
            <a:ext cx="5588000" cy="167955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>
          <a:extLst>
            <a:ext uri="{FF2B5EF4-FFF2-40B4-BE49-F238E27FC236}">
              <a16:creationId xmlns:a16="http://schemas.microsoft.com/office/drawing/2014/main" id="{C62B2281-0E6A-CA7A-1094-D310A36AE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2addfe0e43_0_11">
            <a:extLst>
              <a:ext uri="{FF2B5EF4-FFF2-40B4-BE49-F238E27FC236}">
                <a16:creationId xmlns:a16="http://schemas.microsoft.com/office/drawing/2014/main" id="{46AAA87A-468F-74FB-A1AF-D902B5740C87}"/>
              </a:ext>
            </a:extLst>
          </p:cNvPr>
          <p:cNvSpPr txBox="1"/>
          <p:nvPr/>
        </p:nvSpPr>
        <p:spPr>
          <a:xfrm>
            <a:off x="483150" y="535025"/>
            <a:ext cx="7214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Presentación del problema</a:t>
            </a:r>
            <a:endParaRPr sz="2700" b="1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g22addfe0e43_0_11">
            <a:extLst>
              <a:ext uri="{FF2B5EF4-FFF2-40B4-BE49-F238E27FC236}">
                <a16:creationId xmlns:a16="http://schemas.microsoft.com/office/drawing/2014/main" id="{C9F2F8DA-8749-E374-901F-BC1F967ACA27}"/>
              </a:ext>
            </a:extLst>
          </p:cNvPr>
          <p:cNvSpPr txBox="1"/>
          <p:nvPr/>
        </p:nvSpPr>
        <p:spPr>
          <a:xfrm>
            <a:off x="483150" y="1197902"/>
            <a:ext cx="8177700" cy="561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s-419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ara abordar este problema usaremos un modelo matemático, que relaciona la cantidad de átomos de carbono 14 en el organismo con el tiempo transcurrido desde su muerte.</a:t>
            </a:r>
            <a:endParaRPr sz="16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44B5CD72-3190-0236-D53F-90C36ADB5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15" y="2006675"/>
            <a:ext cx="3897087" cy="2940504"/>
          </a:xfrm>
          <a:prstGeom prst="rect">
            <a:avLst/>
          </a:prstGeom>
        </p:spPr>
      </p:pic>
      <p:sp>
        <p:nvSpPr>
          <p:cNvPr id="5" name="Google Shape;119;g22addfe0e43_0_11">
            <a:extLst>
              <a:ext uri="{FF2B5EF4-FFF2-40B4-BE49-F238E27FC236}">
                <a16:creationId xmlns:a16="http://schemas.microsoft.com/office/drawing/2014/main" id="{DE743C87-E275-525B-15BF-23F7283ABC56}"/>
              </a:ext>
            </a:extLst>
          </p:cNvPr>
          <p:cNvSpPr txBox="1"/>
          <p:nvPr/>
        </p:nvSpPr>
        <p:spPr>
          <a:xfrm>
            <a:off x="4671971" y="2130281"/>
            <a:ext cx="4145797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Calibri"/>
              <a:buChar char="●"/>
            </a:pPr>
            <a:r>
              <a:rPr lang="es" sz="1600" b="0" i="0" u="none" strike="noStrike" cap="none" dirty="0">
                <a:solidFill>
                  <a:srgbClr val="433B71"/>
                </a:solidFill>
                <a:latin typeface="Calibri"/>
                <a:ea typeface="Calibri"/>
                <a:cs typeface="Calibri"/>
                <a:sym typeface="Calibri"/>
              </a:rPr>
              <a:t>La constante C</a:t>
            </a:r>
            <a:r>
              <a:rPr lang="es" sz="1600" b="0" i="0" u="none" strike="noStrike" cap="none" baseline="-25000" dirty="0">
                <a:solidFill>
                  <a:srgbClr val="433B7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s" sz="1600" b="0" i="0" u="none" strike="noStrike" cap="none" dirty="0">
                <a:solidFill>
                  <a:srgbClr val="433B71"/>
                </a:solidFill>
                <a:latin typeface="Calibri"/>
                <a:ea typeface="Calibri"/>
                <a:cs typeface="Calibri"/>
                <a:sym typeface="Calibri"/>
              </a:rPr>
              <a:t> corresponde a la cantidad de átomos de C-14 que tiene un organismo al momento de su muerte.</a:t>
            </a: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Calibri"/>
              <a:buChar char="●"/>
            </a:pPr>
            <a:endParaRPr lang="es" sz="1600" dirty="0">
              <a:solidFill>
                <a:srgbClr val="433B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0000"/>
              <a:buFont typeface="Calibri"/>
              <a:buChar char="●"/>
            </a:pPr>
            <a:r>
              <a:rPr lang="es" sz="1600" b="0" i="0" u="none" strike="noStrike" cap="none" dirty="0">
                <a:solidFill>
                  <a:srgbClr val="433B71"/>
                </a:solidFill>
                <a:latin typeface="Calibri"/>
                <a:ea typeface="Calibri"/>
                <a:cs typeface="Calibri"/>
                <a:sym typeface="Calibri"/>
              </a:rPr>
              <a:t>La constante P corresponde al período de semidesintegración del C-14, que se estima en 5.730 años.</a:t>
            </a:r>
            <a:endParaRPr sz="1600" b="0" i="0" u="none" strike="noStrike" cap="none" dirty="0">
              <a:solidFill>
                <a:srgbClr val="433B7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385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 txBox="1"/>
          <p:nvPr/>
        </p:nvSpPr>
        <p:spPr>
          <a:xfrm>
            <a:off x="520429" y="405725"/>
            <a:ext cx="6124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Comprendiendo el modelo</a:t>
            </a:r>
            <a:endParaRPr sz="2700" b="1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8D2E1BD1-6BE3-6A4C-9927-1E020BCE1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03" y="1262129"/>
            <a:ext cx="4606318" cy="3475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9;g22addfe0e43_0_11">
                <a:extLst>
                  <a:ext uri="{FF2B5EF4-FFF2-40B4-BE49-F238E27FC236}">
                    <a16:creationId xmlns:a16="http://schemas.microsoft.com/office/drawing/2014/main" id="{E404EB97-964E-0D8F-A860-B9CE37D19C28}"/>
                  </a:ext>
                </a:extLst>
              </p:cNvPr>
              <p:cNvSpPr txBox="1"/>
              <p:nvPr/>
            </p:nvSpPr>
            <p:spPr>
              <a:xfrm>
                <a:off x="4572000" y="1433615"/>
                <a:ext cx="4011358" cy="11464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285750" marR="0" lvl="0" indent="-28575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¿Qué interpretación tiene el valor de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𝐶</m:t>
                    </m:r>
                    <m:d>
                      <m:dPr>
                        <m:ctrlP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e>
                    </m:d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sSub>
                      <m:sSubPr>
                        <m:ctrlP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?</a:t>
                </a:r>
              </a:p>
              <a:p>
                <a:pPr marL="285750" marR="0" lvl="0" indent="-28575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</a:pPr>
                <a:endParaRPr lang="es-419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85750" marR="0" lvl="0" indent="-28575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¿Cuál de las siguientes expresiones corresponde a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𝐶</m:t>
                    </m:r>
                    <m:d>
                      <m:dPr>
                        <m:ctrlP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𝑃</m:t>
                        </m:r>
                      </m:e>
                    </m:d>
                  </m:oMath>
                </a14:m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?</a:t>
                </a:r>
              </a:p>
              <a:p>
                <a:pPr lvl="1" algn="just">
                  <a:buSzPts val="1800"/>
                </a:pPr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b="0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9;g22addfe0e43_0_11">
                <a:extLst>
                  <a:ext uri="{FF2B5EF4-FFF2-40B4-BE49-F238E27FC236}">
                    <a16:creationId xmlns:a16="http://schemas.microsoft.com/office/drawing/2014/main" id="{E404EB97-964E-0D8F-A860-B9CE37D19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433615"/>
                <a:ext cx="4011358" cy="1146437"/>
              </a:xfrm>
              <a:prstGeom prst="rect">
                <a:avLst/>
              </a:prstGeom>
              <a:blipFill>
                <a:blip r:embed="rId4"/>
                <a:stretch>
                  <a:fillRect l="-1520" t="-6383" r="-9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9;g22addfe0e43_0_11">
                <a:extLst>
                  <a:ext uri="{FF2B5EF4-FFF2-40B4-BE49-F238E27FC236}">
                    <a16:creationId xmlns:a16="http://schemas.microsoft.com/office/drawing/2014/main" id="{C91B3819-7F95-CD00-8CB5-51A0056E1193}"/>
                  </a:ext>
                </a:extLst>
              </p:cNvPr>
              <p:cNvSpPr txBox="1"/>
              <p:nvPr/>
            </p:nvSpPr>
            <p:spPr>
              <a:xfrm>
                <a:off x="5207429" y="2435036"/>
                <a:ext cx="1247615" cy="11298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lphaLcParenR"/>
                </a:pPr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sub>
                    </m:sSub>
                  </m:oMath>
                </a14:m>
                <a:endParaRPr lang="es-419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lphaLcParenR"/>
                </a:pPr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419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s-E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𝐶</m:t>
                            </m:r>
                          </m:e>
                          <m:sub>
                            <m:r>
                              <a:rPr lang="es-E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2</m:t>
                        </m:r>
                      </m:den>
                    </m:f>
                  </m:oMath>
                </a14:m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</a:p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lphaLcParenR"/>
                </a:pPr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5730</m:t>
                    </m:r>
                  </m:oMath>
                </a14:m>
                <a:endParaRPr lang="es-ES" b="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lphaLcParenR"/>
                </a:pPr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419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fPr>
                      <m:num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5730</m:t>
                        </m:r>
                      </m:num>
                      <m:den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2</m:t>
                        </m:r>
                      </m:den>
                    </m:f>
                  </m:oMath>
                </a14:m>
                <a:endParaRPr lang="es-419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9;g22addfe0e43_0_11">
                <a:extLst>
                  <a:ext uri="{FF2B5EF4-FFF2-40B4-BE49-F238E27FC236}">
                    <a16:creationId xmlns:a16="http://schemas.microsoft.com/office/drawing/2014/main" id="{C91B3819-7F95-CD00-8CB5-51A0056E1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7429" y="2435036"/>
                <a:ext cx="1247615" cy="1129831"/>
              </a:xfrm>
              <a:prstGeom prst="rect">
                <a:avLst/>
              </a:prstGeom>
              <a:blipFill>
                <a:blip r:embed="rId5"/>
                <a:stretch>
                  <a:fillRect l="-3415" t="-2151" b="-10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>
          <a:extLst>
            <a:ext uri="{FF2B5EF4-FFF2-40B4-BE49-F238E27FC236}">
              <a16:creationId xmlns:a16="http://schemas.microsoft.com/office/drawing/2014/main" id="{6ACA00B4-A487-547D-B866-4755C5FC6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>
            <a:extLst>
              <a:ext uri="{FF2B5EF4-FFF2-40B4-BE49-F238E27FC236}">
                <a16:creationId xmlns:a16="http://schemas.microsoft.com/office/drawing/2014/main" id="{BEB721F2-E45B-6DD1-A21F-4F35C6D5D6C3}"/>
              </a:ext>
            </a:extLst>
          </p:cNvPr>
          <p:cNvSpPr txBox="1"/>
          <p:nvPr/>
        </p:nvSpPr>
        <p:spPr>
          <a:xfrm>
            <a:off x="511962" y="357089"/>
            <a:ext cx="61245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Comprendiendo el modelo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1800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Respuestas</a:t>
            </a:r>
            <a:endParaRPr sz="1800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E1ABB28D-AEB1-64C1-0A57-C6735FA8D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03" y="1262129"/>
            <a:ext cx="4606318" cy="3475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9;g22addfe0e43_0_11">
                <a:extLst>
                  <a:ext uri="{FF2B5EF4-FFF2-40B4-BE49-F238E27FC236}">
                    <a16:creationId xmlns:a16="http://schemas.microsoft.com/office/drawing/2014/main" id="{199C6459-D548-8DE2-C5C2-9AE21B2853D4}"/>
                  </a:ext>
                </a:extLst>
              </p:cNvPr>
              <p:cNvSpPr txBox="1"/>
              <p:nvPr/>
            </p:nvSpPr>
            <p:spPr>
              <a:xfrm>
                <a:off x="3931763" y="1373266"/>
                <a:ext cx="5046561" cy="17927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285750" marR="0" lvl="0" indent="-28575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¿Qué interpretación tiene el valor de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𝐶</m:t>
                    </m:r>
                    <m:d>
                      <m:dPr>
                        <m:ctrlP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e>
                    </m:d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sSub>
                      <m:sSubPr>
                        <m:ctrlP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?</a:t>
                </a:r>
              </a:p>
              <a:p>
                <a:pPr marL="285750" marR="0" lvl="0" indent="-28575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</a:pPr>
                <a:endParaRPr lang="es-419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85750" marR="0" lvl="0" indent="-28575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</a:pPr>
                <a:endParaRPr lang="es-419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85750" marR="0" lvl="0" indent="-28575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</a:pPr>
                <a:endParaRPr lang="es-419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85750" marR="0" lvl="0" indent="-28575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</a:pPr>
                <a:endParaRPr lang="es-419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85750" marR="0" lvl="0" indent="-28575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</a:pPr>
                <a:endParaRPr lang="es-419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85750" marR="0" lvl="0" indent="-28575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 pitchFamily="34" charset="0"/>
                  <a:buChar char="•"/>
                </a:pPr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¿Cuál de las siguientes expresiones corresponde a </a:t>
                </a:r>
                <a14:m>
                  <m:oMath xmlns:m="http://schemas.openxmlformats.org/officeDocument/2006/math">
                    <m:r>
                      <a:rPr lang="es-E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𝐶</m:t>
                    </m:r>
                    <m:d>
                      <m:dPr>
                        <m:ctrlP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r>
                          <a:rPr lang="es-E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𝑃</m:t>
                        </m:r>
                      </m:e>
                    </m:d>
                  </m:oMath>
                </a14:m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?</a:t>
                </a:r>
              </a:p>
              <a:p>
                <a:pPr lvl="1" algn="just">
                  <a:buSzPts val="1800"/>
                </a:pPr>
                <a:r>
                  <a:rPr lang="es-419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b="0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9;g22addfe0e43_0_11">
                <a:extLst>
                  <a:ext uri="{FF2B5EF4-FFF2-40B4-BE49-F238E27FC236}">
                    <a16:creationId xmlns:a16="http://schemas.microsoft.com/office/drawing/2014/main" id="{199C6459-D548-8DE2-C5C2-9AE21B285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763" y="1373266"/>
                <a:ext cx="5046561" cy="1792768"/>
              </a:xfrm>
              <a:prstGeom prst="rect">
                <a:avLst/>
              </a:prstGeom>
              <a:blipFill>
                <a:blip r:embed="rId4"/>
                <a:stretch>
                  <a:fillRect l="-1208" t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uadroTexto 5">
            <a:extLst>
              <a:ext uri="{FF2B5EF4-FFF2-40B4-BE49-F238E27FC236}">
                <a16:creationId xmlns:a16="http://schemas.microsoft.com/office/drawing/2014/main" id="{C6C95410-1BC7-213B-EF7D-EFABE83F8BD9}"/>
              </a:ext>
            </a:extLst>
          </p:cNvPr>
          <p:cNvSpPr txBox="1"/>
          <p:nvPr/>
        </p:nvSpPr>
        <p:spPr>
          <a:xfrm>
            <a:off x="4042043" y="188081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400" b="0" i="0" u="none" strike="noStrike" cap="none" dirty="0">
                <a:solidFill>
                  <a:srgbClr val="433B71"/>
                </a:solidFill>
                <a:latin typeface="Calibri"/>
                <a:ea typeface="Calibri"/>
                <a:cs typeface="Calibri"/>
                <a:sym typeface="Calibri"/>
              </a:rPr>
              <a:t>Cantidad inicial de átomos de C-14 de una muestra de un organismo al momento de su muerte.</a:t>
            </a:r>
            <a:endParaRPr lang="es-419" dirty="0">
              <a:solidFill>
                <a:srgbClr val="433B7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8085400-2907-21C1-3F8A-39B1138C1563}"/>
                  </a:ext>
                </a:extLst>
              </p:cNvPr>
              <p:cNvSpPr txBox="1"/>
              <p:nvPr/>
            </p:nvSpPr>
            <p:spPr>
              <a:xfrm>
                <a:off x="4228548" y="2971690"/>
                <a:ext cx="4572000" cy="1023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b="0" i="1" u="none" strike="noStrike" cap="none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𝐶</m:t>
                      </m:r>
                      <m:d>
                        <m:dPr>
                          <m:ctrlP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𝑃</m:t>
                          </m:r>
                        </m:e>
                      </m:d>
                      <m:r>
                        <a:rPr lang="es-ES" sz="1400" b="0" i="1" u="none" strike="noStrike" cap="none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𝐶</m:t>
                          </m:r>
                        </m:e>
                        <m:sub>
                          <m: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</m:t>
                          </m:r>
                        </m:sub>
                      </m:sSub>
                      <m:r>
                        <a:rPr lang="es-ES" sz="1400" b="0" i="1" u="none" strike="noStrike" cap="none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⋅</m:t>
                      </m:r>
                      <m:sSup>
                        <m:sSupPr>
                          <m:ctrlP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pPr>
                        <m:e>
                          <m: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0,5</m:t>
                          </m:r>
                        </m:e>
                        <m:sup>
                          <m:f>
                            <m:fPr>
                              <m:ctrlPr>
                                <a:rPr lang="es-ES" sz="1400" b="0" i="1" u="none" strike="noStrike" cap="none" smtClean="0">
                                  <a:solidFill>
                                    <a:srgbClr val="433B7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fPr>
                            <m:num>
                              <m:r>
                                <a:rPr lang="es-ES" sz="1400" b="0" i="1" u="none" strike="noStrike" cap="none" smtClean="0">
                                  <a:solidFill>
                                    <a:srgbClr val="433B7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𝑃</m:t>
                              </m:r>
                            </m:num>
                            <m:den>
                              <m:r>
                                <a:rPr lang="es-ES" sz="1400" b="0" i="1" u="none" strike="noStrike" cap="none" smtClean="0">
                                  <a:solidFill>
                                    <a:srgbClr val="433B7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𝑃</m:t>
                              </m:r>
                            </m:den>
                          </m:f>
                        </m:sup>
                      </m:sSup>
                    </m:oMath>
                    <m:oMath xmlns:m="http://schemas.openxmlformats.org/officeDocument/2006/math">
                      <m:r>
                        <a:rPr lang="es-ES" sz="1400" b="0" i="1" u="none" strike="noStrike" cap="none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𝐶</m:t>
                      </m:r>
                      <m:d>
                        <m:dPr>
                          <m:ctrlP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𝑃</m:t>
                          </m:r>
                        </m:e>
                      </m:d>
                      <m:r>
                        <a:rPr lang="es-ES" sz="1400" b="0" i="1" u="none" strike="noStrike" cap="none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𝐶</m:t>
                          </m:r>
                        </m:e>
                        <m:sub>
                          <m: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</m:t>
                          </m:r>
                        </m:sub>
                      </m:sSub>
                      <m:r>
                        <a:rPr lang="es-ES" sz="1400" b="0" i="1" u="none" strike="noStrike" cap="none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⋅</m:t>
                      </m:r>
                      <m:sSup>
                        <m:sSupPr>
                          <m:ctrlP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pPr>
                        <m:e>
                          <m: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0,5</m:t>
                          </m:r>
                        </m:e>
                        <m:sup>
                          <m: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s-ES" sz="1400" b="0" i="1" u="none" strike="noStrike" cap="none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𝐶</m:t>
                      </m:r>
                      <m:d>
                        <m:dPr>
                          <m:ctrlP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𝑃</m:t>
                          </m:r>
                        </m:e>
                      </m:d>
                      <m:r>
                        <a:rPr lang="es-ES" sz="1400" b="0" i="1" u="none" strike="noStrike" cap="none" smtClean="0">
                          <a:solidFill>
                            <a:srgbClr val="433B7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f>
                        <m:fPr>
                          <m:ctrlP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sz="1400" b="0" i="1" u="none" strike="noStrike" cap="none" smtClean="0">
                                  <a:solidFill>
                                    <a:srgbClr val="433B7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s-ES" sz="1400" b="0" i="1" u="none" strike="noStrike" cap="none" smtClean="0">
                                  <a:solidFill>
                                    <a:srgbClr val="433B7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S" sz="1400" b="0" i="1" u="none" strike="noStrike" cap="none" smtClean="0">
                                  <a:solidFill>
                                    <a:srgbClr val="433B7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s-ES" sz="1400" b="0" i="1" u="none" strike="noStrike" cap="none" smtClean="0">
                              <a:solidFill>
                                <a:srgbClr val="433B7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ES" sz="1400" b="0" i="0" u="none" strike="noStrike" cap="none" dirty="0">
                  <a:solidFill>
                    <a:srgbClr val="433B7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CuadroTexto 6">
                <a:extLst>
                  <a:ext uri="{FF2B5EF4-FFF2-40B4-BE49-F238E27FC236}">
                    <a16:creationId xmlns:a16="http://schemas.microsoft.com/office/drawing/2014/main" id="{68085400-2907-21C1-3F8A-39B1138C1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48" y="2971690"/>
                <a:ext cx="4572000" cy="1023614"/>
              </a:xfrm>
              <a:prstGeom prst="rect">
                <a:avLst/>
              </a:prstGeom>
              <a:blipFill>
                <a:blip r:embed="rId5"/>
                <a:stretch>
                  <a:fillRect b="-595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490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2addfe0e43_0_39"/>
          <p:cNvSpPr txBox="1"/>
          <p:nvPr/>
        </p:nvSpPr>
        <p:spPr>
          <a:xfrm>
            <a:off x="520429" y="665250"/>
            <a:ext cx="6124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Actividad 1</a:t>
            </a:r>
            <a:endParaRPr sz="2700" b="1" i="0" u="none" strike="noStrike" cap="none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119;g22addfe0e43_0_11">
                <a:extLst>
                  <a:ext uri="{FF2B5EF4-FFF2-40B4-BE49-F238E27FC236}">
                    <a16:creationId xmlns:a16="http://schemas.microsoft.com/office/drawing/2014/main" id="{7BB09ED2-5BA1-6C71-C3C2-81DBE0D55839}"/>
                  </a:ext>
                </a:extLst>
              </p:cNvPr>
              <p:cNvSpPr txBox="1"/>
              <p:nvPr/>
            </p:nvSpPr>
            <p:spPr>
              <a:xfrm>
                <a:off x="520429" y="1282569"/>
                <a:ext cx="8177700" cy="11658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rabicPeriod"/>
                </a:pPr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Considera la función </a:t>
                </a:r>
                <a14:m>
                  <m:oMath xmlns:m="http://schemas.openxmlformats.org/officeDocument/2006/math">
                    <m:r>
                      <a:rPr lang="es-ES" sz="1600" b="0" i="1" u="none" strike="noStrike" cap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𝐶</m:t>
                    </m:r>
                    <m:d>
                      <m:dPr>
                        <m:ctrlP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𝑡</m:t>
                        </m:r>
                      </m:e>
                    </m:d>
                    <m:r>
                      <a:rPr lang="es-ES" sz="1600" b="0" i="1" u="none" strike="noStrike" cap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sSub>
                      <m:sSubPr>
                        <m:ctrlP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sub>
                    </m:sSub>
                    <m:r>
                      <a:rPr lang="es-ES" sz="1600" b="0" i="1" u="none" strike="noStrike" cap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⋅</m:t>
                    </m:r>
                    <m:sSup>
                      <m:sSupPr>
                        <m:ctrlP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pPr>
                      <m:e>
                        <m: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0,5</m:t>
                        </m:r>
                      </m:e>
                      <m:sup>
                        <m:f>
                          <m:fPr>
                            <m:ctrlPr>
                              <a:rPr lang="es-ES" sz="1600" b="0" i="1" u="none" strike="noStrike" cap="none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fPr>
                          <m:num>
                            <m:r>
                              <a:rPr lang="es-ES" sz="1600" b="0" i="1" u="none" strike="noStrike" cap="none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𝑡</m:t>
                            </m:r>
                          </m:num>
                          <m:den>
                            <m:r>
                              <a:rPr lang="es-ES" sz="1600" b="0" i="1" u="none" strike="noStrike" cap="none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𝑃</m:t>
                            </m:r>
                          </m:den>
                        </m:f>
                      </m:sup>
                    </m:sSup>
                    <m:r>
                      <a:rPr lang="es-ES" sz="1600" b="0" i="1" u="none" strike="noStrike" cap="none" smtClean="0">
                        <a:solidFill>
                          <a:srgbClr val="433B7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 </m:t>
                    </m:r>
                  </m:oMath>
                </a14:m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para responder las siguientes preguntas:</a:t>
                </a:r>
              </a:p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rabicPeriod"/>
                </a:pPr>
                <a:endParaRPr lang="es-419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lphaLcPeriod"/>
                </a:pPr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¿A qué tipo de función corresponde este modelo? (cuadrática, exponencial, logarítmica).</a:t>
                </a:r>
              </a:p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lphaLcPeriod"/>
                </a:pPr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¿Es una función creciente o decreciente? Justifica. </a:t>
                </a:r>
              </a:p>
            </p:txBody>
          </p:sp>
        </mc:Choice>
        <mc:Fallback xmlns="">
          <p:sp>
            <p:nvSpPr>
              <p:cNvPr id="2" name="Google Shape;119;g22addfe0e43_0_11">
                <a:extLst>
                  <a:ext uri="{FF2B5EF4-FFF2-40B4-BE49-F238E27FC236}">
                    <a16:creationId xmlns:a16="http://schemas.microsoft.com/office/drawing/2014/main" id="{7BB09ED2-5BA1-6C71-C3C2-81DBE0D55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29" y="1282569"/>
                <a:ext cx="8177700" cy="1165866"/>
              </a:xfrm>
              <a:prstGeom prst="rect">
                <a:avLst/>
              </a:prstGeom>
              <a:blipFill>
                <a:blip r:embed="rId3"/>
                <a:stretch>
                  <a:fillRect l="-671" b="-520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>
          <a:extLst>
            <a:ext uri="{FF2B5EF4-FFF2-40B4-BE49-F238E27FC236}">
              <a16:creationId xmlns:a16="http://schemas.microsoft.com/office/drawing/2014/main" id="{5078FDFE-EFCC-9F99-E88E-D02A6EBE5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22addfe0e43_0_50">
            <a:extLst>
              <a:ext uri="{FF2B5EF4-FFF2-40B4-BE49-F238E27FC236}">
                <a16:creationId xmlns:a16="http://schemas.microsoft.com/office/drawing/2014/main" id="{B724CAD9-0C47-BB32-9475-BBC6E4F36AB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4691" y="2228890"/>
            <a:ext cx="3667709" cy="266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2addfe0e43_0_50">
            <a:extLst>
              <a:ext uri="{FF2B5EF4-FFF2-40B4-BE49-F238E27FC236}">
                <a16:creationId xmlns:a16="http://schemas.microsoft.com/office/drawing/2014/main" id="{5113EFA4-FC5F-BA2C-D94C-F55746708DDA}"/>
              </a:ext>
            </a:extLst>
          </p:cNvPr>
          <p:cNvSpPr txBox="1"/>
          <p:nvPr/>
        </p:nvSpPr>
        <p:spPr>
          <a:xfrm>
            <a:off x="520429" y="405725"/>
            <a:ext cx="61245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Recuerdo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1800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Funciones exponenciales</a:t>
            </a:r>
            <a:endParaRPr sz="1800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119;g22addfe0e43_0_11">
                <a:extLst>
                  <a:ext uri="{FF2B5EF4-FFF2-40B4-BE49-F238E27FC236}">
                    <a16:creationId xmlns:a16="http://schemas.microsoft.com/office/drawing/2014/main" id="{0DE8F1A4-2440-B9CC-CAF8-075DCDC98F26}"/>
                  </a:ext>
                </a:extLst>
              </p:cNvPr>
              <p:cNvSpPr txBox="1"/>
              <p:nvPr/>
            </p:nvSpPr>
            <p:spPr>
              <a:xfrm>
                <a:off x="483150" y="1299466"/>
                <a:ext cx="8177700" cy="8078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lvl="0" algn="just">
                  <a:buSzPts val="1800"/>
                </a:pPr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Recuerde a sus estudiantes que las funciones exponenciales son aquellas que pueden ser representadas de la forma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𝑓</m:t>
                    </m:r>
                    <m:d>
                      <m:dPr>
                        <m:ctrlP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𝑥</m:t>
                        </m:r>
                      </m:e>
                    </m:d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𝑎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⋅</m:t>
                    </m:r>
                    <m:sSup>
                      <m:sSupPr>
                        <m:ctrlP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pPr>
                      <m:e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𝑏</m:t>
                        </m:r>
                      </m:e>
                      <m:sup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donde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𝑏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&gt;0</m:t>
                    </m:r>
                  </m:oMath>
                </a14:m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y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𝑏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≠1</m:t>
                    </m:r>
                  </m:oMath>
                </a14:m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. El número </a:t>
                </a:r>
                <a14:m>
                  <m:oMath xmlns:m="http://schemas.openxmlformats.org/officeDocument/2006/math">
                    <m:r>
                      <a:rPr lang="es-E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𝑏</m:t>
                    </m:r>
                  </m:oMath>
                </a14:m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se conoce como base.</a:t>
                </a:r>
              </a:p>
            </p:txBody>
          </p:sp>
        </mc:Choice>
        <mc:Fallback xmlns="">
          <p:sp>
            <p:nvSpPr>
              <p:cNvPr id="2" name="Google Shape;119;g22addfe0e43_0_11">
                <a:extLst>
                  <a:ext uri="{FF2B5EF4-FFF2-40B4-BE49-F238E27FC236}">
                    <a16:creationId xmlns:a16="http://schemas.microsoft.com/office/drawing/2014/main" id="{0DE8F1A4-2440-B9CC-CAF8-075DCDC98F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50" y="1299466"/>
                <a:ext cx="8177700" cy="807883"/>
              </a:xfrm>
              <a:prstGeom prst="rect">
                <a:avLst/>
              </a:prstGeom>
              <a:blipFill>
                <a:blip r:embed="rId4"/>
                <a:stretch>
                  <a:fillRect l="-671" t="-3759" r="-671" b="-9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9150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2addfe0e43_0_50"/>
          <p:cNvSpPr txBox="1"/>
          <p:nvPr/>
        </p:nvSpPr>
        <p:spPr>
          <a:xfrm>
            <a:off x="520054" y="1234098"/>
            <a:ext cx="8103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g22addfe0e43_0_50"/>
          <p:cNvSpPr txBox="1"/>
          <p:nvPr/>
        </p:nvSpPr>
        <p:spPr>
          <a:xfrm>
            <a:off x="520429" y="405725"/>
            <a:ext cx="6124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¿Cuál es la base de la función </a:t>
            </a:r>
            <a:r>
              <a:rPr lang="es" sz="2700" b="1" i="1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C(t)</a:t>
            </a:r>
            <a:r>
              <a:rPr lang="es" sz="2700" b="1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700" b="1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9A17F37A-1062-C655-0F6C-31598D0E5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70" y="1321396"/>
            <a:ext cx="4606318" cy="3475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C717D289-0D49-3154-4314-D6CDADF8A57C}"/>
                  </a:ext>
                </a:extLst>
              </p:cNvPr>
              <p:cNvSpPr txBox="1"/>
              <p:nvPr/>
            </p:nvSpPr>
            <p:spPr>
              <a:xfrm>
                <a:off x="3986530" y="1711583"/>
                <a:ext cx="4572000" cy="567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sz="18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𝐶</m:t>
                      </m:r>
                      <m:d>
                        <m:dPr>
                          <m:ctrlP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𝑡</m:t>
                          </m:r>
                        </m:e>
                      </m:d>
                      <m:r>
                        <a:rPr lang="es-ES" sz="18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𝐶</m:t>
                          </m:r>
                        </m:e>
                        <m:sub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</m:t>
                          </m:r>
                        </m:sub>
                      </m:sSub>
                      <m:r>
                        <a:rPr lang="es-ES" sz="18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⋅</m:t>
                      </m:r>
                      <m:sSup>
                        <m:sSupPr>
                          <m:ctrlP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pPr>
                        <m:e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0,5</m:t>
                          </m:r>
                        </m:e>
                        <m:sup>
                          <m:f>
                            <m:fPr>
                              <m:ctrlPr>
                                <a:rPr lang="es-ES" sz="18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fPr>
                            <m:num>
                              <m:r>
                                <a:rPr lang="es-ES" sz="18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s-ES" sz="18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𝑃</m:t>
                              </m:r>
                            </m:den>
                          </m:f>
                        </m:sup>
                      </m:sSup>
                      <m:r>
                        <a:rPr lang="es-ES" sz="18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𝐶</m:t>
                          </m:r>
                        </m:e>
                        <m:sub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0</m:t>
                          </m:r>
                        </m:sub>
                      </m:sSub>
                      <m:r>
                        <a:rPr lang="es-ES" sz="18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⋅</m:t>
                      </m:r>
                      <m:sSup>
                        <m:sSupPr>
                          <m:ctrlP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pPr>
                        <m:e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0,5</m:t>
                          </m:r>
                        </m:e>
                        <m:sup>
                          <m:f>
                            <m:fPr>
                              <m:ctrlPr>
                                <a:rPr lang="es-ES" sz="18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fPr>
                            <m:num>
                              <m:r>
                                <a:rPr lang="es-ES" sz="18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ES" sz="18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𝑃</m:t>
                              </m:r>
                            </m:den>
                          </m:f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⋅</m:t>
                          </m:r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𝑡</m:t>
                          </m:r>
                        </m:sup>
                      </m:sSup>
                      <m:r>
                        <a:rPr lang="es-ES" sz="18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𝐶</m:t>
                          </m:r>
                        </m:e>
                        <m:sub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0</m:t>
                          </m:r>
                        </m:sub>
                      </m:sSub>
                      <m:r>
                        <a:rPr lang="es-ES" sz="18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⋅</m:t>
                      </m:r>
                      <m:sSup>
                        <m:sSupPr>
                          <m:ctrlP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s-ES" sz="1800" b="0" i="1" u="none" strike="noStrike" cap="none" smtClean="0">
                                  <a:solidFill>
                                    <a:srgbClr val="433B7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s-ES" sz="1800" b="0" i="1" u="none" strike="noStrike" cap="none" smtClean="0">
                                      <a:solidFill>
                                        <a:srgbClr val="433B7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</m:ctrlPr>
                                </m:sSupPr>
                                <m:e>
                                  <m:r>
                                    <a:rPr lang="es-ES" sz="1800" b="0" i="1" u="none" strike="noStrike" cap="none" smtClean="0">
                                      <a:solidFill>
                                        <a:srgbClr val="433B7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0,5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s-ES" sz="1800" b="0" i="1" u="none" strike="noStrike" cap="none" smtClean="0">
                                          <a:solidFill>
                                            <a:srgbClr val="433B7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ES" sz="1800" b="0" i="1" u="none" strike="noStrike" cap="none" smtClean="0">
                                          <a:solidFill>
                                            <a:srgbClr val="433B7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s-ES" sz="1800" b="0" i="1" u="none" strike="noStrike" cap="none" smtClean="0">
                                          <a:solidFill>
                                            <a:srgbClr val="433B7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  <m:t>𝑃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s-ES" sz="18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br>
                  <a:rPr lang="es-ES" sz="1800" b="0" i="0" u="none" strike="noStrike" cap="none" dirty="0">
                    <a:solidFill>
                      <a:srgbClr val="433B71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endParaRPr lang="es-419" sz="1800" dirty="0"/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C717D289-0D49-3154-4314-D6CDADF8A5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530" y="1711583"/>
                <a:ext cx="4572000" cy="5675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errar llave 5">
            <a:extLst>
              <a:ext uri="{FF2B5EF4-FFF2-40B4-BE49-F238E27FC236}">
                <a16:creationId xmlns:a16="http://schemas.microsoft.com/office/drawing/2014/main" id="{4BAA0932-12F6-4A83-62B5-CC07386B2C31}"/>
              </a:ext>
            </a:extLst>
          </p:cNvPr>
          <p:cNvSpPr/>
          <p:nvPr/>
        </p:nvSpPr>
        <p:spPr>
          <a:xfrm rot="5400000">
            <a:off x="7822950" y="2020681"/>
            <a:ext cx="120276" cy="659155"/>
          </a:xfrm>
          <a:prstGeom prst="rightBrac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>
              <a:solidFill>
                <a:srgbClr val="433B7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441E8B-9619-BD33-5DF7-9BD751064470}"/>
              </a:ext>
            </a:extLst>
          </p:cNvPr>
          <p:cNvSpPr txBox="1"/>
          <p:nvPr/>
        </p:nvSpPr>
        <p:spPr>
          <a:xfrm>
            <a:off x="7553510" y="2457077"/>
            <a:ext cx="659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base </a:t>
            </a:r>
            <a:r>
              <a:rPr lang="es-ES" i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s-419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BFA6A5C-A17C-CF30-EF4A-AF1BA4086266}"/>
                  </a:ext>
                </a:extLst>
              </p:cNvPr>
              <p:cNvSpPr txBox="1"/>
              <p:nvPr/>
            </p:nvSpPr>
            <p:spPr>
              <a:xfrm>
                <a:off x="3986530" y="2733104"/>
                <a:ext cx="5022003" cy="1332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400" b="0" u="none" strike="noStrike" cap="none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Por lo tanto,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s-ES" sz="1800" b="0" i="1" u="none" strike="noStrike" cap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𝐶</m:t>
                    </m:r>
                    <m:d>
                      <m:dPr>
                        <m:ctrlPr>
                          <a:rPr lang="es-ES" sz="18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r>
                          <a:rPr lang="es-ES" sz="18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𝑡</m:t>
                        </m:r>
                      </m:e>
                    </m:d>
                    <m:r>
                      <a:rPr lang="es-ES" sz="1800" b="0" i="1" u="none" strike="noStrike" cap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sSub>
                      <m:sSubPr>
                        <m:ctrlPr>
                          <a:rPr lang="es-ES" sz="18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8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8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sub>
                    </m:sSub>
                    <m:r>
                      <a:rPr lang="es-ES" sz="1800" b="0" i="1" u="none" strike="noStrike" cap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⋅</m:t>
                    </m:r>
                    <m:sSup>
                      <m:sSupPr>
                        <m:ctrlPr>
                          <a:rPr lang="es-ES" sz="18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pPr>
                      <m:e>
                        <m:r>
                          <a:rPr lang="es-ES" sz="18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𝑏</m:t>
                        </m:r>
                      </m:e>
                      <m:sup>
                        <m:r>
                          <a:rPr lang="es-ES" sz="18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s-ES" sz="1800" b="0" i="0" u="none" strike="noStrike" cap="none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con </a:t>
                </a:r>
                <a14:m>
                  <m:oMath xmlns:m="http://schemas.openxmlformats.org/officeDocument/2006/math">
                    <m:r>
                      <a:rPr lang="es-E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𝑏</m:t>
                    </m:r>
                    <m:r>
                      <a:rPr lang="es-E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s-E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s-E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</m:ctrlPr>
                          </m:sSupPr>
                          <m:e>
                            <m:r>
                              <a:rPr lang="es-ES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"/>
                                <a:sym typeface="Calibri"/>
                              </a:rPr>
                              <m:t>0,5</m:t>
                            </m:r>
                          </m:e>
                          <m:sup>
                            <m:f>
                              <m:fPr>
                                <m:ctrlPr>
                                  <a:rPr lang="es-E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  <a:sym typeface="Calibri"/>
                                  </a:rPr>
                                </m:ctrlPr>
                              </m:fPr>
                              <m:num>
                                <m:r>
                                  <a:rPr lang="es-E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  <a:sym typeface="Calibri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s-ES" sz="18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Calibri"/>
                                    <a:sym typeface="Calibri"/>
                                  </a:rPr>
                                  <m:t>𝑃</m:t>
                                </m:r>
                              </m:den>
                            </m:f>
                          </m:sup>
                        </m:sSup>
                      </m:e>
                    </m:d>
                  </m:oMath>
                </a14:m>
                <a:endParaRPr lang="es-ES" sz="18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endParaRPr lang="es-ES" sz="1400" b="0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r>
                  <a:rPr lang="es-ES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Notemos que 0&lt; </a:t>
                </a:r>
                <a:r>
                  <a:rPr lang="es-ES" i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 </a:t>
                </a:r>
                <a:r>
                  <a:rPr lang="es-ES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&lt;1 y por tanto </a:t>
                </a:r>
                <a14:m>
                  <m:oMath xmlns:m="http://schemas.openxmlformats.org/officeDocument/2006/math">
                    <m:r>
                      <a:rPr lang="es-ES" sz="1400" b="0" i="1" u="none" strike="noStrike" cap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𝐶</m:t>
                    </m:r>
                    <m:d>
                      <m:dPr>
                        <m:ctrlPr>
                          <a:rPr lang="es-ES" sz="14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r>
                          <a:rPr lang="es-ES" sz="14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𝑡</m:t>
                        </m:r>
                      </m:e>
                    </m:d>
                  </m:oMath>
                </a14:m>
                <a:r>
                  <a:rPr lang="es-ES" sz="1400" b="0" i="0" u="none" strike="noStrike" cap="none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es una </a:t>
                </a:r>
                <a:r>
                  <a:rPr lang="es-ES" sz="1400" b="1" i="0" u="none" strike="noStrike" cap="none" dirty="0">
                    <a:solidFill>
                      <a:srgbClr val="433B7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función decreciente.</a:t>
                </a:r>
                <a:br>
                  <a:rPr lang="es-ES" sz="1400" b="0" i="0" u="none" strike="noStrike" cap="none" dirty="0">
                    <a:solidFill>
                      <a:srgbClr val="433B71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endParaRPr lang="es-419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BFA6A5C-A17C-CF30-EF4A-AF1BA4086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530" y="2733104"/>
                <a:ext cx="5022003" cy="1332160"/>
              </a:xfrm>
              <a:prstGeom prst="rect">
                <a:avLst/>
              </a:prstGeom>
              <a:blipFill>
                <a:blip r:embed="rId5"/>
                <a:stretch>
                  <a:fillRect l="-364" t="-457" r="-243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/>
          <p:nvPr/>
        </p:nvSpPr>
        <p:spPr>
          <a:xfrm>
            <a:off x="520429" y="335385"/>
            <a:ext cx="5299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Actividad 1</a:t>
            </a:r>
            <a:endParaRPr sz="2700" b="1" i="0" u="none" strike="noStrike" cap="none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19;g22addfe0e43_0_11">
            <a:extLst>
              <a:ext uri="{FF2B5EF4-FFF2-40B4-BE49-F238E27FC236}">
                <a16:creationId xmlns:a16="http://schemas.microsoft.com/office/drawing/2014/main" id="{9DA42351-DF36-3AA6-DE2A-41998FE270B7}"/>
              </a:ext>
            </a:extLst>
          </p:cNvPr>
          <p:cNvSpPr txBox="1"/>
          <p:nvPr/>
        </p:nvSpPr>
        <p:spPr>
          <a:xfrm>
            <a:off x="520429" y="1282569"/>
            <a:ext cx="8234104" cy="2285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342900" lvl="0" indent="-342900" algn="just">
              <a:buSzPct val="100000"/>
              <a:buFont typeface="+mj-lt"/>
              <a:buAutoNum type="arabicPeriod"/>
            </a:pPr>
            <a:r>
              <a:rPr lang="es-419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La siguiente tabla muestra la variación de la cantidad de C-14 en una muestra orgánica:</a:t>
            </a:r>
          </a:p>
          <a:p>
            <a:pPr marL="342900" lvl="0" indent="-342900" algn="just">
              <a:buSzPct val="100000"/>
              <a:buFont typeface="+mj-lt"/>
              <a:buAutoNum type="arabicPeriod"/>
            </a:pPr>
            <a:endParaRPr lang="es-419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>
              <a:buSzPct val="100000"/>
              <a:buFont typeface="+mj-lt"/>
              <a:buAutoNum type="arabicPeriod"/>
            </a:pPr>
            <a:endParaRPr lang="es-419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>
              <a:buSzPct val="100000"/>
              <a:buFont typeface="+mj-lt"/>
              <a:buAutoNum type="arabicPeriod"/>
            </a:pPr>
            <a:endParaRPr lang="es-419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>
              <a:buSzPct val="100000"/>
              <a:buFont typeface="+mj-lt"/>
              <a:buAutoNum type="arabicPeriod"/>
            </a:pPr>
            <a:endParaRPr lang="es-419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>
              <a:buSzPct val="100000"/>
              <a:buFont typeface="+mj-lt"/>
              <a:buAutoNum type="arabicPeriod"/>
            </a:pPr>
            <a:endParaRPr lang="es-419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>
              <a:buSzPct val="100000"/>
              <a:buFont typeface="+mj-lt"/>
              <a:buAutoNum type="arabicPeriod"/>
            </a:pPr>
            <a:endParaRPr lang="es-419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just">
              <a:buSzPct val="100000"/>
              <a:buFont typeface="+mj-lt"/>
              <a:buAutoNum type="arabicPeriod"/>
            </a:pPr>
            <a:endParaRPr lang="es-419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just">
              <a:buSzPct val="100000"/>
            </a:pPr>
            <a:endParaRPr lang="es-419"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CAC1572F-035F-74E7-039A-F3C9816A7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85" y="1922724"/>
            <a:ext cx="3420485" cy="24962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98F1F11B-705F-A718-1CBD-2B42A023932C}"/>
                  </a:ext>
                </a:extLst>
              </p:cNvPr>
              <p:cNvSpPr txBox="1"/>
              <p:nvPr/>
            </p:nvSpPr>
            <p:spPr>
              <a:xfrm>
                <a:off x="4572000" y="1990457"/>
                <a:ext cx="4182533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lphaLcPeriod"/>
                </a:pPr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¿Cuál es valor de la constante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? </a:t>
                </a:r>
              </a:p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lphaLcPeriod"/>
                </a:pPr>
                <a:endParaRPr lang="es-419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lphaLcPeriod"/>
                </a:pPr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Completa los datos faltantes en la tabla, recordando que el período de semidesintegración indica que cada 5730 años, la cantidad de átomos de C-14 se reduce a la mitad. </a:t>
                </a:r>
              </a:p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lphaLcPeriod"/>
                </a:pPr>
                <a:endParaRPr lang="es-419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342900" marR="0" lvl="0" indent="-34290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+mj-lt"/>
                  <a:buAutoNum type="alphaLcPeriod"/>
                </a:pPr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¿Cuántos años demora el C-14 en reducirse de 8000 a 4000 átomos?</a:t>
                </a: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98F1F11B-705F-A718-1CBD-2B42A0239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990457"/>
                <a:ext cx="4182533" cy="2554545"/>
              </a:xfrm>
              <a:prstGeom prst="rect">
                <a:avLst/>
              </a:prstGeom>
              <a:blipFill>
                <a:blip r:embed="rId4"/>
                <a:stretch>
                  <a:fillRect l="-729" t="-716" r="-729" b="-2148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>
          <a:extLst>
            <a:ext uri="{FF2B5EF4-FFF2-40B4-BE49-F238E27FC236}">
              <a16:creationId xmlns:a16="http://schemas.microsoft.com/office/drawing/2014/main" id="{5E0C0CDC-A079-45E3-D30D-77CF440CC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>
            <a:extLst>
              <a:ext uri="{FF2B5EF4-FFF2-40B4-BE49-F238E27FC236}">
                <a16:creationId xmlns:a16="http://schemas.microsoft.com/office/drawing/2014/main" id="{145CDFC7-2F1A-FE1C-6F6F-BC5EE0DE38A7}"/>
              </a:ext>
            </a:extLst>
          </p:cNvPr>
          <p:cNvSpPr txBox="1"/>
          <p:nvPr/>
        </p:nvSpPr>
        <p:spPr>
          <a:xfrm>
            <a:off x="520429" y="335385"/>
            <a:ext cx="52998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Actividad 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1800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Respuestas</a:t>
            </a:r>
            <a:endParaRPr sz="1800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119;g22addfe0e43_0_11">
                <a:extLst>
                  <a:ext uri="{FF2B5EF4-FFF2-40B4-BE49-F238E27FC236}">
                    <a16:creationId xmlns:a16="http://schemas.microsoft.com/office/drawing/2014/main" id="{5AD377B7-8B51-621D-FCF1-12B9091DD16C}"/>
                  </a:ext>
                </a:extLst>
              </p:cNvPr>
              <p:cNvSpPr txBox="1"/>
              <p:nvPr/>
            </p:nvSpPr>
            <p:spPr>
              <a:xfrm>
                <a:off x="393428" y="1210001"/>
                <a:ext cx="4872838" cy="30700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342900" lvl="0" indent="-342900" algn="just">
                  <a:buSzPct val="100000"/>
                  <a:buFont typeface="+mj-lt"/>
                  <a:buAutoNum type="alphaLcParenR"/>
                </a:pPr>
                <a:r>
                  <a:rPr lang="es-419" sz="15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 constante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419" sz="15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es igual a 40000, ya que corresponde a la cantidad de átomos de C-14 que hay en los restos orgánicos al momento de la muerte.</a:t>
                </a:r>
              </a:p>
              <a:p>
                <a:pPr marL="342900" lvl="0" indent="-342900" algn="just">
                  <a:buSzPct val="100000"/>
                  <a:buFont typeface="+mj-lt"/>
                  <a:buAutoNum type="alphaLcParenR"/>
                </a:pPr>
                <a:endParaRPr lang="es-419" sz="15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342900" lvl="0" indent="-342900" algn="just">
                  <a:buSzPct val="100000"/>
                  <a:buFont typeface="+mj-lt"/>
                  <a:buAutoNum type="alphaLcParenR"/>
                </a:pPr>
                <a:r>
                  <a:rPr lang="es-419" sz="15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Dado que el período de semidesintegración es igual 5730  años, cada vez que pase este tiempo </a:t>
                </a:r>
                <a:r>
                  <a:rPr lang="es-419" sz="1500" b="1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 reduce a la mitad la cantidad de átomos de C-14</a:t>
                </a:r>
                <a:r>
                  <a:rPr lang="es-419" sz="15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es decir, al pasar 5730 años, quedarán 20000 átomos, como se ve en la tabla inicialmente. Luego, cuando pasen 5730 años más, quedarán 10000 átomos de C-14, y así sucesivamente. Entonces, la tabla con los valores faltantes queda de la siguiente manera (imagen a la derecha)</a:t>
                </a:r>
              </a:p>
            </p:txBody>
          </p:sp>
        </mc:Choice>
        <mc:Fallback xmlns="">
          <p:sp>
            <p:nvSpPr>
              <p:cNvPr id="2" name="Google Shape;119;g22addfe0e43_0_11">
                <a:extLst>
                  <a:ext uri="{FF2B5EF4-FFF2-40B4-BE49-F238E27FC236}">
                    <a16:creationId xmlns:a16="http://schemas.microsoft.com/office/drawing/2014/main" id="{5AD377B7-8B51-621D-FCF1-12B9091DD1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28" y="1210001"/>
                <a:ext cx="4872838" cy="3070041"/>
              </a:xfrm>
              <a:prstGeom prst="rect">
                <a:avLst/>
              </a:prstGeom>
              <a:blipFill>
                <a:blip r:embed="rId3"/>
                <a:stretch>
                  <a:fillRect l="-1126" t="-992" r="-1001" b="-15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06F69FC7-DA04-A632-86C9-203C46EB4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360" y="1725400"/>
            <a:ext cx="3163212" cy="231743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FB48609-ADD2-AE27-1599-71469901E1AA}"/>
              </a:ext>
            </a:extLst>
          </p:cNvPr>
          <p:cNvSpPr txBox="1"/>
          <p:nvPr/>
        </p:nvSpPr>
        <p:spPr>
          <a:xfrm>
            <a:off x="393428" y="4392941"/>
            <a:ext cx="87505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 startAt="3"/>
            </a:pPr>
            <a:r>
              <a:rPr lang="es-419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 8000 a 4000 átomos, el C-14 se reduce a la mitad lo que corresponde a 1 período de semidesintegración, es decir, 5730 años.</a:t>
            </a:r>
          </a:p>
          <a:p>
            <a:endParaRPr lang="es-419" sz="1500" dirty="0"/>
          </a:p>
        </p:txBody>
      </p:sp>
    </p:spTree>
    <p:extLst>
      <p:ext uri="{BB962C8B-B14F-4D97-AF65-F5344CB8AC3E}">
        <p14:creationId xmlns:p14="http://schemas.microsoft.com/office/powerpoint/2010/main" val="2832474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22addfe0e43_0_11">
            <a:extLst>
              <a:ext uri="{FF2B5EF4-FFF2-40B4-BE49-F238E27FC236}">
                <a16:creationId xmlns:a16="http://schemas.microsoft.com/office/drawing/2014/main" id="{2578EF95-9B86-E395-436E-4090598D8B55}"/>
              </a:ext>
            </a:extLst>
          </p:cNvPr>
          <p:cNvSpPr txBox="1"/>
          <p:nvPr/>
        </p:nvSpPr>
        <p:spPr>
          <a:xfrm>
            <a:off x="411275" y="428458"/>
            <a:ext cx="7214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  <a:endParaRPr sz="2700" b="1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9;g22addfe0e43_0_11">
                <a:extLst>
                  <a:ext uri="{FF2B5EF4-FFF2-40B4-BE49-F238E27FC236}">
                    <a16:creationId xmlns:a16="http://schemas.microsoft.com/office/drawing/2014/main" id="{B929EDA9-3FA2-8CDB-4530-B636CE04DFB2}"/>
                  </a:ext>
                </a:extLst>
              </p:cNvPr>
              <p:cNvSpPr txBox="1"/>
              <p:nvPr/>
            </p:nvSpPr>
            <p:spPr>
              <a:xfrm>
                <a:off x="525484" y="1390738"/>
                <a:ext cx="5765250" cy="26406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lvl="0" algn="just">
                  <a:buSzPts val="1800"/>
                </a:pPr>
                <a:r>
                  <a:rPr lang="es-419" sz="1600" i="0" u="none" strike="noStrike" cap="none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Se busca determinar la antigüedad de una momia negra de Chinchorro, cuya cantidad inicial de C-14 se estima 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sub>
                    </m:sSub>
                    <m:r>
                      <a:rPr lang="es-ES" sz="1600" b="0" i="1" u="none" strike="noStrike" cap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=40000</m:t>
                    </m:r>
                  </m:oMath>
                </a14:m>
                <a:r>
                  <a:rPr lang="es-419" sz="1600" i="0" u="none" strike="noStrike" cap="none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átomos y que la cantidad actual medida en una muestra es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𝑎</m:t>
                        </m:r>
                      </m:sub>
                    </m:sSub>
                    <m:r>
                      <a:rPr lang="es-E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r>
                      <a:rPr lang="es-E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17</m:t>
                    </m:r>
                    <m:r>
                      <a:rPr lang="es-E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000</m:t>
                    </m:r>
                  </m:oMath>
                </a14:m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es-419" sz="1600" i="0" u="none" strike="noStrike" cap="none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átomos. Recuerda que la concentración de C-14 decae exponencialmente de acuerdo con la siguiente expresión:</a:t>
                </a:r>
              </a:p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es-419" sz="1600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𝐶</m:t>
                      </m:r>
                      <m:d>
                        <m:dPr>
                          <m:ctrlPr>
                            <a:rPr lang="es-ES" sz="16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s-ES" sz="16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𝑡</m:t>
                          </m:r>
                        </m:e>
                      </m:d>
                      <m:r>
                        <a:rPr lang="es-ES" sz="16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s-ES" sz="16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s-ES" sz="16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𝐶</m:t>
                          </m:r>
                        </m:e>
                        <m:sub>
                          <m:r>
                            <a:rPr lang="es-ES" sz="16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</m:t>
                          </m:r>
                        </m:sub>
                      </m:sSub>
                      <m:r>
                        <a:rPr lang="es-ES" sz="16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⋅</m:t>
                      </m:r>
                      <m:sSup>
                        <m:sSupPr>
                          <m:ctrlPr>
                            <a:rPr lang="es-ES" sz="16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pPr>
                        <m:e>
                          <m:r>
                            <a:rPr lang="es-ES" sz="16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0,5</m:t>
                          </m:r>
                        </m:e>
                        <m:sup>
                          <m:r>
                            <a:rPr lang="es-ES" sz="16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 </m:t>
                          </m:r>
                          <m:f>
                            <m:fPr>
                              <m:ctrlPr>
                                <a:rPr lang="es-ES" sz="16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fPr>
                            <m:num>
                              <m:r>
                                <a:rPr lang="es-ES" sz="16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s-ES" sz="16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5730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419" sz="16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es-419" sz="1600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lvl="0" algn="just">
                  <a:buSzPts val="1800"/>
                </a:pPr>
                <a:r>
                  <a:rPr lang="es-419" sz="1600" i="0" u="none" strike="noStrike" cap="none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Reemplaza los valores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sub>
                    </m:sSub>
                    <m:r>
                      <a:rPr lang="es-ES" sz="1600" b="0" i="1" u="none" strike="noStrike" cap="none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 </m:t>
                    </m:r>
                  </m:oMath>
                </a14:m>
                <a:r>
                  <a:rPr lang="es-419" sz="1600" i="0" u="none" strike="noStrike" cap="none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𝑎</m:t>
                        </m:r>
                      </m:sub>
                    </m:sSub>
                    <m:r>
                      <a:rPr lang="es-E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 </m:t>
                    </m:r>
                  </m:oMath>
                </a14:m>
                <a:r>
                  <a:rPr lang="es-419" sz="1600" i="0" u="none" strike="noStrike" cap="none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para luego determinar la antigüedad de esta momia. </a:t>
                </a:r>
                <a:endParaRPr sz="1600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9;g22addfe0e43_0_11">
                <a:extLst>
                  <a:ext uri="{FF2B5EF4-FFF2-40B4-BE49-F238E27FC236}">
                    <a16:creationId xmlns:a16="http://schemas.microsoft.com/office/drawing/2014/main" id="{B929EDA9-3FA2-8CDB-4530-B636CE04DF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84" y="1390738"/>
                <a:ext cx="5765250" cy="2640693"/>
              </a:xfrm>
              <a:prstGeom prst="rect">
                <a:avLst/>
              </a:prstGeom>
              <a:blipFill>
                <a:blip r:embed="rId3"/>
                <a:stretch>
                  <a:fillRect l="-951" t="-1155" r="-951" b="-25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 descr="Imagen que contiene exterior, animal, comida, sucio&#10;&#10;Descripción generada automáticamente">
            <a:extLst>
              <a:ext uri="{FF2B5EF4-FFF2-40B4-BE49-F238E27FC236}">
                <a16:creationId xmlns:a16="http://schemas.microsoft.com/office/drawing/2014/main" id="{093AB049-12A4-8E58-77A6-A206D60B95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316385" y="2194262"/>
            <a:ext cx="2886913" cy="1279865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315FEFB-D6E1-4BD6-0D0E-F034D6845F71}"/>
              </a:ext>
            </a:extLst>
          </p:cNvPr>
          <p:cNvSpPr txBox="1"/>
          <p:nvPr/>
        </p:nvSpPr>
        <p:spPr>
          <a:xfrm>
            <a:off x="6647198" y="4407265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latin typeface="Calibri" panose="020F0502020204030204" pitchFamily="34" charset="0"/>
                <a:cs typeface="Calibri" panose="020F0502020204030204" pitchFamily="34" charset="0"/>
              </a:rPr>
              <a:t>Momia negra de Chinchorro</a:t>
            </a:r>
            <a:endParaRPr lang="es-419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F535CA94-C6D6-E210-E66D-02FD35664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>
            <a:extLst>
              <a:ext uri="{FF2B5EF4-FFF2-40B4-BE49-F238E27FC236}">
                <a16:creationId xmlns:a16="http://schemas.microsoft.com/office/drawing/2014/main" id="{593E43E3-148E-B445-103C-2221F40564D6}"/>
              </a:ext>
            </a:extLst>
          </p:cNvPr>
          <p:cNvSpPr txBox="1"/>
          <p:nvPr/>
        </p:nvSpPr>
        <p:spPr>
          <a:xfrm>
            <a:off x="376405" y="336344"/>
            <a:ext cx="7214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Momias chinchorro</a:t>
            </a:r>
            <a:endParaRPr sz="2700" b="1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2FD9A7E6-1DE2-AB1B-C5E7-0144E29A3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074" y="1994186"/>
            <a:ext cx="3087849" cy="22478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330A83-1E51-52AE-C17A-A6A631BA6108}"/>
              </a:ext>
            </a:extLst>
          </p:cNvPr>
          <p:cNvSpPr txBox="1"/>
          <p:nvPr/>
        </p:nvSpPr>
        <p:spPr>
          <a:xfrm>
            <a:off x="3570764" y="4435492"/>
            <a:ext cx="20024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000" i="1" dirty="0">
                <a:latin typeface="Calibri" panose="020F0502020204030204" pitchFamily="34" charset="0"/>
                <a:cs typeface="Calibri" panose="020F0502020204030204" pitchFamily="34" charset="0"/>
              </a:rPr>
              <a:t>*Imagen referencial de la situación</a:t>
            </a:r>
            <a:endParaRPr lang="es-419" sz="1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4399202-2CC1-4755-2E79-E987814F8138}"/>
              </a:ext>
            </a:extLst>
          </p:cNvPr>
          <p:cNvSpPr txBox="1"/>
          <p:nvPr/>
        </p:nvSpPr>
        <p:spPr>
          <a:xfrm>
            <a:off x="515508" y="1118755"/>
            <a:ext cx="3812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>
                <a:latin typeface="Calibri" panose="020F0502020204030204" pitchFamily="34" charset="0"/>
                <a:cs typeface="Calibri" panose="020F0502020204030204" pitchFamily="34" charset="0"/>
              </a:rPr>
              <a:t>Revisemos la infografía de la situación </a:t>
            </a:r>
            <a:endParaRPr lang="es-419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83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180D7B39-5B27-D3EE-DAC0-6E9A82A1C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22addfe0e43_0_11">
            <a:extLst>
              <a:ext uri="{FF2B5EF4-FFF2-40B4-BE49-F238E27FC236}">
                <a16:creationId xmlns:a16="http://schemas.microsoft.com/office/drawing/2014/main" id="{B548D4DF-CDAA-31AA-CEB2-A9FE7536B525}"/>
              </a:ext>
            </a:extLst>
          </p:cNvPr>
          <p:cNvSpPr txBox="1"/>
          <p:nvPr/>
        </p:nvSpPr>
        <p:spPr>
          <a:xfrm>
            <a:off x="411275" y="428458"/>
            <a:ext cx="72141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Actividad 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1800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Respuesta</a:t>
            </a:r>
            <a:endParaRPr sz="1800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9;g22addfe0e43_0_11">
                <a:extLst>
                  <a:ext uri="{FF2B5EF4-FFF2-40B4-BE49-F238E27FC236}">
                    <a16:creationId xmlns:a16="http://schemas.microsoft.com/office/drawing/2014/main" id="{41044336-583F-4F05-0DDD-DC66725805D4}"/>
                  </a:ext>
                </a:extLst>
              </p:cNvPr>
              <p:cNvSpPr txBox="1"/>
              <p:nvPr/>
            </p:nvSpPr>
            <p:spPr>
              <a:xfrm>
                <a:off x="525484" y="1243180"/>
                <a:ext cx="5765250" cy="360781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s-ES" sz="1600" b="0" u="none" strike="noStrike" cap="none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Buscamos el tiempo </a:t>
                </a:r>
                <a:r>
                  <a:rPr lang="es-ES" sz="1600" b="0" i="1" u="none" strike="noStrike" cap="none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t</a:t>
                </a:r>
                <a:r>
                  <a:rPr lang="es-ES" sz="1600" b="0" u="none" strike="noStrike" cap="none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, tal que </a:t>
                </a:r>
                <a:r>
                  <a:rPr lang="es-ES" sz="1600" b="0" i="1" u="none" strike="noStrike" cap="none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C(t) </a:t>
                </a:r>
                <a:r>
                  <a:rPr lang="es-ES" sz="1600" b="0" u="none" strike="noStrike" cap="none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= 17000, es decir, </a:t>
                </a:r>
              </a:p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lang="es-ES" sz="1500" b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/>
                  <a:cs typeface="Calibri" panose="020F0502020204030204" pitchFamily="34" charset="0"/>
                  <a:sym typeface="Calibri"/>
                </a:endParaRPr>
              </a:p>
              <a:p>
                <a:pPr lvl="0" algn="just">
                  <a:buSzPts val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5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𝐶</m:t>
                      </m:r>
                      <m:d>
                        <m:dPr>
                          <m:ctrlP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𝑡</m:t>
                          </m:r>
                        </m:e>
                      </m:d>
                      <m:r>
                        <a:rPr lang="es-ES" sz="15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𝐶</m:t>
                          </m:r>
                        </m:e>
                        <m:sub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</m:t>
                          </m:r>
                        </m:sub>
                      </m:sSub>
                      <m:r>
                        <a:rPr lang="es-ES" sz="15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⋅</m:t>
                      </m:r>
                      <m:sSup>
                        <m:sSupPr>
                          <m:ctrlP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pPr>
                        <m:e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0,5</m:t>
                          </m:r>
                        </m:e>
                        <m:sup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 </m:t>
                          </m:r>
                          <m:f>
                            <m:fPr>
                              <m:ctrlP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fPr>
                            <m:num>
                              <m: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5730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S" sz="1500" b="0" u="none" strike="noStrike" cap="none" dirty="0">
                  <a:solidFill>
                    <a:schemeClr val="tx1"/>
                  </a:solidFill>
                  <a:latin typeface="Calibri"/>
                  <a:cs typeface="Calibri"/>
                  <a:sym typeface="Calibri"/>
                </a:endParaRPr>
              </a:p>
              <a:p>
                <a:pPr lvl="0" algn="just">
                  <a:buSzPts val="1800"/>
                </a:pPr>
                <a:br>
                  <a:rPr lang="es-ES" sz="1500" b="0" u="none" strike="noStrike" cap="none" dirty="0">
                    <a:solidFill>
                      <a:schemeClr val="tx1"/>
                    </a:solidFill>
                    <a:latin typeface="Calibri"/>
                    <a:cs typeface="Calibri"/>
                    <a:sym typeface="Calibri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5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17000=40000⋅</m:t>
                      </m:r>
                      <m:sSup>
                        <m:sSupPr>
                          <m:ctrlP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pPr>
                        <m:e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0,5</m:t>
                          </m:r>
                        </m:e>
                        <m:sup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 </m:t>
                          </m:r>
                          <m:f>
                            <m:fPr>
                              <m:ctrlP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fPr>
                            <m:num>
                              <m: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5730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S" sz="1500" b="0" u="none" strike="noStrike" cap="none" dirty="0">
                  <a:solidFill>
                    <a:schemeClr val="tx1"/>
                  </a:solidFill>
                  <a:latin typeface="Calibri"/>
                  <a:cs typeface="Calibri"/>
                  <a:sym typeface="Calibri"/>
                </a:endParaRPr>
              </a:p>
              <a:p>
                <a:pPr lvl="0" algn="just">
                  <a:buSzPts val="1800"/>
                </a:pPr>
                <a:br>
                  <a:rPr lang="es-ES" sz="1500" b="0" u="none" strike="noStrike" cap="none" dirty="0">
                    <a:solidFill>
                      <a:schemeClr val="tx1"/>
                    </a:solidFill>
                    <a:latin typeface="Calibri"/>
                    <a:cs typeface="Calibri"/>
                    <a:sym typeface="Calibri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fPr>
                        <m:num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17000</m:t>
                          </m:r>
                        </m:num>
                        <m:den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40000</m:t>
                          </m:r>
                        </m:den>
                      </m:f>
                      <m:r>
                        <a:rPr lang="es-ES" sz="15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pPr>
                        <m:e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0,5 </m:t>
                          </m:r>
                        </m:e>
                        <m:sup>
                          <m:f>
                            <m:fPr>
                              <m:ctrlP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fPr>
                            <m:num>
                              <m: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5730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s-ES" sz="1500" b="0" u="none" strike="noStrike" cap="none" dirty="0">
                  <a:solidFill>
                    <a:schemeClr val="tx1"/>
                  </a:solidFill>
                  <a:latin typeface="Calibri"/>
                  <a:cs typeface="Calibri"/>
                  <a:sym typeface="Calibri"/>
                </a:endParaRPr>
              </a:p>
              <a:p>
                <a:pPr lvl="0" algn="just">
                  <a:buSzPts val="1800"/>
                </a:pPr>
                <a:br>
                  <a:rPr lang="es-ES" sz="1500" b="0" u="none" strike="noStrike" cap="none" dirty="0">
                    <a:solidFill>
                      <a:schemeClr val="tx1"/>
                    </a:solidFill>
                    <a:latin typeface="Calibri"/>
                    <a:cs typeface="Calibri"/>
                    <a:sym typeface="Calibri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sz="15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0,5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s-ES" sz="15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sz="15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</m:ctrlPr>
                                </m:fPr>
                                <m:num>
                                  <m:r>
                                    <a:rPr lang="es-ES" sz="15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17000</m:t>
                                  </m:r>
                                </m:num>
                                <m:den>
                                  <m:r>
                                    <a:rPr lang="es-ES" sz="15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40000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s-ES" sz="15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=</m:t>
                      </m:r>
                      <m:f>
                        <m:fPr>
                          <m:ctrlP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fPr>
                        <m:num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𝑡</m:t>
                          </m:r>
                        </m:num>
                        <m:den>
                          <m:r>
                            <a:rPr lang="es-ES" sz="15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5730</m:t>
                          </m:r>
                        </m:den>
                      </m:f>
                    </m:oMath>
                  </m:oMathPara>
                </a14:m>
                <a:endParaRPr lang="es-ES" sz="1500" b="0" u="none" strike="noStrike" cap="none" dirty="0">
                  <a:solidFill>
                    <a:schemeClr val="tx1"/>
                  </a:solidFill>
                  <a:latin typeface="Calibri"/>
                  <a:cs typeface="Calibri"/>
                  <a:sym typeface="Calibri"/>
                </a:endParaRPr>
              </a:p>
              <a:p>
                <a:pPr lvl="0" algn="just">
                  <a:buSzPts val="1800"/>
                </a:pPr>
                <a:br>
                  <a:rPr lang="es-ES" sz="1500" b="0" u="none" strike="noStrike" cap="none" dirty="0">
                    <a:solidFill>
                      <a:schemeClr val="tx1"/>
                    </a:solidFill>
                    <a:latin typeface="Calibri"/>
                    <a:cs typeface="Calibri"/>
                    <a:sym typeface="Calibri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s-ES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s-E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s-ES" sz="15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5730</m:t>
                              </m:r>
                              <m:r>
                                <a:rPr lang="es-E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⋅</m:t>
                              </m:r>
                              <m:r>
                                <m:rPr>
                                  <m:sty m:val="p"/>
                                </m:rPr>
                                <a:rPr lang="es-ES" sz="15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s-E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0,5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s-E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</m:ctrlPr>
                                </m:fPr>
                                <m:num>
                                  <m:r>
                                    <a:rPr lang="es-E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17000</m:t>
                                  </m:r>
                                </m:num>
                                <m:den>
                                  <m:r>
                                    <a:rPr lang="es-ES" sz="15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  <m:t>40000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s-ES" sz="1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=</m:t>
                      </m:r>
                      <m:r>
                        <a:rPr lang="es-E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𝑡</m:t>
                      </m:r>
                      <m:r>
                        <a:rPr lang="es-E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⇒</m:t>
                      </m:r>
                      <m:r>
                        <a:rPr lang="es-E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𝑡</m:t>
                      </m:r>
                      <m:r>
                        <a:rPr lang="es-E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≈7073 </m:t>
                      </m:r>
                      <m:r>
                        <a:rPr lang="es-E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𝑎</m:t>
                      </m:r>
                      <m:r>
                        <a:rPr lang="es-E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ñ</m:t>
                      </m:r>
                      <m:r>
                        <a:rPr lang="es-E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𝑜𝑠</m:t>
                      </m:r>
                    </m:oMath>
                  </m:oMathPara>
                </a14:m>
                <a:endParaRPr lang="es-419" sz="15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9;g22addfe0e43_0_11">
                <a:extLst>
                  <a:ext uri="{FF2B5EF4-FFF2-40B4-BE49-F238E27FC236}">
                    <a16:creationId xmlns:a16="http://schemas.microsoft.com/office/drawing/2014/main" id="{41044336-583F-4F05-0DDD-DC6672580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84" y="1243180"/>
                <a:ext cx="5765250" cy="3607817"/>
              </a:xfrm>
              <a:prstGeom prst="rect">
                <a:avLst/>
              </a:prstGeom>
              <a:blipFill>
                <a:blip r:embed="rId3"/>
                <a:stretch>
                  <a:fillRect l="-951" t="-8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n 5" descr="Imagen que contiene exterior, animal, comida, sucio&#10;&#10;Descripción generada automáticamente">
            <a:extLst>
              <a:ext uri="{FF2B5EF4-FFF2-40B4-BE49-F238E27FC236}">
                <a16:creationId xmlns:a16="http://schemas.microsoft.com/office/drawing/2014/main" id="{00B3EE56-C67B-3CF3-656D-40D200077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83757" y="2347897"/>
            <a:ext cx="2674024" cy="118548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0237803-EFF9-0E3B-D380-B1169BA4AD77}"/>
              </a:ext>
            </a:extLst>
          </p:cNvPr>
          <p:cNvSpPr txBox="1"/>
          <p:nvPr/>
        </p:nvSpPr>
        <p:spPr>
          <a:xfrm>
            <a:off x="7299133" y="4327777"/>
            <a:ext cx="1582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i="1" dirty="0">
                <a:latin typeface="Calibri" panose="020F0502020204030204" pitchFamily="34" charset="0"/>
                <a:cs typeface="Calibri" panose="020F0502020204030204" pitchFamily="34" charset="0"/>
              </a:rPr>
              <a:t>Momia negra de Chinchorro</a:t>
            </a:r>
            <a:endParaRPr lang="es-419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rco 3">
            <a:extLst>
              <a:ext uri="{FF2B5EF4-FFF2-40B4-BE49-F238E27FC236}">
                <a16:creationId xmlns:a16="http://schemas.microsoft.com/office/drawing/2014/main" id="{D55923FE-959B-CAF3-3101-CE2615E72E75}"/>
              </a:ext>
            </a:extLst>
          </p:cNvPr>
          <p:cNvSpPr/>
          <p:nvPr/>
        </p:nvSpPr>
        <p:spPr>
          <a:xfrm rot="1722688">
            <a:off x="3989106" y="1867389"/>
            <a:ext cx="713767" cy="725391"/>
          </a:xfrm>
          <a:prstGeom prst="arc">
            <a:avLst>
              <a:gd name="adj1" fmla="val 16094059"/>
              <a:gd name="adj2" fmla="val 661006"/>
            </a:avLst>
          </a:prstGeom>
          <a:ln>
            <a:solidFill>
              <a:srgbClr val="433B7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CE713C1-AC46-59B0-6900-EF01C83F3FBE}"/>
                  </a:ext>
                </a:extLst>
              </p:cNvPr>
              <p:cNvSpPr txBox="1"/>
              <p:nvPr/>
            </p:nvSpPr>
            <p:spPr>
              <a:xfrm>
                <a:off x="4794197" y="1901599"/>
                <a:ext cx="22252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>
                    <a:solidFill>
                      <a:srgbClr val="433B7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Reemplazamos los valores 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200" b="0" i="1" u="none" strike="noStrike" cap="none" smtClean="0">
                            <a:solidFill>
                              <a:srgbClr val="433B7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200" b="0" i="1" u="none" strike="noStrike" cap="none" smtClean="0">
                            <a:solidFill>
                              <a:srgbClr val="433B7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200" b="0" i="1" u="none" strike="noStrike" cap="none" smtClean="0">
                            <a:solidFill>
                              <a:srgbClr val="433B7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sub>
                    </m:sSub>
                    <m:r>
                      <a:rPr lang="es-ES" sz="1200" b="0" i="1" u="none" strike="noStrike" cap="none" smtClean="0">
                        <a:solidFill>
                          <a:srgbClr val="433B7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=40000</m:t>
                    </m:r>
                  </m:oMath>
                </a14:m>
                <a:r>
                  <a:rPr lang="es-419" sz="1200" i="0" u="none" strike="noStrike" cap="none" dirty="0">
                    <a:solidFill>
                      <a:srgbClr val="433B71"/>
                    </a:solidFill>
                    <a:latin typeface="Calibri" panose="020F0502020204030204" pitchFamily="34" charset="0"/>
                    <a:ea typeface="Calibri"/>
                    <a:cs typeface="Calibri" panose="020F0502020204030204" pitchFamily="34" charset="0"/>
                    <a:sym typeface="Calibri"/>
                  </a:rPr>
                  <a:t>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200" i="1">
                            <a:solidFill>
                              <a:srgbClr val="433B7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200" i="1">
                            <a:solidFill>
                              <a:srgbClr val="433B7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200" i="1">
                            <a:solidFill>
                              <a:srgbClr val="433B7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𝑎</m:t>
                        </m:r>
                      </m:sub>
                    </m:sSub>
                    <m:r>
                      <a:rPr lang="es-ES" sz="1200" b="0" i="1" smtClean="0">
                        <a:solidFill>
                          <a:srgbClr val="433B7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=17000</m:t>
                    </m:r>
                  </m:oMath>
                </a14:m>
                <a:endParaRPr lang="es-419" sz="1200" dirty="0">
                  <a:solidFill>
                    <a:srgbClr val="433B7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CE713C1-AC46-59B0-6900-EF01C83F3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4197" y="1901599"/>
                <a:ext cx="2225288" cy="461665"/>
              </a:xfrm>
              <a:prstGeom prst="rect">
                <a:avLst/>
              </a:prstGeom>
              <a:blipFill>
                <a:blip r:embed="rId5"/>
                <a:stretch>
                  <a:fillRect t="-1316" b="-9211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co 7">
            <a:extLst>
              <a:ext uri="{FF2B5EF4-FFF2-40B4-BE49-F238E27FC236}">
                <a16:creationId xmlns:a16="http://schemas.microsoft.com/office/drawing/2014/main" id="{19B5C65D-F315-2DF7-DBB6-5633E8D1E996}"/>
              </a:ext>
            </a:extLst>
          </p:cNvPr>
          <p:cNvSpPr/>
          <p:nvPr/>
        </p:nvSpPr>
        <p:spPr>
          <a:xfrm rot="3564395">
            <a:off x="3986956" y="2518434"/>
            <a:ext cx="572341" cy="560576"/>
          </a:xfrm>
          <a:prstGeom prst="arc">
            <a:avLst>
              <a:gd name="adj1" fmla="val 16094059"/>
              <a:gd name="adj2" fmla="val 661006"/>
            </a:avLst>
          </a:prstGeom>
          <a:ln>
            <a:solidFill>
              <a:srgbClr val="433B7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FB48FA3-DB26-E8B3-F190-1915B85AE9BC}"/>
                  </a:ext>
                </a:extLst>
              </p:cNvPr>
              <p:cNvSpPr txBox="1"/>
              <p:nvPr/>
            </p:nvSpPr>
            <p:spPr>
              <a:xfrm>
                <a:off x="4572000" y="2755465"/>
                <a:ext cx="24598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dirty="0">
                    <a:solidFill>
                      <a:srgbClr val="433B7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Dividimos a ambos lados por </a:t>
                </a:r>
                <a14:m>
                  <m:oMath xmlns:m="http://schemas.openxmlformats.org/officeDocument/2006/math">
                    <m:r>
                      <a:rPr lang="es-ES" sz="1200" b="0" i="1" u="none" strike="noStrike" cap="none" smtClean="0">
                        <a:solidFill>
                          <a:srgbClr val="433B7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40000</m:t>
                    </m:r>
                  </m:oMath>
                </a14:m>
                <a:endParaRPr lang="es-419" sz="1200" dirty="0">
                  <a:solidFill>
                    <a:srgbClr val="433B7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FB48FA3-DB26-E8B3-F190-1915B85AE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755465"/>
                <a:ext cx="2459866" cy="276999"/>
              </a:xfrm>
              <a:prstGeom prst="rect">
                <a:avLst/>
              </a:prstGeom>
              <a:blipFill>
                <a:blip r:embed="rId6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rco 9">
            <a:extLst>
              <a:ext uri="{FF2B5EF4-FFF2-40B4-BE49-F238E27FC236}">
                <a16:creationId xmlns:a16="http://schemas.microsoft.com/office/drawing/2014/main" id="{5B914D0F-4DBD-9A00-E4F9-A4900D10D2FF}"/>
              </a:ext>
            </a:extLst>
          </p:cNvPr>
          <p:cNvSpPr/>
          <p:nvPr/>
        </p:nvSpPr>
        <p:spPr>
          <a:xfrm rot="3564395">
            <a:off x="4121111" y="3270989"/>
            <a:ext cx="572341" cy="560576"/>
          </a:xfrm>
          <a:prstGeom prst="arc">
            <a:avLst>
              <a:gd name="adj1" fmla="val 13161048"/>
              <a:gd name="adj2" fmla="val 661006"/>
            </a:avLst>
          </a:prstGeom>
          <a:ln>
            <a:solidFill>
              <a:srgbClr val="433B7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53B60D4-4C86-B4B4-0DEC-3B9FD22A7323}"/>
                  </a:ext>
                </a:extLst>
              </p:cNvPr>
              <p:cNvSpPr txBox="1"/>
              <p:nvPr/>
            </p:nvSpPr>
            <p:spPr>
              <a:xfrm>
                <a:off x="4660043" y="3276400"/>
                <a:ext cx="23973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200" b="1" dirty="0">
                    <a:solidFill>
                      <a:srgbClr val="433B7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Usamos la definición de logaritmo</a:t>
                </a:r>
              </a:p>
              <a:p>
                <a:pPr algn="ctr"/>
                <a:r>
                  <a:rPr lang="es-ES" sz="1200" b="1" dirty="0">
                    <a:solidFill>
                      <a:srgbClr val="433B7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s-ES" sz="1200" b="1" i="1" smtClean="0">
                            <a:solidFill>
                              <a:srgbClr val="433B7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s-ES" sz="1200" b="1" i="1" smtClean="0">
                                <a:solidFill>
                                  <a:srgbClr val="433B7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s-ES" sz="1200" b="1" i="0" smtClean="0">
                                <a:solidFill>
                                  <a:srgbClr val="433B7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𝐥𝐨𝐠</m:t>
                            </m:r>
                          </m:e>
                          <m:sub>
                            <m:r>
                              <a:rPr lang="es-ES" sz="1200" b="1" i="1" smtClean="0">
                                <a:solidFill>
                                  <a:srgbClr val="433B71"/>
                                </a:solidFill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𝒃</m:t>
                            </m:r>
                          </m:sub>
                        </m:sSub>
                      </m:fName>
                      <m:e>
                        <m:r>
                          <a:rPr lang="es-ES" sz="1200" b="1" i="1" smtClean="0">
                            <a:solidFill>
                              <a:srgbClr val="433B7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𝒙</m:t>
                        </m:r>
                      </m:e>
                    </m:func>
                    <m:r>
                      <a:rPr lang="es-ES" sz="1200" b="1" i="1" smtClean="0">
                        <a:solidFill>
                          <a:srgbClr val="433B7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s-ES" sz="1200" b="1" i="1" smtClean="0">
                        <a:solidFill>
                          <a:srgbClr val="433B7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𝒚</m:t>
                    </m:r>
                    <m:r>
                      <a:rPr lang="es-ES" sz="1200" b="1" i="1" smtClean="0">
                        <a:solidFill>
                          <a:srgbClr val="433B7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↔</m:t>
                    </m:r>
                    <m:sSup>
                      <m:sSupPr>
                        <m:ctrlPr>
                          <a:rPr lang="es-ES" sz="1200" b="1" i="1" smtClean="0">
                            <a:solidFill>
                              <a:srgbClr val="433B7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s-ES" sz="1200" b="1" i="1" smtClean="0">
                            <a:solidFill>
                              <a:srgbClr val="433B7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𝒃</m:t>
                        </m:r>
                      </m:e>
                      <m:sup>
                        <m:r>
                          <a:rPr lang="es-ES" sz="1200" b="1" i="1" smtClean="0">
                            <a:solidFill>
                              <a:srgbClr val="433B71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sup>
                    </m:sSup>
                    <m:r>
                      <a:rPr lang="es-ES" sz="1200" b="1" i="1" smtClean="0">
                        <a:solidFill>
                          <a:srgbClr val="433B7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s-ES" sz="1200" b="1" i="1" smtClean="0">
                        <a:solidFill>
                          <a:srgbClr val="433B7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𝒙</m:t>
                    </m:r>
                    <m:r>
                      <a:rPr lang="es-ES" sz="1200" b="1" i="1" smtClean="0">
                        <a:solidFill>
                          <a:srgbClr val="433B71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es-419" sz="1200" b="1" dirty="0">
                  <a:solidFill>
                    <a:srgbClr val="433B7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E53B60D4-4C86-B4B4-0DEC-3B9FD22A7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043" y="3276400"/>
                <a:ext cx="2397300" cy="461665"/>
              </a:xfrm>
              <a:prstGeom prst="rect">
                <a:avLst/>
              </a:prstGeom>
              <a:blipFill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Arco 11">
            <a:extLst>
              <a:ext uri="{FF2B5EF4-FFF2-40B4-BE49-F238E27FC236}">
                <a16:creationId xmlns:a16="http://schemas.microsoft.com/office/drawing/2014/main" id="{9EF7B119-2146-0262-443D-CB3C2482E910}"/>
              </a:ext>
            </a:extLst>
          </p:cNvPr>
          <p:cNvSpPr/>
          <p:nvPr/>
        </p:nvSpPr>
        <p:spPr>
          <a:xfrm rot="3791075">
            <a:off x="4734448" y="3876290"/>
            <a:ext cx="663136" cy="574580"/>
          </a:xfrm>
          <a:prstGeom prst="arc">
            <a:avLst>
              <a:gd name="adj1" fmla="val 13629648"/>
              <a:gd name="adj2" fmla="val 20549900"/>
            </a:avLst>
          </a:prstGeom>
          <a:ln>
            <a:solidFill>
              <a:srgbClr val="433B7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65EBEEC-9931-701A-CA6E-BDAFB188E4A6}"/>
              </a:ext>
            </a:extLst>
          </p:cNvPr>
          <p:cNvSpPr txBox="1"/>
          <p:nvPr/>
        </p:nvSpPr>
        <p:spPr>
          <a:xfrm>
            <a:off x="5456460" y="3993813"/>
            <a:ext cx="1473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Despejamos </a:t>
            </a:r>
            <a:r>
              <a:rPr lang="es-ES" sz="1200" i="1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s-ES" sz="1200" dirty="0">
                <a:solidFill>
                  <a:srgbClr val="433B7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 usamos calculadora</a:t>
            </a:r>
            <a:endParaRPr lang="es-419" sz="1200" dirty="0">
              <a:solidFill>
                <a:srgbClr val="433B7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139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8910905E-A244-133B-23A2-700C143ED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22addfe0e43_0_11">
            <a:extLst>
              <a:ext uri="{FF2B5EF4-FFF2-40B4-BE49-F238E27FC236}">
                <a16:creationId xmlns:a16="http://schemas.microsoft.com/office/drawing/2014/main" id="{3010D20A-1766-9718-D71F-3977B78230A7}"/>
              </a:ext>
            </a:extLst>
          </p:cNvPr>
          <p:cNvSpPr txBox="1"/>
          <p:nvPr/>
        </p:nvSpPr>
        <p:spPr>
          <a:xfrm>
            <a:off x="411275" y="428458"/>
            <a:ext cx="7214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Actividad 3</a:t>
            </a:r>
            <a:endParaRPr sz="2700" b="1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9;g22addfe0e43_0_11">
                <a:extLst>
                  <a:ext uri="{FF2B5EF4-FFF2-40B4-BE49-F238E27FC236}">
                    <a16:creationId xmlns:a16="http://schemas.microsoft.com/office/drawing/2014/main" id="{68C7C094-4BD0-D12F-88ED-85FA09895011}"/>
                  </a:ext>
                </a:extLst>
              </p:cNvPr>
              <p:cNvSpPr txBox="1"/>
              <p:nvPr/>
            </p:nvSpPr>
            <p:spPr>
              <a:xfrm>
                <a:off x="411275" y="1271424"/>
                <a:ext cx="8329769" cy="10541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lvl="0" algn="just">
                  <a:buSzPts val="1800"/>
                </a:pPr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En la actividad anterior se estimó la antigüedad de una momia negra de Chinchorro. Mediante estimaciones y mediciones en muestras orgánicas, se ha determinado la cantidad inicial de átomos de C-14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600" b="0" i="1" u="none" strike="noStrike" cap="none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0</m:t>
                        </m:r>
                      </m:sub>
                    </m:sSub>
                  </m:oMath>
                </a14:m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 y la cantidad actual de átomos de C-14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𝐶</m:t>
                        </m:r>
                      </m:e>
                      <m:sub>
                        <m:r>
                          <a:rPr lang="es-E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s-419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 para otros tres tipos de momias de la cultura Chinchorro: la momia Roja, la momia con vendaje y la momia con pátina de barro. </a:t>
                </a:r>
                <a:endParaRPr lang="es-419" sz="1600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9;g22addfe0e43_0_11">
                <a:extLst>
                  <a:ext uri="{FF2B5EF4-FFF2-40B4-BE49-F238E27FC236}">
                    <a16:creationId xmlns:a16="http://schemas.microsoft.com/office/drawing/2014/main" id="{68C7C094-4BD0-D12F-88ED-85FA098950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275" y="1271424"/>
                <a:ext cx="8329769" cy="1054104"/>
              </a:xfrm>
              <a:prstGeom prst="rect">
                <a:avLst/>
              </a:prstGeom>
              <a:blipFill>
                <a:blip r:embed="rId3"/>
                <a:stretch>
                  <a:fillRect l="-658" t="-2907" r="-658" b="-81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 descr="Tabla&#10;&#10;Descripción generada automáticamente con confianza media">
            <a:extLst>
              <a:ext uri="{FF2B5EF4-FFF2-40B4-BE49-F238E27FC236}">
                <a16:creationId xmlns:a16="http://schemas.microsoft.com/office/drawing/2014/main" id="{B3087C2B-B369-FA29-6723-9190F6C80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988" y="2571750"/>
            <a:ext cx="3409036" cy="15020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3CCED56-3B6E-A050-91BF-3ABB3CB9D5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909" t="4113" b="23848"/>
          <a:stretch/>
        </p:blipFill>
        <p:spPr>
          <a:xfrm>
            <a:off x="4959457" y="2483000"/>
            <a:ext cx="3302001" cy="1679551"/>
          </a:xfrm>
          <a:prstGeom prst="rect">
            <a:avLst/>
          </a:prstGeom>
        </p:spPr>
      </p:pic>
      <p:sp>
        <p:nvSpPr>
          <p:cNvPr id="9" name="Google Shape;119;g22addfe0e43_0_11">
            <a:extLst>
              <a:ext uri="{FF2B5EF4-FFF2-40B4-BE49-F238E27FC236}">
                <a16:creationId xmlns:a16="http://schemas.microsoft.com/office/drawing/2014/main" id="{465CF1BE-34E5-A767-DE5C-E43AE5919BBC}"/>
              </a:ext>
            </a:extLst>
          </p:cNvPr>
          <p:cNvSpPr txBox="1"/>
          <p:nvPr/>
        </p:nvSpPr>
        <p:spPr>
          <a:xfrm>
            <a:off x="527513" y="4383608"/>
            <a:ext cx="8329769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lvl="0" algn="just">
              <a:buSzPts val="1800"/>
            </a:pPr>
            <a:r>
              <a:rPr lang="es-ES" sz="16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Usando el </a:t>
            </a:r>
            <a:r>
              <a:rPr lang="es-ES" sz="16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recurso GeoGebra</a:t>
            </a:r>
            <a:r>
              <a:rPr lang="es-ES" sz="16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completa la tabla anterior con las antigüedades de cada momia.</a:t>
            </a:r>
            <a:endParaRPr lang="es-419" sz="16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737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>
          <a:extLst>
            <a:ext uri="{FF2B5EF4-FFF2-40B4-BE49-F238E27FC236}">
              <a16:creationId xmlns:a16="http://schemas.microsoft.com/office/drawing/2014/main" id="{42B29157-BC10-83FF-8A22-66EBE0880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7;g22addfe0e43_0_11">
            <a:extLst>
              <a:ext uri="{FF2B5EF4-FFF2-40B4-BE49-F238E27FC236}">
                <a16:creationId xmlns:a16="http://schemas.microsoft.com/office/drawing/2014/main" id="{AEB2A392-2C5F-59D9-1BB0-11BAF9701685}"/>
              </a:ext>
            </a:extLst>
          </p:cNvPr>
          <p:cNvSpPr txBox="1"/>
          <p:nvPr/>
        </p:nvSpPr>
        <p:spPr>
          <a:xfrm>
            <a:off x="411275" y="428458"/>
            <a:ext cx="72141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Actividad 3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1800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Respuestas</a:t>
            </a:r>
            <a:endParaRPr sz="1800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1D90C0D-5892-F846-26FC-E6B3CA66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909" t="4113" b="23848"/>
          <a:stretch/>
        </p:blipFill>
        <p:spPr>
          <a:xfrm>
            <a:off x="5323667" y="2080044"/>
            <a:ext cx="3302001" cy="1679551"/>
          </a:xfrm>
          <a:prstGeom prst="rect">
            <a:avLst/>
          </a:prstGeom>
        </p:spPr>
      </p:pic>
      <p:pic>
        <p:nvPicPr>
          <p:cNvPr id="6" name="Imagen 5" descr="Tabla&#10;&#10;Descripción generada automáticamente con confianza media">
            <a:extLst>
              <a:ext uri="{FF2B5EF4-FFF2-40B4-BE49-F238E27FC236}">
                <a16:creationId xmlns:a16="http://schemas.microsoft.com/office/drawing/2014/main" id="{6A67D490-21C9-C266-EC62-518F22A840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12" y="2080044"/>
            <a:ext cx="3655258" cy="161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873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Google Shape;119;g22addfe0e43_0_11">
                <a:extLst>
                  <a:ext uri="{FF2B5EF4-FFF2-40B4-BE49-F238E27FC236}">
                    <a16:creationId xmlns:a16="http://schemas.microsoft.com/office/drawing/2014/main" id="{062EB1A9-09C6-39A6-0CFD-D101ACA045B0}"/>
                  </a:ext>
                </a:extLst>
              </p:cNvPr>
              <p:cNvSpPr txBox="1"/>
              <p:nvPr/>
            </p:nvSpPr>
            <p:spPr>
              <a:xfrm>
                <a:off x="450686" y="1259866"/>
                <a:ext cx="4586928" cy="26237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285750" lvl="0" indent="-285750" algn="just">
                  <a:buSzPts val="1800"/>
                  <a:buFont typeface="Arial" panose="020B0604020202020204" pitchFamily="34" charset="0"/>
                  <a:buChar char="•"/>
                </a:pPr>
                <a:r>
                  <a:rPr lang="es-419" sz="15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Las funciones exponenciales permiten modelar muchos fenómenos del mundo real que involucran crecimiento o decrecimiento, tales como crecimiento poblacional, desintegración radioactiva, concentración de medicamento, interés compuesto, entre otras muchas situaciones.</a:t>
                </a:r>
              </a:p>
              <a:p>
                <a:pPr lvl="0" algn="just">
                  <a:buSzPts val="1800"/>
                </a:pPr>
                <a:endParaRPr lang="es-419" sz="1500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285750" lvl="0" indent="-285750" algn="just">
                  <a:buSzPts val="1800"/>
                  <a:buFont typeface="Arial" panose="020B0604020202020204" pitchFamily="34" charset="0"/>
                  <a:buChar char="•"/>
                </a:pPr>
                <a:r>
                  <a:rPr lang="es-419" sz="15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Las funciones exponenciales son aquellas que pueden ser representadas de la forma </a:t>
                </a:r>
                <a14:m>
                  <m:oMath xmlns:m="http://schemas.openxmlformats.org/officeDocument/2006/math">
                    <m:r>
                      <a:rPr lang="es-ES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𝑓</m:t>
                    </m:r>
                    <m:d>
                      <m:dPr>
                        <m:ctrlPr>
                          <a:rPr lang="es-E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dPr>
                      <m:e>
                        <m:r>
                          <a:rPr lang="es-E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𝑥</m:t>
                        </m:r>
                      </m:e>
                    </m:d>
                    <m:r>
                      <a:rPr lang="es-ES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=</m:t>
                    </m:r>
                    <m:r>
                      <a:rPr lang="es-ES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𝑎</m:t>
                    </m:r>
                    <m:r>
                      <a:rPr lang="es-ES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⋅</m:t>
                    </m:r>
                    <m:sSup>
                      <m:sSupPr>
                        <m:ctrlPr>
                          <a:rPr lang="es-E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</m:ctrlPr>
                      </m:sSupPr>
                      <m:e>
                        <m:r>
                          <a:rPr lang="es-E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𝑏</m:t>
                        </m:r>
                      </m:e>
                      <m:sup>
                        <m:r>
                          <a:rPr lang="es-ES" sz="1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/>
                            <a:cs typeface="Calibri"/>
                            <a:sym typeface="Calibri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s-419" sz="15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donde </a:t>
                </a:r>
                <a14:m>
                  <m:oMath xmlns:m="http://schemas.openxmlformats.org/officeDocument/2006/math">
                    <m:r>
                      <a:rPr lang="es-ES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𝑏</m:t>
                    </m:r>
                    <m:r>
                      <a:rPr lang="es-ES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&gt;0</m:t>
                    </m:r>
                  </m:oMath>
                </a14:m>
                <a:r>
                  <a:rPr lang="es-419" sz="15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y </a:t>
                </a:r>
                <a14:m>
                  <m:oMath xmlns:m="http://schemas.openxmlformats.org/officeDocument/2006/math">
                    <m:r>
                      <a:rPr lang="es-ES" sz="15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𝑏</m:t>
                    </m:r>
                    <m:r>
                      <a:rPr lang="es-ES" sz="15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≠1</m:t>
                    </m:r>
                  </m:oMath>
                </a14:m>
                <a:r>
                  <a:rPr lang="es-419" sz="15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. El número </a:t>
                </a:r>
                <a14:m>
                  <m:oMath xmlns:m="http://schemas.openxmlformats.org/officeDocument/2006/math">
                    <m:r>
                      <a:rPr lang="es-ES" sz="15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/>
                        <a:cs typeface="Calibri"/>
                        <a:sym typeface="Calibri"/>
                      </a:rPr>
                      <m:t>𝑏</m:t>
                    </m:r>
                  </m:oMath>
                </a14:m>
                <a:r>
                  <a:rPr lang="es-419" sz="15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se conoce como base.</a:t>
                </a:r>
              </a:p>
              <a:p>
                <a:pPr marL="285750" lvl="0" indent="-285750" algn="just">
                  <a:buSzPts val="1800"/>
                  <a:buFont typeface="Arial" panose="020B0604020202020204" pitchFamily="34" charset="0"/>
                  <a:buChar char="•"/>
                </a:pPr>
                <a:endParaRPr lang="es-419" sz="1600" i="0" u="none" strike="noStrike" cap="none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Google Shape;119;g22addfe0e43_0_11">
                <a:extLst>
                  <a:ext uri="{FF2B5EF4-FFF2-40B4-BE49-F238E27FC236}">
                    <a16:creationId xmlns:a16="http://schemas.microsoft.com/office/drawing/2014/main" id="{062EB1A9-09C6-39A6-0CFD-D101ACA04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86" y="1259866"/>
                <a:ext cx="4586928" cy="2623765"/>
              </a:xfrm>
              <a:prstGeom prst="rect">
                <a:avLst/>
              </a:prstGeom>
              <a:blipFill>
                <a:blip r:embed="rId3"/>
                <a:stretch>
                  <a:fillRect l="-1330" t="-2558" r="-106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B1D3F68F-9A88-B41B-C495-551457314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099" y="1418207"/>
            <a:ext cx="3412848" cy="2307085"/>
          </a:xfrm>
          <a:prstGeom prst="rect">
            <a:avLst/>
          </a:prstGeom>
        </p:spPr>
      </p:pic>
      <p:sp>
        <p:nvSpPr>
          <p:cNvPr id="5" name="Google Shape;119;g22addfe0e43_0_11">
            <a:extLst>
              <a:ext uri="{FF2B5EF4-FFF2-40B4-BE49-F238E27FC236}">
                <a16:creationId xmlns:a16="http://schemas.microsoft.com/office/drawing/2014/main" id="{F787BA43-ABD6-1B6E-142E-BF90156BA6C7}"/>
              </a:ext>
            </a:extLst>
          </p:cNvPr>
          <p:cNvSpPr txBox="1"/>
          <p:nvPr/>
        </p:nvSpPr>
        <p:spPr>
          <a:xfrm>
            <a:off x="510770" y="3980488"/>
            <a:ext cx="8122460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85750" lvl="0" indent="-285750" algn="just">
              <a:buSzPts val="1800"/>
              <a:buFont typeface="Arial" panose="020B0604020202020204" pitchFamily="34" charset="0"/>
              <a:buChar char="•"/>
            </a:pPr>
            <a:r>
              <a:rPr lang="e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constante </a:t>
            </a:r>
            <a:r>
              <a:rPr lang="es" sz="15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lang="e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corresponde al valor donde el gráfico de la función intercepta al eje </a:t>
            </a:r>
            <a:r>
              <a:rPr lang="es" sz="15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</a:t>
            </a:r>
            <a:r>
              <a:rPr lang="e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mientras que el valor de la base </a:t>
            </a:r>
            <a:r>
              <a:rPr lang="es" sz="15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e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determina si la función es creciente o decreciente.</a:t>
            </a:r>
            <a:endParaRPr lang="es-419" sz="15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43;g22b0a9d5649_0_13">
            <a:extLst>
              <a:ext uri="{FF2B5EF4-FFF2-40B4-BE49-F238E27FC236}">
                <a16:creationId xmlns:a16="http://schemas.microsoft.com/office/drawing/2014/main" id="{B174FB1E-17BB-EE78-4E1F-49E8A6BE4D39}"/>
              </a:ext>
            </a:extLst>
          </p:cNvPr>
          <p:cNvSpPr txBox="1"/>
          <p:nvPr/>
        </p:nvSpPr>
        <p:spPr>
          <a:xfrm>
            <a:off x="520429" y="422714"/>
            <a:ext cx="5299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2700" b="1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352D2E85-0F45-D5F9-17D1-08F2E3E4A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;g22addfe0e43_0_11">
            <a:extLst>
              <a:ext uri="{FF2B5EF4-FFF2-40B4-BE49-F238E27FC236}">
                <a16:creationId xmlns:a16="http://schemas.microsoft.com/office/drawing/2014/main" id="{403660E1-7FDF-98A0-8415-7E900B33D6CB}"/>
              </a:ext>
            </a:extLst>
          </p:cNvPr>
          <p:cNvSpPr txBox="1"/>
          <p:nvPr/>
        </p:nvSpPr>
        <p:spPr>
          <a:xfrm>
            <a:off x="380943" y="1096451"/>
            <a:ext cx="6081849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85750" lvl="0" indent="-285750" algn="just">
              <a:buSzPts val="1800"/>
              <a:buFont typeface="Arial" panose="020B0604020202020204" pitchFamily="34" charset="0"/>
              <a:buChar char="•"/>
            </a:pPr>
            <a:r>
              <a:rPr lang="es-ES" sz="15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s-419" sz="15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 esta actividad, usamos un modelo exponencial para determinar la antigüedad de distintas momias de la cult</a:t>
            </a:r>
            <a:r>
              <a:rPr lang="es-419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ura chinchorro, cuyos asentamientos estaban en la costa del desierto de Atacama</a:t>
            </a:r>
            <a:endParaRPr lang="es-419" sz="16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E9EC39C-6391-D899-3A96-C6865D1B3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403" y="820185"/>
            <a:ext cx="793032" cy="1149706"/>
          </a:xfrm>
          <a:prstGeom prst="rect">
            <a:avLst/>
          </a:prstGeom>
        </p:spPr>
      </p:pic>
      <p:sp>
        <p:nvSpPr>
          <p:cNvPr id="7" name="Google Shape;119;g22addfe0e43_0_11">
            <a:extLst>
              <a:ext uri="{FF2B5EF4-FFF2-40B4-BE49-F238E27FC236}">
                <a16:creationId xmlns:a16="http://schemas.microsoft.com/office/drawing/2014/main" id="{C995D6BD-DF36-2014-7C14-7F256645AB2C}"/>
              </a:ext>
            </a:extLst>
          </p:cNvPr>
          <p:cNvSpPr txBox="1"/>
          <p:nvPr/>
        </p:nvSpPr>
        <p:spPr>
          <a:xfrm>
            <a:off x="4843220" y="2904474"/>
            <a:ext cx="3921071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285750" lvl="0" indent="-285750" algn="just">
              <a:buSzPts val="1800"/>
              <a:buFont typeface="Arial" panose="020B0604020202020204" pitchFamily="34" charset="0"/>
              <a:buChar char="•"/>
            </a:pPr>
            <a:r>
              <a:rPr lang="es-ES" sz="15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es-419" sz="15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ste</a:t>
            </a:r>
            <a:r>
              <a:rPr lang="es-419" sz="1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modelo describe como decae la cantidad de carbono 14 en un organismo después de su muerte. </a:t>
            </a:r>
          </a:p>
        </p:txBody>
      </p:sp>
      <p:pic>
        <p:nvPicPr>
          <p:cNvPr id="12" name="Imagen 1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063D8517-CC0E-61C6-760B-F3C783E60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39" y="2124325"/>
            <a:ext cx="3556861" cy="2683790"/>
          </a:xfrm>
          <a:prstGeom prst="rect">
            <a:avLst/>
          </a:prstGeom>
        </p:spPr>
      </p:pic>
      <p:sp>
        <p:nvSpPr>
          <p:cNvPr id="3" name="Google Shape;243;g22b0a9d5649_0_13">
            <a:extLst>
              <a:ext uri="{FF2B5EF4-FFF2-40B4-BE49-F238E27FC236}">
                <a16:creationId xmlns:a16="http://schemas.microsoft.com/office/drawing/2014/main" id="{236EBAE7-350B-EDF0-D711-351B9DE41CF2}"/>
              </a:ext>
            </a:extLst>
          </p:cNvPr>
          <p:cNvSpPr txBox="1"/>
          <p:nvPr/>
        </p:nvSpPr>
        <p:spPr>
          <a:xfrm>
            <a:off x="520429" y="422714"/>
            <a:ext cx="5299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2700" b="1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562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>
          <a:extLst>
            <a:ext uri="{FF2B5EF4-FFF2-40B4-BE49-F238E27FC236}">
              <a16:creationId xmlns:a16="http://schemas.microsoft.com/office/drawing/2014/main" id="{EAD175D2-A0DA-A68A-BE8A-948B1C27E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2b0a9d5649_0_13">
            <a:extLst>
              <a:ext uri="{FF2B5EF4-FFF2-40B4-BE49-F238E27FC236}">
                <a16:creationId xmlns:a16="http://schemas.microsoft.com/office/drawing/2014/main" id="{AEA937F3-36C1-A9A2-A810-13D39BEBF36D}"/>
              </a:ext>
            </a:extLst>
          </p:cNvPr>
          <p:cNvSpPr txBox="1"/>
          <p:nvPr/>
        </p:nvSpPr>
        <p:spPr>
          <a:xfrm>
            <a:off x="520429" y="422714"/>
            <a:ext cx="52998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Conclusiones</a:t>
            </a:r>
            <a:endParaRPr sz="2700" b="1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F7F2AED6-2CFE-E26E-4F4C-B239F67CBAC2}"/>
                  </a:ext>
                </a:extLst>
              </p:cNvPr>
              <p:cNvSpPr txBox="1"/>
              <p:nvPr/>
            </p:nvSpPr>
            <p:spPr>
              <a:xfrm>
                <a:off x="4827724" y="2164360"/>
                <a:ext cx="3425127" cy="5763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4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s-ES" sz="14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𝐶</m:t>
                          </m:r>
                        </m:e>
                        <m:sub>
                          <m:r>
                            <a:rPr lang="es-ES" sz="14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𝑎</m:t>
                          </m:r>
                        </m:sub>
                      </m:sSub>
                      <m:r>
                        <a:rPr lang="es-ES" sz="14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s-ES" sz="14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s-ES" sz="14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𝐶</m:t>
                          </m:r>
                        </m:e>
                        <m:sub>
                          <m:r>
                            <a:rPr lang="es-ES" sz="14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</m:t>
                          </m:r>
                        </m:sub>
                      </m:sSub>
                      <m:r>
                        <a:rPr lang="es-ES" sz="14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/>
                          <a:cs typeface="Calibri"/>
                          <a:sym typeface="Calibri"/>
                        </a:rPr>
                        <m:t>⋅</m:t>
                      </m:r>
                      <m:sSup>
                        <m:sSupPr>
                          <m:ctrlPr>
                            <a:rPr lang="es-ES" sz="14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pPr>
                        <m:e>
                          <m:r>
                            <a:rPr lang="es-ES" sz="14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0,5</m:t>
                          </m:r>
                        </m:e>
                        <m:sup>
                          <m:r>
                            <a:rPr lang="es-ES" sz="14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 </m:t>
                          </m:r>
                          <m:f>
                            <m:fPr>
                              <m:ctrlPr>
                                <a:rPr lang="es-ES" sz="14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fPr>
                            <m:num>
                              <m:r>
                                <a:rPr lang="es-ES" sz="14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es-ES" sz="14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5730</m:t>
                              </m:r>
                            </m:den>
                          </m:f>
                        </m:sup>
                      </m:sSup>
                      <m:r>
                        <a:rPr lang="es-ES" sz="14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↔</m:t>
                      </m:r>
                      <m:r>
                        <a:rPr lang="es-ES" sz="14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𝑡</m:t>
                      </m:r>
                      <m:r>
                        <a:rPr lang="es-ES" sz="1400" b="0" i="1" u="none" strike="noStrike" cap="none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=5730⋅</m:t>
                      </m:r>
                      <m:func>
                        <m:funcPr>
                          <m:ctrlPr>
                            <a:rPr lang="es-ES" sz="1400" b="0" i="1" u="none" strike="noStrike" cap="none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s-ES" sz="14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 sz="1400" b="0" i="0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log</m:t>
                              </m:r>
                            </m:e>
                            <m:sub>
                              <m:r>
                                <a:rPr lang="es-ES" sz="14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0,5</m:t>
                              </m:r>
                            </m:sub>
                          </m:sSub>
                        </m:fName>
                        <m:e>
                          <m:d>
                            <m:dPr>
                              <m:ctrlPr>
                                <a:rPr lang="es-ES" sz="1400" b="0" i="1" u="none" strike="noStrike" cap="none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s-ES" sz="1400" b="0" i="1" u="none" strike="noStrike" cap="none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"/>
                                      <a:sym typeface="Calibri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s-ES" sz="1400" b="0" i="1" u="none" strike="noStrike" cap="none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400" b="0" i="1" u="none" strike="noStrike" cap="none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s-ES" sz="1400" b="0" i="1" u="none" strike="noStrike" cap="none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s-ES" sz="1400" b="0" i="1" u="none" strike="noStrike" cap="none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s-ES" sz="1400" b="0" i="1" u="none" strike="noStrike" cap="none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s-ES" sz="1400" b="0" i="1" u="none" strike="noStrike" cap="none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Calibri"/>
                                          <a:sym typeface="Calibri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s-419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F7F2AED6-2CFE-E26E-4F4C-B239F67CBA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724" y="2164360"/>
                <a:ext cx="3425127" cy="5763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419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>
            <a:extLst>
              <a:ext uri="{FF2B5EF4-FFF2-40B4-BE49-F238E27FC236}">
                <a16:creationId xmlns:a16="http://schemas.microsoft.com/office/drawing/2014/main" id="{2CDD9E3C-077C-F07A-5755-A4B592C087D5}"/>
              </a:ext>
            </a:extLst>
          </p:cNvPr>
          <p:cNvSpPr txBox="1"/>
          <p:nvPr/>
        </p:nvSpPr>
        <p:spPr>
          <a:xfrm>
            <a:off x="520429" y="1268812"/>
            <a:ext cx="82063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SzPts val="1800"/>
              <a:buFont typeface="Arial" panose="020B0604020202020204" pitchFamily="34" charset="0"/>
              <a:buChar char="•"/>
            </a:pPr>
            <a:r>
              <a:rPr lang="es-419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partir de él, fue posible determinar la antigüedad de las momias, conociendo la cantidad inicial y actual de C-14 y despejando el tiempo t a partir de la definición de logaritmo.  </a:t>
            </a:r>
            <a:endParaRPr lang="es-419" sz="16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Imagen 11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57E8B344-C3BA-E5C3-4FDE-4190F263E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76" y="2143919"/>
            <a:ext cx="2983423" cy="225110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888F75C-80FD-2A3C-D0F3-74E9F20BF6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113" b="23848"/>
          <a:stretch/>
        </p:blipFill>
        <p:spPr>
          <a:xfrm>
            <a:off x="4472385" y="3031068"/>
            <a:ext cx="4254397" cy="127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37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>
          <a:extLst>
            <a:ext uri="{FF2B5EF4-FFF2-40B4-BE49-F238E27FC236}">
              <a16:creationId xmlns:a16="http://schemas.microsoft.com/office/drawing/2014/main" id="{CCA21DDF-2EA0-5F32-18D1-205D91640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">
            <a:extLst>
              <a:ext uri="{FF2B5EF4-FFF2-40B4-BE49-F238E27FC236}">
                <a16:creationId xmlns:a16="http://schemas.microsoft.com/office/drawing/2014/main" id="{1A9C635C-DDF8-534F-6FD0-FCA28AB70F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">
            <a:extLst>
              <a:ext uri="{FF2B5EF4-FFF2-40B4-BE49-F238E27FC236}">
                <a16:creationId xmlns:a16="http://schemas.microsoft.com/office/drawing/2014/main" id="{CC4089A2-7657-065D-7218-EB5915BBD21D}"/>
              </a:ext>
            </a:extLst>
          </p:cNvPr>
          <p:cNvSpPr txBox="1"/>
          <p:nvPr/>
        </p:nvSpPr>
        <p:spPr>
          <a:xfrm>
            <a:off x="483935" y="2297504"/>
            <a:ext cx="8175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es" sz="33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Carbono 14</a:t>
            </a:r>
            <a:endParaRPr sz="33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50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D2713012-2F54-0055-5018-7CF3C282D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8BA905E-1783-EC04-ED08-DBD9851FB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" y="0"/>
            <a:ext cx="9145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54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B42A6DBC-467F-F8F8-C6E1-289E45047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5054B25-443F-00F2-5980-DC3A3D1FD9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70" y="0"/>
            <a:ext cx="914514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93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>
          <a:extLst>
            <a:ext uri="{FF2B5EF4-FFF2-40B4-BE49-F238E27FC236}">
              <a16:creationId xmlns:a16="http://schemas.microsoft.com/office/drawing/2014/main" id="{A74B189F-0CAE-1428-7DBB-330ACBA71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34D269-527A-7735-F5CB-A846B1D29F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570" y="0"/>
            <a:ext cx="9145142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2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"/>
          <p:cNvSpPr txBox="1"/>
          <p:nvPr/>
        </p:nvSpPr>
        <p:spPr>
          <a:xfrm>
            <a:off x="376405" y="336344"/>
            <a:ext cx="7214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 dirty="0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Reflexionemos</a:t>
            </a:r>
            <a:endParaRPr sz="2700" b="1" i="0" u="none" strike="noStrike" cap="none" dirty="0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3"/>
          <p:cNvSpPr txBox="1"/>
          <p:nvPr/>
        </p:nvSpPr>
        <p:spPr>
          <a:xfrm>
            <a:off x="376405" y="1100336"/>
            <a:ext cx="4525500" cy="311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¿Conocías las momias Chinchorro?</a:t>
            </a:r>
            <a:b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¿En qué lugar se ubicaba esta cultura? </a:t>
            </a:r>
            <a:b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se puede estimar la antigüedad de una momia?</a:t>
            </a:r>
            <a:b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es la datación de Carbono 14?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" name="Google Shape;89;p3"/>
          <p:cNvGrpSpPr/>
          <p:nvPr/>
        </p:nvGrpSpPr>
        <p:grpSpPr>
          <a:xfrm>
            <a:off x="5212516" y="1251382"/>
            <a:ext cx="3698328" cy="2796195"/>
            <a:chOff x="5394375" y="1251350"/>
            <a:chExt cx="3516524" cy="2742174"/>
          </a:xfrm>
        </p:grpSpPr>
        <p:pic>
          <p:nvPicPr>
            <p:cNvPr id="90" name="Google Shape;90;p3"/>
            <p:cNvPicPr preferRelativeResize="0"/>
            <p:nvPr/>
          </p:nvPicPr>
          <p:blipFill rotWithShape="1">
            <a:blip r:embed="rId3">
              <a:alphaModFix/>
            </a:blip>
            <a:srcRect l="3101" t="32117" r="47257" b="20884"/>
            <a:stretch/>
          </p:blipFill>
          <p:spPr>
            <a:xfrm>
              <a:off x="5394375" y="1251350"/>
              <a:ext cx="3516524" cy="1872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3"/>
            <p:cNvPicPr preferRelativeResize="0"/>
            <p:nvPr/>
          </p:nvPicPr>
          <p:blipFill rotWithShape="1">
            <a:blip r:embed="rId4">
              <a:alphaModFix/>
            </a:blip>
            <a:srcRect l="2913" t="23139" r="2808" b="35420"/>
            <a:stretch/>
          </p:blipFill>
          <p:spPr>
            <a:xfrm>
              <a:off x="5394375" y="3124075"/>
              <a:ext cx="3516524" cy="8694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55b903cfd2_0_1"/>
          <p:cNvSpPr txBox="1"/>
          <p:nvPr/>
        </p:nvSpPr>
        <p:spPr>
          <a:xfrm>
            <a:off x="376405" y="336344"/>
            <a:ext cx="7214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Carbono 14</a:t>
            </a:r>
            <a:endParaRPr sz="2700" b="1" i="0" u="none" strike="noStrike" cap="none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g255b903cfd2_0_1"/>
          <p:cNvSpPr txBox="1"/>
          <p:nvPr/>
        </p:nvSpPr>
        <p:spPr>
          <a:xfrm>
            <a:off x="376405" y="1160982"/>
            <a:ext cx="460650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momias Chinchorro son las más antiguas que se han descubierto hasta hoy.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cultura Chinchorro y gran parte de sus asentamientos y vestigios están en el norte del país. 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antigüedad de una momia o de cualquier ser vivo puede ser estimada </a:t>
            </a:r>
            <a:r>
              <a:rPr lang="e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partir de la cantidad de átomos de Carbono 14</a:t>
            </a:r>
            <a: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8" name="Google Shape;98;g255b903cfd2_0_1"/>
          <p:cNvGrpSpPr/>
          <p:nvPr/>
        </p:nvGrpSpPr>
        <p:grpSpPr>
          <a:xfrm>
            <a:off x="5529942" y="1596571"/>
            <a:ext cx="3380901" cy="2451006"/>
            <a:chOff x="5394375" y="1251350"/>
            <a:chExt cx="3516524" cy="2742174"/>
          </a:xfrm>
        </p:grpSpPr>
        <p:pic>
          <p:nvPicPr>
            <p:cNvPr id="99" name="Google Shape;99;g255b903cfd2_0_1"/>
            <p:cNvPicPr preferRelativeResize="0"/>
            <p:nvPr/>
          </p:nvPicPr>
          <p:blipFill rotWithShape="1">
            <a:blip r:embed="rId3">
              <a:alphaModFix/>
            </a:blip>
            <a:srcRect l="3101" t="32117" r="47257" b="20884"/>
            <a:stretch/>
          </p:blipFill>
          <p:spPr>
            <a:xfrm>
              <a:off x="5394375" y="1251350"/>
              <a:ext cx="3516524" cy="18727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g255b903cfd2_0_1"/>
            <p:cNvPicPr preferRelativeResize="0"/>
            <p:nvPr/>
          </p:nvPicPr>
          <p:blipFill rotWithShape="1">
            <a:blip r:embed="rId4">
              <a:alphaModFix/>
            </a:blip>
            <a:srcRect l="2913" t="23139" r="2808" b="35420"/>
            <a:stretch/>
          </p:blipFill>
          <p:spPr>
            <a:xfrm>
              <a:off x="5394375" y="3124075"/>
              <a:ext cx="3516524" cy="8694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2addfe0e43_0_4"/>
          <p:cNvSpPr txBox="1"/>
          <p:nvPr/>
        </p:nvSpPr>
        <p:spPr>
          <a:xfrm>
            <a:off x="376405" y="336344"/>
            <a:ext cx="7214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Carbono 14</a:t>
            </a:r>
            <a:endParaRPr sz="2700" b="1" i="0" u="none" strike="noStrike" cap="none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g22addfe0e43_0_4"/>
          <p:cNvSpPr txBox="1"/>
          <p:nvPr/>
        </p:nvSpPr>
        <p:spPr>
          <a:xfrm>
            <a:off x="518549" y="1388075"/>
            <a:ext cx="7761900" cy="28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Carbono 14 se absorbe en los organismos durante su vida y, al morir, la cantidad de átomos de C-14 en una muestra orgánica empieza a disminuir.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Supondremos que la concentración de C-14 en el ambiente ha sido constante en los últimos 50.000 años y que los seres vivos mantienen la misma proporción de C-14 en sus tejidos.</a:t>
            </a: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2addfe0e43_0_17"/>
          <p:cNvSpPr txBox="1"/>
          <p:nvPr/>
        </p:nvSpPr>
        <p:spPr>
          <a:xfrm>
            <a:off x="376405" y="336344"/>
            <a:ext cx="72141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s" sz="2700" b="1" i="0" u="none" strike="noStrike" cap="none">
                <a:solidFill>
                  <a:srgbClr val="423B71"/>
                </a:solidFill>
                <a:latin typeface="Calibri"/>
                <a:ea typeface="Calibri"/>
                <a:cs typeface="Calibri"/>
                <a:sym typeface="Calibri"/>
              </a:rPr>
              <a:t>Carbono 14</a:t>
            </a:r>
            <a:endParaRPr sz="2700" b="1" i="0" u="none" strike="noStrike" cap="none">
              <a:solidFill>
                <a:srgbClr val="423B7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22addfe0e43_0_17"/>
          <p:cNvSpPr txBox="1"/>
          <p:nvPr/>
        </p:nvSpPr>
        <p:spPr>
          <a:xfrm>
            <a:off x="518549" y="1388075"/>
            <a:ext cx="7663500" cy="22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C-14 tiene un </a:t>
            </a:r>
            <a:r>
              <a:rPr lang="e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período de semidesintegración</a:t>
            </a:r>
            <a:r>
              <a:rPr lang="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5.730 años, lo que significa que después de este tiempo, en el organismo quedará la mitad de los átomos de C-14 que estaban presentes al momento de su muerte.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datación por C-14 es precisa para objetos que tienen menos de 50.000 años. Después de ese período, la cantidad residual de C-14 en los organismos es tan pequeña que se vuelve difícil de medir con precisión.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2076</Words>
  <Application>Microsoft Office PowerPoint</Application>
  <PresentationFormat>Presentación en pantalla (16:9)</PresentationFormat>
  <Paragraphs>156</Paragraphs>
  <Slides>26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Calibri</vt:lpstr>
      <vt:lpstr>Times New Roman</vt:lpstr>
      <vt:lpstr>Cambria Math</vt:lpstr>
      <vt:lpstr>Nunito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Ricardo Felipe Fredes Silva (ricardo.fredes)</cp:lastModifiedBy>
  <cp:revision>11</cp:revision>
  <dcterms:modified xsi:type="dcterms:W3CDTF">2024-10-15T14:06:00Z</dcterms:modified>
</cp:coreProperties>
</file>