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1"/>
  </p:notesMasterIdLst>
  <p:sldIdLst>
    <p:sldId id="256" r:id="rId2"/>
    <p:sldId id="257" r:id="rId3"/>
    <p:sldId id="258" r:id="rId4"/>
    <p:sldId id="259" r:id="rId5"/>
    <p:sldId id="264" r:id="rId6"/>
    <p:sldId id="261" r:id="rId7"/>
    <p:sldId id="265" r:id="rId8"/>
    <p:sldId id="266" r:id="rId9"/>
    <p:sldId id="267" r:id="rId10"/>
    <p:sldId id="268" r:id="rId11"/>
    <p:sldId id="269" r:id="rId12"/>
    <p:sldId id="270" r:id="rId13"/>
    <p:sldId id="260" r:id="rId14"/>
    <p:sldId id="271" r:id="rId15"/>
    <p:sldId id="272" r:id="rId16"/>
    <p:sldId id="283" r:id="rId17"/>
    <p:sldId id="284" r:id="rId18"/>
    <p:sldId id="277" r:id="rId19"/>
    <p:sldId id="279" r:id="rId20"/>
    <p:sldId id="285" r:id="rId21"/>
    <p:sldId id="286" r:id="rId22"/>
    <p:sldId id="287" r:id="rId23"/>
    <p:sldId id="288" r:id="rId24"/>
    <p:sldId id="289" r:id="rId25"/>
    <p:sldId id="290" r:id="rId26"/>
    <p:sldId id="291" r:id="rId27"/>
    <p:sldId id="292" r:id="rId28"/>
    <p:sldId id="293" r:id="rId29"/>
    <p:sldId id="29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7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603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262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a296db580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g2a296db580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2624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308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97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3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4861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6487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3482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201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7" name="Google Shape;137;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7" name="Google Shape;137;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307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ae6c73c557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44" name="Google Shape;144;g2ae6c73c55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802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dirty="0"/>
              <a:t>Este momento está dedicado a que revisen la infografía de la situación, la que se puede descargar directamente desde la web de la situación.</a:t>
            </a: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a296db580e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g2a296db580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413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296db580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2a296db580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extLst>
      <p:ext uri="{BB962C8B-B14F-4D97-AF65-F5344CB8AC3E}">
        <p14:creationId xmlns:p14="http://schemas.microsoft.com/office/powerpoint/2010/main" val="412851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4°medio</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Desafío)</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25" y="2080163"/>
            <a:ext cx="5303100" cy="2042837"/>
          </a:xfrm>
          <a:prstGeom prst="rect">
            <a:avLst/>
          </a:prstGeom>
          <a:solidFill>
            <a:srgbClr val="F3F3F3"/>
          </a:solidFill>
          <a:ln>
            <a:noFill/>
          </a:ln>
        </p:spPr>
        <p:txBody>
          <a:bodyPr spcFirstLastPara="1" wrap="square" lIns="91425" tIns="91425" rIns="91425" bIns="91425" anchor="t" anchorCtr="0">
            <a:spAutoFit/>
          </a:bodyPr>
          <a:lstStyle/>
          <a:p>
            <a:pPr marL="457200" lvl="0" indent="-361950" algn="just" rtl="0">
              <a:lnSpc>
                <a:spcPct val="115000"/>
              </a:lnSpc>
              <a:spcBef>
                <a:spcPts val="0"/>
              </a:spcBef>
              <a:spcAft>
                <a:spcPts val="0"/>
              </a:spcAft>
              <a:buClr>
                <a:schemeClr val="dk1"/>
              </a:buClr>
              <a:buSzPts val="2100"/>
              <a:buFont typeface="Calibri"/>
              <a:buChar char="●"/>
            </a:pPr>
            <a:r>
              <a:rPr lang="es" sz="2100" dirty="0">
                <a:solidFill>
                  <a:schemeClr val="dk1"/>
                </a:solidFill>
                <a:latin typeface="Calibri"/>
                <a:ea typeface="Calibri"/>
                <a:cs typeface="Calibri"/>
                <a:sym typeface="Calibri"/>
              </a:rPr>
              <a:t>¿Cómo esta información se relaciona con la situación planteada?</a:t>
            </a:r>
            <a:endParaRPr sz="2100" dirty="0">
              <a:solidFill>
                <a:schemeClr val="dk1"/>
              </a:solidFill>
              <a:latin typeface="Calibri"/>
              <a:ea typeface="Calibri"/>
              <a:cs typeface="Calibri"/>
              <a:sym typeface="Calibri"/>
            </a:endParaRPr>
          </a:p>
          <a:p>
            <a:pPr marL="457200" lvl="0" indent="0" algn="just" rtl="0">
              <a:lnSpc>
                <a:spcPct val="115000"/>
              </a:lnSpc>
              <a:spcBef>
                <a:spcPts val="0"/>
              </a:spcBef>
              <a:spcAft>
                <a:spcPts val="0"/>
              </a:spcAft>
              <a:buNone/>
            </a:pPr>
            <a:endParaRPr sz="2100" dirty="0">
              <a:solidFill>
                <a:schemeClr val="dk1"/>
              </a:solidFill>
              <a:latin typeface="Calibri"/>
              <a:ea typeface="Calibri"/>
              <a:cs typeface="Calibri"/>
              <a:sym typeface="Calibri"/>
            </a:endParaRPr>
          </a:p>
          <a:p>
            <a:pPr marL="457200" lvl="0" indent="-361950" algn="just" rtl="0">
              <a:lnSpc>
                <a:spcPct val="115000"/>
              </a:lnSpc>
              <a:spcBef>
                <a:spcPts val="0"/>
              </a:spcBef>
              <a:spcAft>
                <a:spcPts val="0"/>
              </a:spcAft>
              <a:buClr>
                <a:schemeClr val="dk1"/>
              </a:buClr>
              <a:buSzPts val="2100"/>
              <a:buFont typeface="Calibri"/>
              <a:buChar char="●"/>
            </a:pPr>
            <a:r>
              <a:rPr lang="es" sz="2100" dirty="0">
                <a:solidFill>
                  <a:schemeClr val="dk1"/>
                </a:solidFill>
                <a:latin typeface="Calibri"/>
                <a:ea typeface="Calibri"/>
                <a:cs typeface="Calibri"/>
                <a:sym typeface="Calibri"/>
              </a:rPr>
              <a:t>¿Cómo esta información nos puede ayudar a resolver la pregunta de investigación?</a:t>
            </a:r>
            <a:endParaRPr sz="2100" dirty="0">
              <a:solidFill>
                <a:schemeClr val="dk1"/>
              </a:solidFill>
              <a:latin typeface="Calibri"/>
              <a:ea typeface="Calibri"/>
              <a:cs typeface="Calibri"/>
              <a:sym typeface="Calibri"/>
            </a:endParaRPr>
          </a:p>
        </p:txBody>
      </p:sp>
      <p:sp>
        <p:nvSpPr>
          <p:cNvPr id="148" name="Google Shape;148;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 </a:t>
            </a:r>
            <a:endParaRPr sz="3000" b="1" i="0" u="none" strike="noStrike" cap="none">
              <a:solidFill>
                <a:srgbClr val="423B71"/>
              </a:solidFill>
              <a:latin typeface="Calibri"/>
              <a:ea typeface="Calibri"/>
              <a:cs typeface="Calibri"/>
              <a:sym typeface="Calibri"/>
            </a:endParaRPr>
          </a:p>
        </p:txBody>
      </p:sp>
      <p:sp>
        <p:nvSpPr>
          <p:cNvPr id="149" name="Google Shape;149;p29"/>
          <p:cNvSpPr txBox="1"/>
          <p:nvPr/>
        </p:nvSpPr>
        <p:spPr>
          <a:xfrm>
            <a:off x="396425" y="1228313"/>
            <a:ext cx="60543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a:solidFill>
                  <a:schemeClr val="dk1"/>
                </a:solidFill>
                <a:latin typeface="Calibri"/>
                <a:ea typeface="Calibri"/>
                <a:cs typeface="Calibri"/>
                <a:sym typeface="Calibri"/>
              </a:rPr>
              <a:t>Para dirigir su investigación, piensen en lo siguiente:</a:t>
            </a:r>
            <a:endParaRPr sz="2100">
              <a:solidFill>
                <a:schemeClr val="dk1"/>
              </a:solidFill>
              <a:latin typeface="Calibri"/>
              <a:ea typeface="Calibri"/>
              <a:cs typeface="Calibri"/>
              <a:sym typeface="Calibri"/>
            </a:endParaRPr>
          </a:p>
        </p:txBody>
      </p:sp>
      <p:pic>
        <p:nvPicPr>
          <p:cNvPr id="150" name="Google Shape;150;p29"/>
          <p:cNvPicPr preferRelativeResize="0"/>
          <p:nvPr/>
        </p:nvPicPr>
        <p:blipFill>
          <a:blip r:embed="rId3">
            <a:alphaModFix/>
          </a:blip>
          <a:stretch>
            <a:fillRect/>
          </a:stretch>
        </p:blipFill>
        <p:spPr>
          <a:xfrm>
            <a:off x="5832475" y="2206300"/>
            <a:ext cx="2717900" cy="1742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 </a:t>
            </a:r>
            <a:endParaRPr sz="3000" b="1" i="0" u="none" strike="noStrike" cap="none">
              <a:solidFill>
                <a:srgbClr val="423B71"/>
              </a:solidFill>
              <a:latin typeface="Calibri"/>
              <a:ea typeface="Calibri"/>
              <a:cs typeface="Calibri"/>
              <a:sym typeface="Calibri"/>
            </a:endParaRPr>
          </a:p>
        </p:txBody>
      </p:sp>
      <p:sp>
        <p:nvSpPr>
          <p:cNvPr id="5" name="CuadroTexto 4">
            <a:extLst>
              <a:ext uri="{FF2B5EF4-FFF2-40B4-BE49-F238E27FC236}">
                <a16:creationId xmlns:a16="http://schemas.microsoft.com/office/drawing/2014/main" id="{004817F9-366E-343E-D639-FAA5892599AA}"/>
              </a:ext>
            </a:extLst>
          </p:cNvPr>
          <p:cNvSpPr txBox="1"/>
          <p:nvPr/>
        </p:nvSpPr>
        <p:spPr>
          <a:xfrm>
            <a:off x="653143" y="1830854"/>
            <a:ext cx="7975600" cy="707886"/>
          </a:xfrm>
          <a:prstGeom prst="rect">
            <a:avLst/>
          </a:prstGeom>
          <a:solidFill>
            <a:schemeClr val="tx2"/>
          </a:solidFill>
        </p:spPr>
        <p:txBody>
          <a:bodyPr wrap="square">
            <a:spAutoFit/>
          </a:bodyPr>
          <a:lstStyle/>
          <a:p>
            <a:pPr algn="ctr"/>
            <a:r>
              <a:rPr lang="es-419" sz="2000" dirty="0">
                <a:latin typeface="Calibri" panose="020F0502020204030204" pitchFamily="34" charset="0"/>
                <a:cs typeface="Calibri" panose="020F0502020204030204" pitchFamily="34" charset="0"/>
              </a:rPr>
              <a:t>A partir de la información que han recabado, ¿de qué manera creen que podríamos abordar el desafío?</a:t>
            </a:r>
          </a:p>
        </p:txBody>
      </p:sp>
      <p:sp>
        <p:nvSpPr>
          <p:cNvPr id="6" name="Google Shape;149;p29">
            <a:extLst>
              <a:ext uri="{FF2B5EF4-FFF2-40B4-BE49-F238E27FC236}">
                <a16:creationId xmlns:a16="http://schemas.microsoft.com/office/drawing/2014/main" id="{9DE3DF0D-609D-4D7D-9BC9-8384079E6087}"/>
              </a:ext>
            </a:extLst>
          </p:cNvPr>
          <p:cNvSpPr txBox="1"/>
          <p:nvPr/>
        </p:nvSpPr>
        <p:spPr>
          <a:xfrm>
            <a:off x="1485773" y="3166161"/>
            <a:ext cx="733165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dirty="0">
                <a:solidFill>
                  <a:schemeClr val="dk1"/>
                </a:solidFill>
                <a:latin typeface="Calibri"/>
                <a:ea typeface="Calibri"/>
                <a:cs typeface="Calibri"/>
                <a:sym typeface="Calibri"/>
              </a:rPr>
              <a:t>Discutan esto en su grupo, y luego propongan sus ideas al resto del curso.</a:t>
            </a:r>
            <a:endParaRPr sz="1800" dirty="0">
              <a:solidFill>
                <a:schemeClr val="dk1"/>
              </a:solidFill>
              <a:latin typeface="Calibri"/>
              <a:ea typeface="Calibri"/>
              <a:cs typeface="Calibri"/>
              <a:sym typeface="Calibri"/>
            </a:endParaRPr>
          </a:p>
        </p:txBody>
      </p:sp>
      <p:pic>
        <p:nvPicPr>
          <p:cNvPr id="7" name="Gráfico 6" descr="Usuarios con relleno sólido">
            <a:extLst>
              <a:ext uri="{FF2B5EF4-FFF2-40B4-BE49-F238E27FC236}">
                <a16:creationId xmlns:a16="http://schemas.microsoft.com/office/drawing/2014/main" id="{A2A8248E-36EC-B979-84C2-5CB80AD629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828" y="3073629"/>
            <a:ext cx="643945" cy="643945"/>
          </a:xfrm>
          <a:prstGeom prst="rect">
            <a:avLst/>
          </a:prstGeom>
        </p:spPr>
      </p:pic>
    </p:spTree>
    <p:extLst>
      <p:ext uri="{BB962C8B-B14F-4D97-AF65-F5344CB8AC3E}">
        <p14:creationId xmlns:p14="http://schemas.microsoft.com/office/powerpoint/2010/main" val="22359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9"/>
          <p:cNvSpPr txBox="1"/>
          <p:nvPr/>
        </p:nvSpPr>
        <p:spPr>
          <a:xfrm>
            <a:off x="423438" y="452940"/>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Procedimiento experimental </a:t>
            </a:r>
            <a:endParaRPr sz="3000" b="1" i="0" u="none" strike="noStrike" cap="none" dirty="0">
              <a:solidFill>
                <a:srgbClr val="423B71"/>
              </a:solidFill>
              <a:latin typeface="Calibri"/>
              <a:ea typeface="Calibri"/>
              <a:cs typeface="Calibri"/>
              <a:sym typeface="Calibri"/>
            </a:endParaRPr>
          </a:p>
        </p:txBody>
      </p:sp>
      <p:sp>
        <p:nvSpPr>
          <p:cNvPr id="6" name="Google Shape;149;p29">
            <a:extLst>
              <a:ext uri="{FF2B5EF4-FFF2-40B4-BE49-F238E27FC236}">
                <a16:creationId xmlns:a16="http://schemas.microsoft.com/office/drawing/2014/main" id="{9DE3DF0D-609D-4D7D-9BC9-8384079E6087}"/>
              </a:ext>
            </a:extLst>
          </p:cNvPr>
          <p:cNvSpPr txBox="1"/>
          <p:nvPr/>
        </p:nvSpPr>
        <p:spPr>
          <a:xfrm>
            <a:off x="396431" y="1108790"/>
            <a:ext cx="76154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dirty="0">
                <a:solidFill>
                  <a:schemeClr val="dk1"/>
                </a:solidFill>
                <a:latin typeface="Calibri"/>
                <a:ea typeface="Calibri"/>
                <a:cs typeface="Calibri"/>
                <a:sym typeface="Calibri"/>
              </a:rPr>
              <a:t>P</a:t>
            </a:r>
            <a:r>
              <a:rPr lang="es-419" sz="1600" dirty="0">
                <a:solidFill>
                  <a:schemeClr val="dk1"/>
                </a:solidFill>
                <a:latin typeface="Calibri"/>
                <a:ea typeface="Calibri"/>
                <a:cs typeface="Calibri"/>
                <a:sym typeface="Calibri"/>
              </a:rPr>
              <a:t>a</a:t>
            </a:r>
            <a:r>
              <a:rPr lang="es" sz="1600" dirty="0">
                <a:solidFill>
                  <a:schemeClr val="dk1"/>
                </a:solidFill>
                <a:latin typeface="Calibri"/>
                <a:ea typeface="Calibri"/>
                <a:cs typeface="Calibri"/>
                <a:sym typeface="Calibri"/>
              </a:rPr>
              <a:t>ra abordar el desafío, seguiremos un procedimiento experimental. Sus principales pasos son los siguientes.</a:t>
            </a:r>
            <a:endParaRPr sz="1600" dirty="0">
              <a:solidFill>
                <a:schemeClr val="dk1"/>
              </a:solidFill>
              <a:latin typeface="Calibri"/>
              <a:ea typeface="Calibri"/>
              <a:cs typeface="Calibri"/>
              <a:sym typeface="Calibri"/>
            </a:endParaRPr>
          </a:p>
        </p:txBody>
      </p:sp>
      <p:pic>
        <p:nvPicPr>
          <p:cNvPr id="3" name="Gráfico 2" descr="Insignia con relleno sólido">
            <a:extLst>
              <a:ext uri="{FF2B5EF4-FFF2-40B4-BE49-F238E27FC236}">
                <a16:creationId xmlns:a16="http://schemas.microsoft.com/office/drawing/2014/main" id="{B44BD259-73A5-2AF8-8CE3-9EDCC61BF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438" y="3041797"/>
            <a:ext cx="423899" cy="423899"/>
          </a:xfrm>
          <a:prstGeom prst="rect">
            <a:avLst/>
          </a:prstGeom>
        </p:spPr>
      </p:pic>
      <p:pic>
        <p:nvPicPr>
          <p:cNvPr id="8" name="Gráfico 7" descr="Insignia 3 con relleno sólido">
            <a:extLst>
              <a:ext uri="{FF2B5EF4-FFF2-40B4-BE49-F238E27FC236}">
                <a16:creationId xmlns:a16="http://schemas.microsoft.com/office/drawing/2014/main" id="{CB5B7CC2-627D-9AC1-0157-7A443678D1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431" y="4260093"/>
            <a:ext cx="423899" cy="423899"/>
          </a:xfrm>
          <a:prstGeom prst="rect">
            <a:avLst/>
          </a:prstGeom>
        </p:spPr>
      </p:pic>
      <p:pic>
        <p:nvPicPr>
          <p:cNvPr id="10" name="Gráfico 9" descr="Insignia 1 con relleno sólido">
            <a:extLst>
              <a:ext uri="{FF2B5EF4-FFF2-40B4-BE49-F238E27FC236}">
                <a16:creationId xmlns:a16="http://schemas.microsoft.com/office/drawing/2014/main" id="{97257448-5E8B-DEC9-9DD5-AB02CE3933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3702" y="2035569"/>
            <a:ext cx="423899" cy="423899"/>
          </a:xfrm>
          <a:prstGeom prst="rect">
            <a:avLst/>
          </a:prstGeom>
        </p:spPr>
      </p:pic>
      <p:sp>
        <p:nvSpPr>
          <p:cNvPr id="11" name="Google Shape;149;p29">
            <a:extLst>
              <a:ext uri="{FF2B5EF4-FFF2-40B4-BE49-F238E27FC236}">
                <a16:creationId xmlns:a16="http://schemas.microsoft.com/office/drawing/2014/main" id="{B61F78E6-B3D1-2F91-1E65-7FA51A5AF52B}"/>
              </a:ext>
            </a:extLst>
          </p:cNvPr>
          <p:cNvSpPr txBox="1"/>
          <p:nvPr/>
        </p:nvSpPr>
        <p:spPr>
          <a:xfrm>
            <a:off x="847601" y="2028492"/>
            <a:ext cx="576521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dk1"/>
                </a:solidFill>
                <a:latin typeface="Calibri"/>
                <a:ea typeface="Calibri"/>
                <a:cs typeface="Calibri"/>
                <a:sym typeface="Calibri"/>
              </a:rPr>
              <a:t>Guardar una rebanada de pan en una bolsa hermética (tipo </a:t>
            </a:r>
            <a:r>
              <a:rPr lang="es-419" sz="1600" dirty="0" err="1">
                <a:solidFill>
                  <a:schemeClr val="dk1"/>
                </a:solidFill>
                <a:latin typeface="Calibri"/>
                <a:ea typeface="Calibri"/>
                <a:cs typeface="Calibri"/>
                <a:sym typeface="Calibri"/>
              </a:rPr>
              <a:t>ziploc</a:t>
            </a:r>
            <a:r>
              <a:rPr lang="es-419"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6AE2D97A-8263-E3F8-1F73-FBB451F404A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298" b="11366"/>
          <a:stretch/>
        </p:blipFill>
        <p:spPr bwMode="auto">
          <a:xfrm>
            <a:off x="6612817" y="1655783"/>
            <a:ext cx="845457" cy="103149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49;p29">
            <a:extLst>
              <a:ext uri="{FF2B5EF4-FFF2-40B4-BE49-F238E27FC236}">
                <a16:creationId xmlns:a16="http://schemas.microsoft.com/office/drawing/2014/main" id="{EEC0B19E-4D7E-C030-F335-E6BB91B376B7}"/>
              </a:ext>
            </a:extLst>
          </p:cNvPr>
          <p:cNvSpPr txBox="1"/>
          <p:nvPr/>
        </p:nvSpPr>
        <p:spPr>
          <a:xfrm>
            <a:off x="847337" y="3011975"/>
            <a:ext cx="5212377"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dk1"/>
                </a:solidFill>
                <a:latin typeface="Calibri"/>
                <a:ea typeface="Calibri"/>
                <a:cs typeface="Calibri"/>
                <a:sym typeface="Calibri"/>
              </a:rPr>
              <a:t>Registrar diariamente el estado del pan de forma cualitativa (apariencia, color del moho, distribución, etc.).</a:t>
            </a:r>
            <a:endParaRPr sz="1600" dirty="0">
              <a:solidFill>
                <a:schemeClr val="dk1"/>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6F2FE137-5C47-0DBD-8052-A6A3B86157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7438" y="2971001"/>
            <a:ext cx="880836" cy="98939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49;p29">
            <a:extLst>
              <a:ext uri="{FF2B5EF4-FFF2-40B4-BE49-F238E27FC236}">
                <a16:creationId xmlns:a16="http://schemas.microsoft.com/office/drawing/2014/main" id="{0E82EA2B-B91A-7F41-6BF0-71DFFEA8F3C0}"/>
              </a:ext>
            </a:extLst>
          </p:cNvPr>
          <p:cNvSpPr txBox="1"/>
          <p:nvPr/>
        </p:nvSpPr>
        <p:spPr>
          <a:xfrm>
            <a:off x="887894" y="4133504"/>
            <a:ext cx="794832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dk1"/>
                </a:solidFill>
                <a:latin typeface="Calibri"/>
                <a:ea typeface="Calibri"/>
                <a:cs typeface="Calibri"/>
                <a:sym typeface="Calibri"/>
              </a:rPr>
              <a:t>Medir la cantidad de moho que cubre la rebanada de pan a lo largo del tiempo junto con el tiempo transcurrido desde la observación (“cómo crece”).</a:t>
            </a:r>
          </a:p>
        </p:txBody>
      </p:sp>
    </p:spTree>
    <p:extLst>
      <p:ext uri="{BB962C8B-B14F-4D97-AF65-F5344CB8AC3E}">
        <p14:creationId xmlns:p14="http://schemas.microsoft.com/office/powerpoint/2010/main" val="282598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a:t>
            </a:r>
            <a:endParaRPr sz="3000" b="1" i="0" u="none" strike="noStrike" cap="none">
              <a:solidFill>
                <a:srgbClr val="423B71"/>
              </a:solidFill>
              <a:latin typeface="Calibri"/>
              <a:ea typeface="Calibri"/>
              <a:cs typeface="Calibri"/>
              <a:sym typeface="Calibri"/>
            </a:endParaRPr>
          </a:p>
        </p:txBody>
      </p:sp>
      <p:sp>
        <p:nvSpPr>
          <p:cNvPr id="156" name="Google Shape;156;p30"/>
          <p:cNvSpPr txBox="1"/>
          <p:nvPr/>
        </p:nvSpPr>
        <p:spPr>
          <a:xfrm>
            <a:off x="2071400" y="1637350"/>
            <a:ext cx="3758400" cy="12006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2000">
                <a:solidFill>
                  <a:schemeClr val="dk1"/>
                </a:solidFill>
                <a:latin typeface="Calibri"/>
                <a:ea typeface="Calibri"/>
                <a:cs typeface="Calibri"/>
                <a:sym typeface="Calibri"/>
              </a:rPr>
              <a:t>Recuerden registrar sus principales hallazgos a partir de la investigación que han realizado. </a:t>
            </a:r>
            <a:endParaRPr sz="2000">
              <a:solidFill>
                <a:schemeClr val="dk1"/>
              </a:solidFill>
              <a:latin typeface="Calibri"/>
              <a:ea typeface="Calibri"/>
              <a:cs typeface="Calibri"/>
              <a:sym typeface="Calibri"/>
            </a:endParaRPr>
          </a:p>
        </p:txBody>
      </p:sp>
      <p:pic>
        <p:nvPicPr>
          <p:cNvPr id="157" name="Google Shape;157;p30"/>
          <p:cNvPicPr preferRelativeResize="0"/>
          <p:nvPr/>
        </p:nvPicPr>
        <p:blipFill>
          <a:blip r:embed="rId3">
            <a:alphaModFix/>
          </a:blip>
          <a:stretch>
            <a:fillRect/>
          </a:stretch>
        </p:blipFill>
        <p:spPr>
          <a:xfrm>
            <a:off x="683675" y="1637351"/>
            <a:ext cx="1117075" cy="1117075"/>
          </a:xfrm>
          <a:prstGeom prst="rect">
            <a:avLst/>
          </a:prstGeom>
          <a:noFill/>
          <a:ln>
            <a:noFill/>
          </a:ln>
        </p:spPr>
      </p:pic>
      <p:sp>
        <p:nvSpPr>
          <p:cNvPr id="158" name="Google Shape;158;p30"/>
          <p:cNvSpPr txBox="1"/>
          <p:nvPr/>
        </p:nvSpPr>
        <p:spPr>
          <a:xfrm>
            <a:off x="2838975" y="3187525"/>
            <a:ext cx="5905200" cy="1246465"/>
          </a:xfrm>
          <a:prstGeom prst="rect">
            <a:avLst/>
          </a:prstGeom>
          <a:solidFill>
            <a:srgbClr val="F3F3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2000" dirty="0">
                <a:solidFill>
                  <a:schemeClr val="dk1"/>
                </a:solidFill>
                <a:latin typeface="Calibri"/>
                <a:ea typeface="Calibri"/>
                <a:cs typeface="Calibri"/>
                <a:sym typeface="Calibri"/>
              </a:rPr>
              <a:t>¿Han encontrado otra información, adicional a las preguntas sugeridas, qué crean que es relevante para su trabajo?</a:t>
            </a:r>
            <a:endParaRPr sz="20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4°medio</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Creación)</a:t>
            </a:r>
            <a:endParaRPr sz="3300" b="1"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Recuerdo</a:t>
            </a:r>
            <a:endParaRPr sz="3000" b="1" i="0" u="none" strike="noStrike" cap="none">
              <a:solidFill>
                <a:srgbClr val="423B71"/>
              </a:solidFill>
              <a:latin typeface="Calibri"/>
              <a:ea typeface="Calibri"/>
              <a:cs typeface="Calibri"/>
              <a:sym typeface="Calibri"/>
            </a:endParaRPr>
          </a:p>
        </p:txBody>
      </p:sp>
      <p:sp>
        <p:nvSpPr>
          <p:cNvPr id="4" name="Google Shape;134;p27">
            <a:extLst>
              <a:ext uri="{FF2B5EF4-FFF2-40B4-BE49-F238E27FC236}">
                <a16:creationId xmlns:a16="http://schemas.microsoft.com/office/drawing/2014/main" id="{661F2059-D64C-E669-9474-237934BA5189}"/>
              </a:ext>
            </a:extLst>
          </p:cNvPr>
          <p:cNvSpPr txBox="1"/>
          <p:nvPr/>
        </p:nvSpPr>
        <p:spPr>
          <a:xfrm>
            <a:off x="396430" y="1630290"/>
            <a:ext cx="8362941" cy="2400627"/>
          </a:xfrm>
          <a:prstGeom prst="rect">
            <a:avLst/>
          </a:prstGeom>
          <a:noFill/>
          <a:ln w="9525">
            <a:solidFill>
              <a:srgbClr val="62B799"/>
            </a:solidFill>
          </a:ln>
        </p:spPr>
        <p:txBody>
          <a:bodyPr spcFirstLastPara="1" wrap="square" lIns="91425" tIns="91425" rIns="91425" bIns="91425" anchor="t" anchorCtr="0">
            <a:spAutoFit/>
          </a:bodyPr>
          <a:lstStyle/>
          <a:p>
            <a:pPr marL="0" lvl="0" indent="0" algn="just" rtl="0">
              <a:spcBef>
                <a:spcPts val="0"/>
              </a:spcBef>
              <a:spcAft>
                <a:spcPts val="0"/>
              </a:spcAft>
              <a:buNone/>
            </a:pPr>
            <a:r>
              <a:rPr lang="es-419" sz="1600" dirty="0">
                <a:solidFill>
                  <a:schemeClr val="dk1"/>
                </a:solidFill>
                <a:latin typeface="Calibri"/>
                <a:ea typeface="Calibri"/>
                <a:cs typeface="Calibri"/>
                <a:sym typeface="Calibri"/>
              </a:rPr>
              <a:t>En este proyecto, debemos abordar el siguiente desafío,</a:t>
            </a:r>
          </a:p>
          <a:p>
            <a:pPr marL="0" lvl="0" indent="0" algn="just" rtl="0">
              <a:spcBef>
                <a:spcPts val="0"/>
              </a:spcBef>
              <a:spcAft>
                <a:spcPts val="0"/>
              </a:spcAft>
              <a:buNone/>
            </a:pPr>
            <a:endParaRPr lang="es-419" sz="1600" dirty="0">
              <a:solidFill>
                <a:schemeClr val="dk1"/>
              </a:solidFill>
              <a:latin typeface="Calibri"/>
              <a:ea typeface="Calibri"/>
              <a:cs typeface="Calibri"/>
              <a:sym typeface="Calibri"/>
            </a:endParaRPr>
          </a:p>
          <a:p>
            <a:pPr marL="0" lvl="0" indent="0" algn="ctr" rtl="0">
              <a:spcBef>
                <a:spcPts val="0"/>
              </a:spcBef>
              <a:spcAft>
                <a:spcPts val="0"/>
              </a:spcAft>
              <a:buNone/>
            </a:pPr>
            <a:r>
              <a:rPr lang="es-419" sz="1600" i="1" dirty="0">
                <a:solidFill>
                  <a:schemeClr val="dk1"/>
                </a:solidFill>
                <a:latin typeface="Calibri"/>
                <a:ea typeface="Calibri"/>
                <a:cs typeface="Calibri"/>
                <a:sym typeface="Calibri"/>
              </a:rPr>
              <a:t>¿Cómo crece el moho en una rebanada de pan integral?</a:t>
            </a:r>
          </a:p>
          <a:p>
            <a:pPr marL="0" lvl="0" indent="0" algn="just" rtl="0">
              <a:spcBef>
                <a:spcPts val="0"/>
              </a:spcBef>
              <a:spcAft>
                <a:spcPts val="0"/>
              </a:spcAft>
              <a:buNone/>
            </a:pPr>
            <a:endParaRPr lang="es-419" sz="1600" dirty="0">
              <a:solidFill>
                <a:schemeClr val="dk1"/>
              </a:solidFill>
              <a:latin typeface="Calibri"/>
              <a:ea typeface="Calibri"/>
              <a:cs typeface="Calibri"/>
              <a:sym typeface="Calibri"/>
            </a:endParaRPr>
          </a:p>
          <a:p>
            <a:pPr marL="0" lvl="0" indent="0" algn="just" rtl="0">
              <a:spcBef>
                <a:spcPts val="0"/>
              </a:spcBef>
              <a:spcAft>
                <a:spcPts val="0"/>
              </a:spcAft>
              <a:buNone/>
            </a:pPr>
            <a:r>
              <a:rPr lang="es-419" sz="1600" dirty="0">
                <a:solidFill>
                  <a:schemeClr val="dk1"/>
                </a:solidFill>
                <a:latin typeface="Calibri"/>
                <a:ea typeface="Calibri"/>
                <a:cs typeface="Calibri"/>
                <a:sym typeface="Calibri"/>
              </a:rPr>
              <a:t>En la etapa anterior, cada grupo investigó en torno a los distintos factores que afectan el crecimiento del moho en el pan. En lo que sigue, basados en los resultados de su investigación, cada grupo deberá plantear una hipótesis respecto al crecimiento del moho en un trozo de pan, la cual tendrán que probar o refutar por medio del procedimiento experimental que revisamos al finalizar la etapa anterior.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9"/>
          <p:cNvSpPr txBox="1"/>
          <p:nvPr/>
        </p:nvSpPr>
        <p:spPr>
          <a:xfrm>
            <a:off x="423438" y="452940"/>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Recuerdo</a:t>
            </a:r>
            <a:endParaRPr sz="3000" b="1" i="0" u="none" strike="noStrike" cap="none" dirty="0">
              <a:solidFill>
                <a:srgbClr val="423B71"/>
              </a:solidFill>
              <a:latin typeface="Calibri"/>
              <a:ea typeface="Calibri"/>
              <a:cs typeface="Calibri"/>
              <a:sym typeface="Calibri"/>
            </a:endParaRPr>
          </a:p>
        </p:txBody>
      </p:sp>
      <p:sp>
        <p:nvSpPr>
          <p:cNvPr id="6" name="Google Shape;149;p29">
            <a:extLst>
              <a:ext uri="{FF2B5EF4-FFF2-40B4-BE49-F238E27FC236}">
                <a16:creationId xmlns:a16="http://schemas.microsoft.com/office/drawing/2014/main" id="{9DE3DF0D-609D-4D7D-9BC9-8384079E6087}"/>
              </a:ext>
            </a:extLst>
          </p:cNvPr>
          <p:cNvSpPr txBox="1"/>
          <p:nvPr/>
        </p:nvSpPr>
        <p:spPr>
          <a:xfrm>
            <a:off x="396431" y="1108790"/>
            <a:ext cx="76154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dirty="0">
                <a:solidFill>
                  <a:schemeClr val="dk1"/>
                </a:solidFill>
                <a:latin typeface="Calibri"/>
                <a:ea typeface="Calibri"/>
                <a:cs typeface="Calibri"/>
                <a:sym typeface="Calibri"/>
              </a:rPr>
              <a:t>P</a:t>
            </a:r>
            <a:r>
              <a:rPr lang="es-419" sz="1600" dirty="0">
                <a:solidFill>
                  <a:schemeClr val="dk1"/>
                </a:solidFill>
                <a:latin typeface="Calibri"/>
                <a:ea typeface="Calibri"/>
                <a:cs typeface="Calibri"/>
                <a:sym typeface="Calibri"/>
              </a:rPr>
              <a:t>a</a:t>
            </a:r>
            <a:r>
              <a:rPr lang="es" sz="1600" dirty="0">
                <a:solidFill>
                  <a:schemeClr val="dk1"/>
                </a:solidFill>
                <a:latin typeface="Calibri"/>
                <a:ea typeface="Calibri"/>
                <a:cs typeface="Calibri"/>
                <a:sym typeface="Calibri"/>
              </a:rPr>
              <a:t>ra abordar el desafío, seguiremos un procedimiento experimental. Sus principales pasos son los siguientes.</a:t>
            </a:r>
            <a:endParaRPr sz="1600" dirty="0">
              <a:solidFill>
                <a:schemeClr val="dk1"/>
              </a:solidFill>
              <a:latin typeface="Calibri"/>
              <a:ea typeface="Calibri"/>
              <a:cs typeface="Calibri"/>
              <a:sym typeface="Calibri"/>
            </a:endParaRPr>
          </a:p>
        </p:txBody>
      </p:sp>
      <p:pic>
        <p:nvPicPr>
          <p:cNvPr id="3" name="Gráfico 2" descr="Insignia con relleno sólido">
            <a:extLst>
              <a:ext uri="{FF2B5EF4-FFF2-40B4-BE49-F238E27FC236}">
                <a16:creationId xmlns:a16="http://schemas.microsoft.com/office/drawing/2014/main" id="{B44BD259-73A5-2AF8-8CE3-9EDCC61BF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3438" y="3041797"/>
            <a:ext cx="423899" cy="423899"/>
          </a:xfrm>
          <a:prstGeom prst="rect">
            <a:avLst/>
          </a:prstGeom>
        </p:spPr>
      </p:pic>
      <p:pic>
        <p:nvPicPr>
          <p:cNvPr id="8" name="Gráfico 7" descr="Insignia 3 con relleno sólido">
            <a:extLst>
              <a:ext uri="{FF2B5EF4-FFF2-40B4-BE49-F238E27FC236}">
                <a16:creationId xmlns:a16="http://schemas.microsoft.com/office/drawing/2014/main" id="{CB5B7CC2-627D-9AC1-0157-7A443678D1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6431" y="4260093"/>
            <a:ext cx="423899" cy="423899"/>
          </a:xfrm>
          <a:prstGeom prst="rect">
            <a:avLst/>
          </a:prstGeom>
        </p:spPr>
      </p:pic>
      <p:pic>
        <p:nvPicPr>
          <p:cNvPr id="10" name="Gráfico 9" descr="Insignia 1 con relleno sólido">
            <a:extLst>
              <a:ext uri="{FF2B5EF4-FFF2-40B4-BE49-F238E27FC236}">
                <a16:creationId xmlns:a16="http://schemas.microsoft.com/office/drawing/2014/main" id="{97257448-5E8B-DEC9-9DD5-AB02CE3933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3702" y="2035569"/>
            <a:ext cx="423899" cy="423899"/>
          </a:xfrm>
          <a:prstGeom prst="rect">
            <a:avLst/>
          </a:prstGeom>
        </p:spPr>
      </p:pic>
      <p:sp>
        <p:nvSpPr>
          <p:cNvPr id="11" name="Google Shape;149;p29">
            <a:extLst>
              <a:ext uri="{FF2B5EF4-FFF2-40B4-BE49-F238E27FC236}">
                <a16:creationId xmlns:a16="http://schemas.microsoft.com/office/drawing/2014/main" id="{B61F78E6-B3D1-2F91-1E65-7FA51A5AF52B}"/>
              </a:ext>
            </a:extLst>
          </p:cNvPr>
          <p:cNvSpPr txBox="1"/>
          <p:nvPr/>
        </p:nvSpPr>
        <p:spPr>
          <a:xfrm>
            <a:off x="847601" y="2028492"/>
            <a:ext cx="576521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dk1"/>
                </a:solidFill>
                <a:latin typeface="Calibri"/>
                <a:ea typeface="Calibri"/>
                <a:cs typeface="Calibri"/>
                <a:sym typeface="Calibri"/>
              </a:rPr>
              <a:t>Guardar una rebanada de pan en una bolsa hermética (tipo </a:t>
            </a:r>
            <a:r>
              <a:rPr lang="es-419" sz="1600" dirty="0" err="1">
                <a:solidFill>
                  <a:schemeClr val="dk1"/>
                </a:solidFill>
                <a:latin typeface="Calibri"/>
                <a:ea typeface="Calibri"/>
                <a:cs typeface="Calibri"/>
                <a:sym typeface="Calibri"/>
              </a:rPr>
              <a:t>ziploc</a:t>
            </a:r>
            <a:r>
              <a:rPr lang="es-419"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6AE2D97A-8263-E3F8-1F73-FBB451F404A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298" b="11366"/>
          <a:stretch/>
        </p:blipFill>
        <p:spPr bwMode="auto">
          <a:xfrm>
            <a:off x="6612817" y="1655783"/>
            <a:ext cx="845457" cy="1031496"/>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49;p29">
            <a:extLst>
              <a:ext uri="{FF2B5EF4-FFF2-40B4-BE49-F238E27FC236}">
                <a16:creationId xmlns:a16="http://schemas.microsoft.com/office/drawing/2014/main" id="{EEC0B19E-4D7E-C030-F335-E6BB91B376B7}"/>
              </a:ext>
            </a:extLst>
          </p:cNvPr>
          <p:cNvSpPr txBox="1"/>
          <p:nvPr/>
        </p:nvSpPr>
        <p:spPr>
          <a:xfrm>
            <a:off x="847337" y="3011975"/>
            <a:ext cx="5212377"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dk1"/>
                </a:solidFill>
                <a:latin typeface="Calibri"/>
                <a:ea typeface="Calibri"/>
                <a:cs typeface="Calibri"/>
                <a:sym typeface="Calibri"/>
              </a:rPr>
              <a:t>Registrar diariamente el estado del pan de forma cualitativa (apariencia, color del moho, distribución, etc.).</a:t>
            </a:r>
            <a:endParaRPr sz="1600" dirty="0">
              <a:solidFill>
                <a:schemeClr val="dk1"/>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6F2FE137-5C47-0DBD-8052-A6A3B86157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7438" y="2971001"/>
            <a:ext cx="880836" cy="98939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49;p29">
            <a:extLst>
              <a:ext uri="{FF2B5EF4-FFF2-40B4-BE49-F238E27FC236}">
                <a16:creationId xmlns:a16="http://schemas.microsoft.com/office/drawing/2014/main" id="{0E82EA2B-B91A-7F41-6BF0-71DFFEA8F3C0}"/>
              </a:ext>
            </a:extLst>
          </p:cNvPr>
          <p:cNvSpPr txBox="1"/>
          <p:nvPr/>
        </p:nvSpPr>
        <p:spPr>
          <a:xfrm>
            <a:off x="887894" y="4133504"/>
            <a:ext cx="794832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1600" dirty="0">
                <a:solidFill>
                  <a:schemeClr val="dk1"/>
                </a:solidFill>
                <a:latin typeface="Calibri"/>
                <a:ea typeface="Calibri"/>
                <a:cs typeface="Calibri"/>
                <a:sym typeface="Calibri"/>
              </a:rPr>
              <a:t>Medir la cantidad de moho que cubre la rebanada de pan a lo largo del tiempo junto con el tiempo transcurrido desde la observación (“cómo crece”).</a:t>
            </a:r>
          </a:p>
        </p:txBody>
      </p:sp>
    </p:spTree>
    <p:extLst>
      <p:ext uri="{BB962C8B-B14F-4D97-AF65-F5344CB8AC3E}">
        <p14:creationId xmlns:p14="http://schemas.microsoft.com/office/powerpoint/2010/main" val="135589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52887" y="382287"/>
            <a:ext cx="6309170" cy="86943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600" b="1" i="0" u="none" strike="noStrike" cap="none" dirty="0">
                <a:solidFill>
                  <a:srgbClr val="423B71"/>
                </a:solidFill>
                <a:latin typeface="Calibri"/>
                <a:ea typeface="Calibri"/>
                <a:cs typeface="Calibri"/>
                <a:sym typeface="Calibri"/>
              </a:rPr>
              <a:t>Factores a considerar y planteamiento de hipótesis</a:t>
            </a:r>
            <a:endParaRPr sz="2600" b="1" i="0" u="none" strike="noStrike" cap="none" dirty="0">
              <a:solidFill>
                <a:srgbClr val="423B71"/>
              </a:solidFill>
              <a:latin typeface="Calibri"/>
              <a:ea typeface="Calibri"/>
              <a:cs typeface="Calibri"/>
              <a:sym typeface="Calibri"/>
            </a:endParaRPr>
          </a:p>
        </p:txBody>
      </p:sp>
      <p:sp>
        <p:nvSpPr>
          <p:cNvPr id="141" name="Google Shape;141;p28"/>
          <p:cNvSpPr txBox="1"/>
          <p:nvPr/>
        </p:nvSpPr>
        <p:spPr>
          <a:xfrm>
            <a:off x="1190739" y="1589526"/>
            <a:ext cx="7658130" cy="918683"/>
          </a:xfrm>
          <a:prstGeom prst="rect">
            <a:avLst/>
          </a:prstGeom>
          <a:solidFill>
            <a:srgbClr val="EFEFEF"/>
          </a:solidFill>
          <a:ln>
            <a:noFill/>
          </a:ln>
        </p:spPr>
        <p:txBody>
          <a:bodyPr spcFirstLastPara="1" wrap="square" lIns="68575" tIns="34275" rIns="68575" bIns="34275" anchor="t" anchorCtr="0">
            <a:spAutoFit/>
          </a:bodyPr>
          <a:lstStyle/>
          <a:p>
            <a:pPr lvl="0" algn="just" rtl="0">
              <a:lnSpc>
                <a:spcPct val="115000"/>
              </a:lnSpc>
              <a:spcBef>
                <a:spcPts val="0"/>
              </a:spcBef>
              <a:spcAft>
                <a:spcPts val="0"/>
              </a:spcAft>
            </a:pPr>
            <a:r>
              <a:rPr lang="es-ES" sz="1600" dirty="0">
                <a:latin typeface="Calibri"/>
                <a:ea typeface="Calibri"/>
                <a:cs typeface="Calibri"/>
                <a:sym typeface="Calibri"/>
              </a:rPr>
              <a:t>A partir de los resultados de su investigación, piensen en qué factores que favorecen el crecimiento del moho les gustaría analizar y propongan una hipótesis que podrán validar o rechazar por medio de los modelos que construirán. </a:t>
            </a:r>
            <a:endParaRPr sz="1600" dirty="0">
              <a:latin typeface="Calibri"/>
              <a:ea typeface="Calibri"/>
              <a:cs typeface="Calibri"/>
              <a:sym typeface="Calibri"/>
            </a:endParaRPr>
          </a:p>
        </p:txBody>
      </p:sp>
      <p:sp>
        <p:nvSpPr>
          <p:cNvPr id="2" name="Google Shape;149;p29">
            <a:extLst>
              <a:ext uri="{FF2B5EF4-FFF2-40B4-BE49-F238E27FC236}">
                <a16:creationId xmlns:a16="http://schemas.microsoft.com/office/drawing/2014/main" id="{9A24F2EE-9BAE-1759-C988-C5700D67884C}"/>
              </a:ext>
            </a:extLst>
          </p:cNvPr>
          <p:cNvSpPr txBox="1"/>
          <p:nvPr/>
        </p:nvSpPr>
        <p:spPr>
          <a:xfrm>
            <a:off x="474223" y="2846010"/>
            <a:ext cx="850045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600" b="1" dirty="0">
                <a:solidFill>
                  <a:schemeClr val="dk1"/>
                </a:solidFill>
                <a:latin typeface="Calibri"/>
                <a:ea typeface="Calibri"/>
                <a:cs typeface="Calibri"/>
                <a:sym typeface="Calibri"/>
              </a:rPr>
              <a:t>Ejemplo</a:t>
            </a:r>
            <a:r>
              <a:rPr lang="es-ES" sz="1600" dirty="0">
                <a:solidFill>
                  <a:schemeClr val="dk1"/>
                </a:solidFill>
                <a:latin typeface="Calibri"/>
                <a:ea typeface="Calibri"/>
                <a:cs typeface="Calibri"/>
                <a:sym typeface="Calibri"/>
              </a:rPr>
              <a:t>,</a:t>
            </a:r>
          </a:p>
          <a:p>
            <a:pPr marL="0" lvl="0" indent="0" algn="l" rtl="0">
              <a:spcBef>
                <a:spcPts val="0"/>
              </a:spcBef>
              <a:spcAft>
                <a:spcPts val="0"/>
              </a:spcAft>
              <a:buNone/>
            </a:pPr>
            <a:endParaRPr lang="es-ES" sz="1600" dirty="0">
              <a:solidFill>
                <a:schemeClr val="dk1"/>
              </a:solidFill>
              <a:latin typeface="Calibri"/>
              <a:ea typeface="Calibri"/>
              <a:cs typeface="Calibri"/>
              <a:sym typeface="Calibri"/>
            </a:endParaRPr>
          </a:p>
          <a:p>
            <a:pPr algn="just"/>
            <a:r>
              <a:rPr lang="es-419" sz="1600" dirty="0">
                <a:latin typeface="Calibri" panose="020F0502020204030204" pitchFamily="34" charset="0"/>
                <a:cs typeface="Calibri" panose="020F0502020204030204" pitchFamily="34" charset="0"/>
              </a:rPr>
              <a:t>Interesa estudiar</a:t>
            </a:r>
            <a:r>
              <a:rPr lang="es-419" sz="1600" b="0" i="0" dirty="0">
                <a:solidFill>
                  <a:srgbClr val="000000"/>
                </a:solidFill>
                <a:effectLst/>
                <a:latin typeface="Calibri" panose="020F0502020204030204" pitchFamily="34" charset="0"/>
                <a:cs typeface="Calibri" panose="020F0502020204030204" pitchFamily="34" charset="0"/>
              </a:rPr>
              <a:t> cómo crece el moho en pan blanco expuesto a distintos niveles de luz </a:t>
            </a:r>
          </a:p>
          <a:p>
            <a:pPr algn="just"/>
            <a:endParaRPr lang="es-419" sz="1600" dirty="0">
              <a:latin typeface="Calibri" panose="020F0502020204030204" pitchFamily="34" charset="0"/>
              <a:cs typeface="Calibri" panose="020F0502020204030204" pitchFamily="34" charset="0"/>
            </a:endParaRPr>
          </a:p>
          <a:p>
            <a:pPr algn="just"/>
            <a:r>
              <a:rPr lang="es-419" sz="1600" b="1" dirty="0">
                <a:latin typeface="Calibri" panose="020F0502020204030204" pitchFamily="34" charset="0"/>
                <a:cs typeface="Calibri" panose="020F0502020204030204" pitchFamily="34" charset="0"/>
              </a:rPr>
              <a:t>H</a:t>
            </a:r>
            <a:r>
              <a:rPr lang="es-419" sz="1600" b="1" i="0" dirty="0">
                <a:solidFill>
                  <a:srgbClr val="000000"/>
                </a:solidFill>
                <a:effectLst/>
                <a:latin typeface="Calibri" panose="020F0502020204030204" pitchFamily="34" charset="0"/>
                <a:cs typeface="Calibri" panose="020F0502020204030204" pitchFamily="34" charset="0"/>
              </a:rPr>
              <a:t>ipótesis</a:t>
            </a:r>
            <a:r>
              <a:rPr lang="es-419" sz="1600" dirty="0">
                <a:latin typeface="Calibri" panose="020F0502020204030204" pitchFamily="34" charset="0"/>
                <a:cs typeface="Calibri" panose="020F0502020204030204" pitchFamily="34" charset="0"/>
              </a:rPr>
              <a:t>:</a:t>
            </a:r>
            <a:r>
              <a:rPr lang="es-419" sz="1600" b="0" i="0" dirty="0">
                <a:solidFill>
                  <a:srgbClr val="000000"/>
                </a:solidFill>
                <a:effectLst/>
                <a:latin typeface="Calibri" panose="020F0502020204030204" pitchFamily="34" charset="0"/>
                <a:cs typeface="Calibri" panose="020F0502020204030204" pitchFamily="34" charset="0"/>
              </a:rPr>
              <a:t> dado que la luz favorece el desarrollo del moho, el pan con mayor exposición debe crecer a una tasa mayor en esta condición)</a:t>
            </a:r>
            <a:endParaRPr lang="es-ES"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p:txBody>
      </p:sp>
      <p:pic>
        <p:nvPicPr>
          <p:cNvPr id="3" name="Gráfico 2" descr="Usuarios con relleno sólido">
            <a:extLst>
              <a:ext uri="{FF2B5EF4-FFF2-40B4-BE49-F238E27FC236}">
                <a16:creationId xmlns:a16="http://schemas.microsoft.com/office/drawing/2014/main" id="{D67DFF99-E797-D13F-DC2D-224A60512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887" y="1615032"/>
            <a:ext cx="643945" cy="643945"/>
          </a:xfrm>
          <a:prstGeom prst="rect">
            <a:avLst/>
          </a:prstGeom>
        </p:spPr>
      </p:pic>
    </p:spTree>
    <p:extLst>
      <p:ext uri="{BB962C8B-B14F-4D97-AF65-F5344CB8AC3E}">
        <p14:creationId xmlns:p14="http://schemas.microsoft.com/office/powerpoint/2010/main" val="4225948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Procedimiento experimental</a:t>
            </a:r>
            <a:endParaRPr sz="3000" b="1" i="0" u="none" strike="noStrike" cap="none" dirty="0">
              <a:solidFill>
                <a:srgbClr val="423B71"/>
              </a:solidFill>
              <a:latin typeface="Calibri"/>
              <a:ea typeface="Calibri"/>
              <a:cs typeface="Calibri"/>
              <a:sym typeface="Calibri"/>
            </a:endParaRPr>
          </a:p>
        </p:txBody>
      </p:sp>
      <p:sp>
        <p:nvSpPr>
          <p:cNvPr id="3" name="Google Shape;141;p28">
            <a:extLst>
              <a:ext uri="{FF2B5EF4-FFF2-40B4-BE49-F238E27FC236}">
                <a16:creationId xmlns:a16="http://schemas.microsoft.com/office/drawing/2014/main" id="{338FA3AA-6460-8558-6333-13BD0B01B520}"/>
              </a:ext>
            </a:extLst>
          </p:cNvPr>
          <p:cNvSpPr txBox="1"/>
          <p:nvPr/>
        </p:nvSpPr>
        <p:spPr>
          <a:xfrm>
            <a:off x="396430" y="1399774"/>
            <a:ext cx="8488151" cy="1768146"/>
          </a:xfrm>
          <a:prstGeom prst="rect">
            <a:avLst/>
          </a:prstGeom>
          <a:solidFill>
            <a:schemeClr val="bg1">
              <a:lumMod val="95000"/>
            </a:schemeClr>
          </a:solidFill>
          <a:ln>
            <a:noFill/>
          </a:ln>
        </p:spPr>
        <p:txBody>
          <a:bodyPr spcFirstLastPara="1" wrap="square" lIns="68575" tIns="34275" rIns="68575" bIns="34275" anchor="t" anchorCtr="0">
            <a:spAutoFit/>
          </a:bodyPr>
          <a:lstStyle/>
          <a:p>
            <a:pPr lvl="0" algn="just" rtl="0">
              <a:lnSpc>
                <a:spcPct val="115000"/>
              </a:lnSpc>
              <a:spcBef>
                <a:spcPts val="0"/>
              </a:spcBef>
              <a:spcAft>
                <a:spcPts val="0"/>
              </a:spcAft>
            </a:pPr>
            <a:r>
              <a:rPr lang="es-ES" sz="1600" dirty="0">
                <a:latin typeface="Calibri"/>
                <a:ea typeface="Calibri"/>
                <a:cs typeface="Calibri"/>
                <a:sym typeface="Calibri"/>
              </a:rPr>
              <a:t>Sigan el procedimiento experimental detallado anteriormente para obtener datos que les permitan describir cómo crece el moho en el trozo de pan. Tengan en cuenta que para lograr lo anterior, deberán decidir en grupo cómo abordar las siguientes preguntas, </a:t>
            </a:r>
          </a:p>
          <a:p>
            <a:pPr lvl="0" algn="just" rtl="0">
              <a:lnSpc>
                <a:spcPct val="115000"/>
              </a:lnSpc>
              <a:spcBef>
                <a:spcPts val="0"/>
              </a:spcBef>
              <a:spcAft>
                <a:spcPts val="0"/>
              </a:spcAft>
            </a:pPr>
            <a:endParaRPr lang="es-ES" sz="1600" dirty="0">
              <a:latin typeface="Calibri"/>
              <a:ea typeface="Calibri"/>
              <a:cs typeface="Calibri"/>
              <a:sym typeface="Calibri"/>
            </a:endParaRPr>
          </a:p>
          <a:p>
            <a:pPr lvl="0" algn="just" rtl="0">
              <a:lnSpc>
                <a:spcPct val="115000"/>
              </a:lnSpc>
              <a:spcBef>
                <a:spcPts val="0"/>
              </a:spcBef>
              <a:spcAft>
                <a:spcPts val="0"/>
              </a:spcAft>
            </a:pPr>
            <a:r>
              <a:rPr lang="es-419" sz="1600" dirty="0">
                <a:latin typeface="Calibri"/>
                <a:ea typeface="Calibri"/>
                <a:cs typeface="Calibri"/>
                <a:sym typeface="Calibri"/>
              </a:rPr>
              <a:t>1. ¿Cómo van a medir la cantidad de moho?</a:t>
            </a:r>
          </a:p>
          <a:p>
            <a:pPr lvl="0" algn="just" rtl="0">
              <a:lnSpc>
                <a:spcPct val="115000"/>
              </a:lnSpc>
              <a:spcBef>
                <a:spcPts val="0"/>
              </a:spcBef>
              <a:spcAft>
                <a:spcPts val="0"/>
              </a:spcAft>
            </a:pPr>
            <a:r>
              <a:rPr lang="es-419" sz="1600" dirty="0">
                <a:latin typeface="Calibri"/>
                <a:ea typeface="Calibri"/>
                <a:cs typeface="Calibri"/>
                <a:sym typeface="Calibri"/>
              </a:rPr>
              <a:t>2. ¿Con qué frecuencia realizarán las mediciones?</a:t>
            </a:r>
          </a:p>
        </p:txBody>
      </p:sp>
      <p:sp>
        <p:nvSpPr>
          <p:cNvPr id="4" name="Rectángulo 3">
            <a:extLst>
              <a:ext uri="{FF2B5EF4-FFF2-40B4-BE49-F238E27FC236}">
                <a16:creationId xmlns:a16="http://schemas.microsoft.com/office/drawing/2014/main" id="{4BBDC6BF-E3D0-7725-D33E-63D62CED3985}"/>
              </a:ext>
            </a:extLst>
          </p:cNvPr>
          <p:cNvSpPr/>
          <p:nvPr/>
        </p:nvSpPr>
        <p:spPr>
          <a:xfrm>
            <a:off x="2483545" y="3788227"/>
            <a:ext cx="5833141" cy="432711"/>
          </a:xfrm>
          <a:prstGeom prst="rect">
            <a:avLst/>
          </a:prstGeom>
          <a:noFill/>
          <a:ln w="12700">
            <a:solidFill>
              <a:srgbClr val="62B79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1600" dirty="0">
                <a:solidFill>
                  <a:schemeClr val="tx1"/>
                </a:solidFill>
                <a:latin typeface="Calibri" panose="020F0502020204030204" pitchFamily="34" charset="0"/>
                <a:cs typeface="Calibri" panose="020F0502020204030204" pitchFamily="34" charset="0"/>
              </a:rPr>
              <a:t>Es importante llevar un registro claro de los datos que recopilarán</a:t>
            </a:r>
          </a:p>
        </p:txBody>
      </p:sp>
      <p:pic>
        <p:nvPicPr>
          <p:cNvPr id="7" name="Gráfico 6" descr="Comentario importante con relleno sólido">
            <a:extLst>
              <a:ext uri="{FF2B5EF4-FFF2-40B4-BE49-F238E27FC236}">
                <a16:creationId xmlns:a16="http://schemas.microsoft.com/office/drawing/2014/main" id="{86483B65-1BDA-AF6E-A499-6273BF19B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8343" y="3410855"/>
            <a:ext cx="754743" cy="754743"/>
          </a:xfrm>
          <a:prstGeom prst="rect">
            <a:avLst/>
          </a:prstGeom>
        </p:spPr>
      </p:pic>
    </p:spTree>
    <p:extLst>
      <p:ext uri="{BB962C8B-B14F-4D97-AF65-F5344CB8AC3E}">
        <p14:creationId xmlns:p14="http://schemas.microsoft.com/office/powerpoint/2010/main" val="322947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83866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a:p>
            <a:pPr marL="0" marR="0" lvl="0" indent="0" algn="l" rtl="0">
              <a:lnSpc>
                <a:spcPct val="100000"/>
              </a:lnSpc>
              <a:spcBef>
                <a:spcPts val="0"/>
              </a:spcBef>
              <a:spcAft>
                <a:spcPts val="0"/>
              </a:spcAft>
              <a:buClr>
                <a:srgbClr val="000000"/>
              </a:buClr>
              <a:buSzPts val="2700"/>
              <a:buFont typeface="Arial"/>
              <a:buNone/>
            </a:pPr>
            <a:r>
              <a:rPr lang="es-419" sz="2000" dirty="0">
                <a:solidFill>
                  <a:srgbClr val="423B71"/>
                </a:solidFill>
                <a:latin typeface="Calibri"/>
                <a:ea typeface="Calibri"/>
                <a:cs typeface="Calibri"/>
                <a:sym typeface="Calibri"/>
              </a:rPr>
              <a:t>Primera parte</a:t>
            </a:r>
            <a:endParaRPr lang="es-419" sz="2000" i="0" u="none" strike="noStrike" cap="none" dirty="0">
              <a:solidFill>
                <a:srgbClr val="423B71"/>
              </a:solidFill>
              <a:latin typeface="Calibri"/>
              <a:ea typeface="Calibri"/>
              <a:cs typeface="Calibri"/>
              <a:sym typeface="Calibri"/>
            </a:endParaRP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455678" y="1440652"/>
            <a:ext cx="5582266" cy="2936158"/>
          </a:xfrm>
          <a:prstGeom prst="rect">
            <a:avLst/>
          </a:prstGeom>
          <a:solidFill>
            <a:srgbClr val="EFEFEF"/>
          </a:solidFill>
          <a:ln>
            <a:noFill/>
          </a:ln>
        </p:spPr>
        <p:txBody>
          <a:bodyPr spcFirstLastPara="1" wrap="square" lIns="68575" tIns="34275" rIns="68575" bIns="34275" anchor="t" anchorCtr="0">
            <a:spAutoFit/>
          </a:bodyPr>
          <a:lstStyle/>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Grafiquen los datos que han obtenido por medio de una nube de puntos.</a:t>
            </a:r>
          </a:p>
          <a:p>
            <a:pPr marL="342900" lvl="0" indent="-342900" rtl="0">
              <a:lnSpc>
                <a:spcPct val="115000"/>
              </a:lnSpc>
              <a:spcBef>
                <a:spcPts val="0"/>
              </a:spcBef>
              <a:spcAft>
                <a:spcPts val="0"/>
              </a:spcAft>
              <a:buFont typeface="+mj-lt"/>
              <a:buAutoNum type="arabicPeriod"/>
            </a:pPr>
            <a:endParaRPr lang="es-419" sz="1800" b="0" i="0" u="none" strike="noStrike" dirty="0">
              <a:solidFill>
                <a:srgbClr val="000000"/>
              </a:solidFill>
              <a:effectLst/>
              <a:latin typeface="Calibri" panose="020F0502020204030204" pitchFamily="34" charset="0"/>
            </a:endParaRPr>
          </a:p>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A partir de lo observado, ¿se podrían ajustar los datos con una función lineal?¿o con una función exponencial? ¿por qué?</a:t>
            </a:r>
          </a:p>
          <a:p>
            <a:pPr marL="342900" lvl="0" indent="-342900" rtl="0">
              <a:lnSpc>
                <a:spcPct val="115000"/>
              </a:lnSpc>
              <a:spcBef>
                <a:spcPts val="0"/>
              </a:spcBef>
              <a:spcAft>
                <a:spcPts val="0"/>
              </a:spcAft>
              <a:buFont typeface="+mj-lt"/>
              <a:buAutoNum type="arabicPeriod"/>
            </a:pPr>
            <a:endParaRPr lang="es-419" sz="1800" b="0" i="0" u="none" strike="noStrike" dirty="0">
              <a:solidFill>
                <a:srgbClr val="000000"/>
              </a:solidFill>
              <a:effectLst/>
              <a:latin typeface="Calibri" panose="020F0502020204030204" pitchFamily="34" charset="0"/>
            </a:endParaRPr>
          </a:p>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Si tuviesen que describir el comportamiento que observan en sus gráficos ¿Qué dirían?</a:t>
            </a:r>
            <a:endParaRPr lang="es-419" sz="1800" dirty="0">
              <a:latin typeface="Calibri"/>
              <a:ea typeface="Calibri"/>
              <a:cs typeface="Calibri"/>
              <a:sym typeface="Calibri"/>
            </a:endParaRPr>
          </a:p>
        </p:txBody>
      </p:sp>
      <p:pic>
        <p:nvPicPr>
          <p:cNvPr id="1026" name="Picture 2">
            <a:extLst>
              <a:ext uri="{FF2B5EF4-FFF2-40B4-BE49-F238E27FC236}">
                <a16:creationId xmlns:a16="http://schemas.microsoft.com/office/drawing/2014/main" id="{02A4F4DE-F933-A3ED-849C-E15BE359A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457" y="2039257"/>
            <a:ext cx="2279424" cy="19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9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Trabajo en proyectos</a:t>
            </a:r>
            <a:endParaRPr sz="3000" b="1" i="0" u="none" strike="noStrike" cap="none">
              <a:solidFill>
                <a:srgbClr val="423B71"/>
              </a:solidFill>
              <a:latin typeface="Calibri"/>
              <a:ea typeface="Calibri"/>
              <a:cs typeface="Calibri"/>
              <a:sym typeface="Calibri"/>
            </a:endParaRPr>
          </a:p>
        </p:txBody>
      </p:sp>
      <p:sp>
        <p:nvSpPr>
          <p:cNvPr id="133" name="Google Shape;133;p27"/>
          <p:cNvSpPr txBox="1"/>
          <p:nvPr/>
        </p:nvSpPr>
        <p:spPr>
          <a:xfrm>
            <a:off x="396425" y="1017975"/>
            <a:ext cx="4300500" cy="36942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900">
                <a:solidFill>
                  <a:schemeClr val="dk1"/>
                </a:solidFill>
                <a:latin typeface="Calibri"/>
                <a:ea typeface="Calibri"/>
                <a:cs typeface="Calibri"/>
                <a:sym typeface="Calibri"/>
              </a:rPr>
              <a:t>Durante esta y siguientes clases abordaremos un proyecto. Esto implica entre otras cosas, </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Trabajar en equipos</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Definir un desafío</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Investigar en torno al contexto de la situación</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Diseñar y desarrollar soluciones al desafío planteado</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s" sz="1900">
                <a:solidFill>
                  <a:schemeClr val="dk1"/>
                </a:solidFill>
                <a:latin typeface="Calibri"/>
                <a:ea typeface="Calibri"/>
                <a:cs typeface="Calibri"/>
                <a:sym typeface="Calibri"/>
              </a:rPr>
              <a:t>Presentar y compartir sus soluciones a una audiencia</a:t>
            </a:r>
            <a:endParaRPr sz="1900">
              <a:solidFill>
                <a:schemeClr val="dk1"/>
              </a:solidFill>
              <a:latin typeface="Calibri"/>
              <a:ea typeface="Calibri"/>
              <a:cs typeface="Calibri"/>
              <a:sym typeface="Calibri"/>
            </a:endParaRPr>
          </a:p>
        </p:txBody>
      </p:sp>
      <p:pic>
        <p:nvPicPr>
          <p:cNvPr id="134" name="Google Shape;134;p27"/>
          <p:cNvPicPr preferRelativeResize="0"/>
          <p:nvPr/>
        </p:nvPicPr>
        <p:blipFill>
          <a:blip r:embed="rId3">
            <a:alphaModFix/>
          </a:blip>
          <a:stretch>
            <a:fillRect/>
          </a:stretch>
        </p:blipFill>
        <p:spPr>
          <a:xfrm>
            <a:off x="4871450" y="3157700"/>
            <a:ext cx="3898075" cy="1157675"/>
          </a:xfrm>
          <a:prstGeom prst="rect">
            <a:avLst/>
          </a:prstGeom>
          <a:noFill/>
          <a:ln>
            <a:noFill/>
          </a:ln>
        </p:spPr>
      </p:pic>
      <p:pic>
        <p:nvPicPr>
          <p:cNvPr id="135" name="Google Shape;135;p27"/>
          <p:cNvPicPr preferRelativeResize="0"/>
          <p:nvPr/>
        </p:nvPicPr>
        <p:blipFill>
          <a:blip r:embed="rId4">
            <a:alphaModFix/>
          </a:blip>
          <a:stretch>
            <a:fillRect/>
          </a:stretch>
        </p:blipFill>
        <p:spPr>
          <a:xfrm>
            <a:off x="5555775" y="1379213"/>
            <a:ext cx="2296525" cy="1444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83866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a:p>
            <a:pPr marL="0" marR="0" lvl="0" indent="0" algn="l" rtl="0">
              <a:lnSpc>
                <a:spcPct val="100000"/>
              </a:lnSpc>
              <a:spcBef>
                <a:spcPts val="0"/>
              </a:spcBef>
              <a:spcAft>
                <a:spcPts val="0"/>
              </a:spcAft>
              <a:buClr>
                <a:srgbClr val="000000"/>
              </a:buClr>
              <a:buSzPts val="2700"/>
              <a:buFont typeface="Arial"/>
              <a:buNone/>
            </a:pPr>
            <a:r>
              <a:rPr lang="es-419" sz="2000" dirty="0">
                <a:solidFill>
                  <a:srgbClr val="423B71"/>
                </a:solidFill>
                <a:latin typeface="Calibri"/>
                <a:ea typeface="Calibri"/>
                <a:cs typeface="Calibri"/>
                <a:sym typeface="Calibri"/>
              </a:rPr>
              <a:t>Primera parte</a:t>
            </a:r>
            <a:endParaRPr lang="es-419" sz="2000" i="0" u="none" strike="noStrike" cap="none" dirty="0">
              <a:solidFill>
                <a:srgbClr val="423B71"/>
              </a:solidFill>
              <a:latin typeface="Calibri"/>
              <a:ea typeface="Calibri"/>
              <a:cs typeface="Calibri"/>
              <a:sym typeface="Calibri"/>
            </a:endParaRP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455678" y="1440652"/>
            <a:ext cx="5582266" cy="2936158"/>
          </a:xfrm>
          <a:prstGeom prst="rect">
            <a:avLst/>
          </a:prstGeom>
          <a:solidFill>
            <a:srgbClr val="EFEFEF"/>
          </a:solidFill>
          <a:ln>
            <a:noFill/>
          </a:ln>
        </p:spPr>
        <p:txBody>
          <a:bodyPr spcFirstLastPara="1" wrap="square" lIns="68575" tIns="34275" rIns="68575" bIns="34275" anchor="t" anchorCtr="0">
            <a:spAutoFit/>
          </a:bodyPr>
          <a:lstStyle/>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Grafiquen los datos que han obtenido por medio de una nube de puntos.</a:t>
            </a:r>
          </a:p>
          <a:p>
            <a:pPr marL="342900" lvl="0" indent="-342900" rtl="0">
              <a:lnSpc>
                <a:spcPct val="115000"/>
              </a:lnSpc>
              <a:spcBef>
                <a:spcPts val="0"/>
              </a:spcBef>
              <a:spcAft>
                <a:spcPts val="0"/>
              </a:spcAft>
              <a:buFont typeface="+mj-lt"/>
              <a:buAutoNum type="arabicPeriod"/>
            </a:pPr>
            <a:endParaRPr lang="es-419" sz="1800" b="0" i="0" u="none" strike="noStrike" dirty="0">
              <a:solidFill>
                <a:srgbClr val="000000"/>
              </a:solidFill>
              <a:effectLst/>
              <a:latin typeface="Calibri" panose="020F0502020204030204" pitchFamily="34" charset="0"/>
            </a:endParaRPr>
          </a:p>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A partir de lo observado, ¿se podrían ajustar los datos con una función lineal?¿o con una función exponencial? ¿por qué?</a:t>
            </a:r>
          </a:p>
          <a:p>
            <a:pPr marL="342900" lvl="0" indent="-342900" rtl="0">
              <a:lnSpc>
                <a:spcPct val="115000"/>
              </a:lnSpc>
              <a:spcBef>
                <a:spcPts val="0"/>
              </a:spcBef>
              <a:spcAft>
                <a:spcPts val="0"/>
              </a:spcAft>
              <a:buFont typeface="+mj-lt"/>
              <a:buAutoNum type="arabicPeriod"/>
            </a:pPr>
            <a:endParaRPr lang="es-419" sz="1800" b="0" i="0" u="none" strike="noStrike" dirty="0">
              <a:solidFill>
                <a:srgbClr val="000000"/>
              </a:solidFill>
              <a:effectLst/>
              <a:latin typeface="Calibri" panose="020F0502020204030204" pitchFamily="34" charset="0"/>
            </a:endParaRPr>
          </a:p>
          <a:p>
            <a:pPr marL="342900" lvl="0" indent="-342900" rtl="0">
              <a:lnSpc>
                <a:spcPct val="115000"/>
              </a:lnSpc>
              <a:spcBef>
                <a:spcPts val="0"/>
              </a:spcBef>
              <a:spcAft>
                <a:spcPts val="0"/>
              </a:spcAft>
              <a:buFont typeface="+mj-lt"/>
              <a:buAutoNum type="arabicPeriod"/>
            </a:pPr>
            <a:r>
              <a:rPr lang="es-419" sz="1800" b="0" i="0" u="none" strike="noStrike" dirty="0">
                <a:solidFill>
                  <a:srgbClr val="000000"/>
                </a:solidFill>
                <a:effectLst/>
                <a:latin typeface="Calibri" panose="020F0502020204030204" pitchFamily="34" charset="0"/>
              </a:rPr>
              <a:t>Si tuviesen que describir el comportamiento que observan en sus gráficos ¿Qué dirían?</a:t>
            </a:r>
            <a:endParaRPr lang="es-419" sz="1800" dirty="0">
              <a:latin typeface="Calibri"/>
              <a:ea typeface="Calibri"/>
              <a:cs typeface="Calibri"/>
              <a:sym typeface="Calibri"/>
            </a:endParaRPr>
          </a:p>
        </p:txBody>
      </p:sp>
      <p:pic>
        <p:nvPicPr>
          <p:cNvPr id="1026" name="Picture 2">
            <a:extLst>
              <a:ext uri="{FF2B5EF4-FFF2-40B4-BE49-F238E27FC236}">
                <a16:creationId xmlns:a16="http://schemas.microsoft.com/office/drawing/2014/main" id="{02A4F4DE-F933-A3ED-849C-E15BE359A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457" y="2039257"/>
            <a:ext cx="2279424" cy="19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8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83866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a:p>
            <a:pPr marL="0" marR="0" lvl="0" indent="0" algn="l" rtl="0">
              <a:lnSpc>
                <a:spcPct val="100000"/>
              </a:lnSpc>
              <a:spcBef>
                <a:spcPts val="0"/>
              </a:spcBef>
              <a:spcAft>
                <a:spcPts val="0"/>
              </a:spcAft>
              <a:buClr>
                <a:srgbClr val="000000"/>
              </a:buClr>
              <a:buSzPts val="2700"/>
              <a:buFont typeface="Arial"/>
              <a:buNone/>
            </a:pPr>
            <a:r>
              <a:rPr lang="es-419" sz="2000" dirty="0">
                <a:solidFill>
                  <a:srgbClr val="423B71"/>
                </a:solidFill>
                <a:latin typeface="Calibri"/>
                <a:ea typeface="Calibri"/>
                <a:cs typeface="Calibri"/>
                <a:sym typeface="Calibri"/>
              </a:rPr>
              <a:t>Segunda parte</a:t>
            </a:r>
            <a:endParaRPr lang="es-419" sz="2000" i="0" u="none" strike="noStrike" cap="none" dirty="0">
              <a:solidFill>
                <a:srgbClr val="423B71"/>
              </a:solidFill>
              <a:latin typeface="Calibri"/>
              <a:ea typeface="Calibri"/>
              <a:cs typeface="Calibri"/>
              <a:sym typeface="Calibri"/>
            </a:endParaRP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576170" y="1740768"/>
            <a:ext cx="3869579" cy="1661963"/>
          </a:xfrm>
          <a:prstGeom prst="rect">
            <a:avLst/>
          </a:prstGeom>
          <a:solidFill>
            <a:srgbClr val="EFEFEF"/>
          </a:solidFill>
          <a:ln>
            <a:noFill/>
          </a:ln>
        </p:spPr>
        <p:txBody>
          <a:bodyPr spcFirstLastPara="1" wrap="square" lIns="68575" tIns="34275" rIns="68575" bIns="34275" anchor="t" anchorCtr="0">
            <a:spAutoFit/>
          </a:bodyPr>
          <a:lstStyle/>
          <a:p>
            <a:pPr marL="342900" lvl="0" indent="-342900" algn="just" rtl="0">
              <a:lnSpc>
                <a:spcPct val="115000"/>
              </a:lnSpc>
              <a:spcBef>
                <a:spcPts val="0"/>
              </a:spcBef>
              <a:spcAft>
                <a:spcPts val="0"/>
              </a:spcAft>
              <a:buFont typeface="+mj-lt"/>
              <a:buAutoNum type="arabicPeriod" startAt="4"/>
            </a:pPr>
            <a:r>
              <a:rPr lang="es-419" sz="1800" b="0" i="0" u="none" strike="noStrike" dirty="0">
                <a:solidFill>
                  <a:srgbClr val="000000"/>
                </a:solidFill>
                <a:effectLst/>
                <a:latin typeface="Calibri" panose="020F0502020204030204" pitchFamily="34" charset="0"/>
              </a:rPr>
              <a:t>Usen GeoGebra para ajustar una función que describa los datos. Justifiquen por qué han decidido modelar los datos con esa función y no otra.</a:t>
            </a:r>
          </a:p>
        </p:txBody>
      </p:sp>
      <p:pic>
        <p:nvPicPr>
          <p:cNvPr id="6146" name="Picture 2" descr="infografía modelo 1 | Kit de Pedagogía y TIC">
            <a:extLst>
              <a:ext uri="{FF2B5EF4-FFF2-40B4-BE49-F238E27FC236}">
                <a16:creationId xmlns:a16="http://schemas.microsoft.com/office/drawing/2014/main" id="{A1CAA946-3832-ADCD-7B4B-7B1563D50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16" y="3609560"/>
            <a:ext cx="1068946" cy="103138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4A7726A7-CD78-9D4A-A0A1-CFFF92EFFF5E}"/>
              </a:ext>
            </a:extLst>
          </p:cNvPr>
          <p:cNvSpPr/>
          <p:nvPr/>
        </p:nvSpPr>
        <p:spPr>
          <a:xfrm>
            <a:off x="5488597" y="3771021"/>
            <a:ext cx="2931886" cy="449944"/>
          </a:xfrm>
          <a:prstGeom prst="rect">
            <a:avLst/>
          </a:prstGeom>
          <a:noFill/>
          <a:ln w="127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1600" dirty="0">
                <a:solidFill>
                  <a:schemeClr val="tx1"/>
                </a:solidFill>
                <a:latin typeface="Calibri" panose="020F0502020204030204" pitchFamily="34" charset="0"/>
                <a:cs typeface="Calibri" panose="020F0502020204030204" pitchFamily="34" charset="0"/>
              </a:rPr>
              <a:t>*</a:t>
            </a:r>
            <a:r>
              <a:rPr lang="es-419" sz="1600" i="1" dirty="0">
                <a:solidFill>
                  <a:schemeClr val="tx1"/>
                </a:solidFill>
                <a:latin typeface="Calibri" panose="020F0502020204030204" pitchFamily="34" charset="0"/>
                <a:cs typeface="Calibri" panose="020F0502020204030204" pitchFamily="34" charset="0"/>
              </a:rPr>
              <a:t>Imagen es solo referencial </a:t>
            </a:r>
          </a:p>
        </p:txBody>
      </p:sp>
      <p:pic>
        <p:nvPicPr>
          <p:cNvPr id="6150" name="Picture 6" descr="scipy - Fit sigmoid function (&quot;S&quot; shape curve) to data using Python - Stack  Overflow">
            <a:extLst>
              <a:ext uri="{FF2B5EF4-FFF2-40B4-BE49-F238E27FC236}">
                <a16:creationId xmlns:a16="http://schemas.microsoft.com/office/drawing/2014/main" id="{03BEF25F-B30A-1067-7614-2DE6EE3BF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597" y="1740769"/>
            <a:ext cx="2907916" cy="196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76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83866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a:p>
            <a:pPr marL="0" marR="0" lvl="0" indent="0" algn="l" rtl="0">
              <a:lnSpc>
                <a:spcPct val="100000"/>
              </a:lnSpc>
              <a:spcBef>
                <a:spcPts val="0"/>
              </a:spcBef>
              <a:spcAft>
                <a:spcPts val="0"/>
              </a:spcAft>
              <a:buClr>
                <a:srgbClr val="000000"/>
              </a:buClr>
              <a:buSzPts val="2700"/>
              <a:buFont typeface="Arial"/>
              <a:buNone/>
            </a:pPr>
            <a:r>
              <a:rPr lang="es-419" sz="2000" dirty="0">
                <a:solidFill>
                  <a:srgbClr val="423B71"/>
                </a:solidFill>
                <a:latin typeface="Calibri"/>
                <a:ea typeface="Calibri"/>
                <a:cs typeface="Calibri"/>
                <a:sym typeface="Calibri"/>
              </a:rPr>
              <a:t>Interpretación de los resultados en el contexto</a:t>
            </a:r>
            <a:endParaRPr lang="es-419" sz="2000" i="0" u="none" strike="noStrike" cap="none" dirty="0">
              <a:solidFill>
                <a:srgbClr val="423B71"/>
              </a:solidFill>
              <a:latin typeface="Calibri"/>
              <a:ea typeface="Calibri"/>
              <a:cs typeface="Calibri"/>
              <a:sym typeface="Calibri"/>
            </a:endParaRP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396430" y="1499249"/>
            <a:ext cx="8029113" cy="2617609"/>
          </a:xfrm>
          <a:prstGeom prst="rect">
            <a:avLst/>
          </a:prstGeom>
          <a:solidFill>
            <a:srgbClr val="EFEFEF"/>
          </a:solidFill>
          <a:ln>
            <a:noFill/>
          </a:ln>
        </p:spPr>
        <p:txBody>
          <a:bodyPr spcFirstLastPara="1" wrap="square" lIns="68575" tIns="34275" rIns="68575" bIns="34275" anchor="t" anchorCtr="0">
            <a:spAutoFit/>
          </a:bodyPr>
          <a:lstStyle/>
          <a:p>
            <a:pPr marL="342900" lvl="0" indent="-342900" algn="just" rtl="0">
              <a:lnSpc>
                <a:spcPct val="115000"/>
              </a:lnSpc>
              <a:spcBef>
                <a:spcPts val="0"/>
              </a:spcBef>
              <a:spcAft>
                <a:spcPts val="0"/>
              </a:spcAft>
              <a:buFont typeface="+mj-lt"/>
              <a:buAutoNum type="arabicPeriod" startAt="5"/>
            </a:pPr>
            <a:r>
              <a:rPr lang="es-419" sz="1600" b="0" i="0" u="none" strike="noStrike" dirty="0">
                <a:solidFill>
                  <a:srgbClr val="000000"/>
                </a:solidFill>
                <a:effectLst/>
                <a:latin typeface="Calibri" panose="020F0502020204030204" pitchFamily="34" charset="0"/>
              </a:rPr>
              <a:t>Escriban la función que han obtenido y a partir de ella, respondan las siguientes preguntas,</a:t>
            </a:r>
          </a:p>
          <a:p>
            <a:pPr lvl="0" algn="just" rtl="0">
              <a:lnSpc>
                <a:spcPct val="115000"/>
              </a:lnSpc>
              <a:spcBef>
                <a:spcPts val="0"/>
              </a:spcBef>
              <a:spcAft>
                <a:spcPts val="0"/>
              </a:spcAft>
            </a:pPr>
            <a:endParaRPr lang="es-419" sz="1600" b="0" i="0" u="none" strike="noStrike" dirty="0">
              <a:solidFill>
                <a:srgbClr val="000000"/>
              </a:solidFill>
              <a:effectLst/>
              <a:latin typeface="Calibri" panose="020F0502020204030204" pitchFamily="34" charset="0"/>
            </a:endParaRPr>
          </a:p>
          <a:p>
            <a:pPr marL="342900" lvl="8" indent="-342900" algn="just">
              <a:lnSpc>
                <a:spcPct val="115000"/>
              </a:lnSpc>
              <a:buFont typeface="+mj-lt"/>
              <a:buAutoNum type="alphaLcPeriod"/>
            </a:pPr>
            <a:r>
              <a:rPr lang="es-419" sz="1600" b="0" i="0" u="none" strike="noStrike" dirty="0">
                <a:solidFill>
                  <a:srgbClr val="000000"/>
                </a:solidFill>
                <a:effectLst/>
                <a:latin typeface="Calibri" panose="020F0502020204030204" pitchFamily="34" charset="0"/>
              </a:rPr>
              <a:t>¿Que representa la variable dependiente e independiente en este caso?</a:t>
            </a:r>
          </a:p>
          <a:p>
            <a:pPr marL="342900" lvl="8" indent="-342900" algn="just">
              <a:lnSpc>
                <a:spcPct val="115000"/>
              </a:lnSpc>
              <a:buFont typeface="+mj-lt"/>
              <a:buAutoNum type="alphaLcPeriod"/>
            </a:pPr>
            <a:r>
              <a:rPr lang="es-419" sz="1600" b="0" i="0" u="none" strike="noStrike" dirty="0">
                <a:solidFill>
                  <a:srgbClr val="000000"/>
                </a:solidFill>
                <a:effectLst/>
                <a:latin typeface="Calibri" panose="020F0502020204030204" pitchFamily="34" charset="0"/>
              </a:rPr>
              <a:t>¿Cuál es el dominio de la función? ¿Cuál es su recorrido?</a:t>
            </a:r>
          </a:p>
          <a:p>
            <a:pPr marL="342900" lvl="8" indent="-342900" algn="just">
              <a:lnSpc>
                <a:spcPct val="115000"/>
              </a:lnSpc>
              <a:buFont typeface="+mj-lt"/>
              <a:buAutoNum type="alphaLcPeriod"/>
            </a:pPr>
            <a:r>
              <a:rPr lang="es-419" sz="1600" b="0" i="0" u="none" strike="noStrike" dirty="0">
                <a:solidFill>
                  <a:srgbClr val="000000"/>
                </a:solidFill>
                <a:effectLst/>
                <a:latin typeface="Calibri" panose="020F0502020204030204" pitchFamily="34" charset="0"/>
              </a:rPr>
              <a:t>Cuando ha transcurrido la mitad del tiempo de estudio, ¿Cuánto ha crecido el moho, según sus modelos?</a:t>
            </a:r>
          </a:p>
          <a:p>
            <a:pPr marL="342900" lvl="8" indent="-342900" algn="just">
              <a:lnSpc>
                <a:spcPct val="115000"/>
              </a:lnSpc>
              <a:buFont typeface="+mj-lt"/>
              <a:buAutoNum type="alphaLcPeriod"/>
            </a:pPr>
            <a:r>
              <a:rPr lang="es-419" sz="1600" b="0" i="0" u="none" strike="noStrike" dirty="0">
                <a:solidFill>
                  <a:srgbClr val="000000"/>
                </a:solidFill>
                <a:effectLst/>
                <a:latin typeface="Calibri" panose="020F0502020204030204" pitchFamily="34" charset="0"/>
              </a:rPr>
              <a:t>¿Cómo pueden ocupar su modelo para obtener el valor límite de la población de moho en el trozo de pan?</a:t>
            </a:r>
          </a:p>
          <a:p>
            <a:pPr marL="342900" lvl="8" indent="-342900" algn="just">
              <a:lnSpc>
                <a:spcPct val="115000"/>
              </a:lnSpc>
              <a:buFont typeface="+mj-lt"/>
              <a:buAutoNum type="alphaLcPeriod"/>
            </a:pPr>
            <a:r>
              <a:rPr lang="es-419" sz="1600" b="0" i="0" u="none" strike="noStrike" dirty="0">
                <a:solidFill>
                  <a:srgbClr val="000000"/>
                </a:solidFill>
                <a:effectLst/>
                <a:latin typeface="Calibri" panose="020F0502020204030204" pitchFamily="34" charset="0"/>
              </a:rPr>
              <a:t>A partir del modelo que han obtenido, ¿se verifica su hipótesis inicial? ¿Porqué?</a:t>
            </a:r>
          </a:p>
        </p:txBody>
      </p:sp>
    </p:spTree>
    <p:extLst>
      <p:ext uri="{BB962C8B-B14F-4D97-AF65-F5344CB8AC3E}">
        <p14:creationId xmlns:p14="http://schemas.microsoft.com/office/powerpoint/2010/main" val="313294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389544"/>
            <a:ext cx="7214100" cy="83866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419" sz="3000" b="1" i="0" u="none" strike="noStrike" cap="none" dirty="0">
                <a:solidFill>
                  <a:srgbClr val="423B71"/>
                </a:solidFill>
                <a:latin typeface="Calibri"/>
                <a:ea typeface="Calibri"/>
                <a:cs typeface="Calibri"/>
                <a:sym typeface="Calibri"/>
              </a:rPr>
              <a:t>Análisis de los datos</a:t>
            </a:r>
          </a:p>
          <a:p>
            <a:pPr marL="0" marR="0" lvl="0" indent="0" algn="l" rtl="0">
              <a:lnSpc>
                <a:spcPct val="100000"/>
              </a:lnSpc>
              <a:spcBef>
                <a:spcPts val="0"/>
              </a:spcBef>
              <a:spcAft>
                <a:spcPts val="0"/>
              </a:spcAft>
              <a:buClr>
                <a:srgbClr val="000000"/>
              </a:buClr>
              <a:buSzPts val="2700"/>
              <a:buFont typeface="Arial"/>
              <a:buNone/>
            </a:pPr>
            <a:r>
              <a:rPr lang="es-419" sz="2000" dirty="0">
                <a:solidFill>
                  <a:srgbClr val="423B71"/>
                </a:solidFill>
                <a:latin typeface="Calibri"/>
                <a:ea typeface="Calibri"/>
                <a:cs typeface="Calibri"/>
                <a:sym typeface="Calibri"/>
              </a:rPr>
              <a:t>Validación del modelo</a:t>
            </a:r>
            <a:endParaRPr lang="es-419" sz="2000" i="0" u="none" strike="noStrike" cap="none" dirty="0">
              <a:solidFill>
                <a:srgbClr val="423B71"/>
              </a:solidFill>
              <a:latin typeface="Calibri"/>
              <a:ea typeface="Calibri"/>
              <a:cs typeface="Calibri"/>
              <a:sym typeface="Calibri"/>
            </a:endParaRPr>
          </a:p>
        </p:txBody>
      </p:sp>
      <p:sp>
        <p:nvSpPr>
          <p:cNvPr id="2" name="Google Shape;141;p28">
            <a:extLst>
              <a:ext uri="{FF2B5EF4-FFF2-40B4-BE49-F238E27FC236}">
                <a16:creationId xmlns:a16="http://schemas.microsoft.com/office/drawing/2014/main" id="{57A35609-A46F-C8B1-D31C-D70FFDD117B1}"/>
              </a:ext>
            </a:extLst>
          </p:cNvPr>
          <p:cNvSpPr txBox="1"/>
          <p:nvPr/>
        </p:nvSpPr>
        <p:spPr>
          <a:xfrm>
            <a:off x="396430" y="1380962"/>
            <a:ext cx="8616941" cy="3270096"/>
          </a:xfrm>
          <a:prstGeom prst="rect">
            <a:avLst/>
          </a:prstGeom>
          <a:solidFill>
            <a:srgbClr val="EFEFEF"/>
          </a:solidFill>
          <a:ln>
            <a:noFill/>
          </a:ln>
        </p:spPr>
        <p:txBody>
          <a:bodyPr spcFirstLastPara="1" wrap="square" lIns="68575" tIns="34275" rIns="68575" bIns="34275" anchor="t" anchorCtr="0">
            <a:spAutoFit/>
          </a:bodyPr>
          <a:lstStyle/>
          <a:p>
            <a:pPr marL="342900" indent="-342900" algn="l">
              <a:buFont typeface="+mj-lt"/>
              <a:buAutoNum type="arabicPeriod" startAt="6"/>
            </a:pPr>
            <a:r>
              <a:rPr lang="es-419" sz="1600" b="0" i="0" u="none" strike="noStrike" baseline="0" dirty="0">
                <a:latin typeface="Calibri" panose="020F0502020204030204" pitchFamily="34" charset="0"/>
              </a:rPr>
              <a:t>Consideren el modelo que han obtenido y los resultados de su investigación para</a:t>
            </a:r>
          </a:p>
          <a:p>
            <a:pPr algn="l"/>
            <a:r>
              <a:rPr lang="es-419" sz="1600" b="0" i="0" u="none" strike="noStrike" baseline="0" dirty="0">
                <a:latin typeface="Calibri" panose="020F0502020204030204" pitchFamily="34" charset="0"/>
              </a:rPr>
              <a:t>responder las siguientes preguntas,</a:t>
            </a:r>
          </a:p>
          <a:p>
            <a:pPr algn="l"/>
            <a:endParaRPr lang="es-419" sz="1600" b="0" i="0" u="none" strike="noStrike" baseline="0" dirty="0">
              <a:latin typeface="Calibri" panose="020F0502020204030204" pitchFamily="34" charset="0"/>
            </a:endParaRPr>
          </a:p>
          <a:p>
            <a:pPr marL="342900" indent="-342900" algn="l">
              <a:buFont typeface="+mj-lt"/>
              <a:buAutoNum type="alphaLcPeriod"/>
            </a:pPr>
            <a:r>
              <a:rPr lang="es-419" sz="1600" b="0" i="0" u="none" strike="noStrike" baseline="0" dirty="0">
                <a:latin typeface="Calibri" panose="020F0502020204030204" pitchFamily="34" charset="0"/>
              </a:rPr>
              <a:t>Según sus modelos, ¿cuál es el valor límite de la cantidad de moho en cada caso?¿este valor tiene sentido en la realidad?¿Por qué?</a:t>
            </a:r>
          </a:p>
          <a:p>
            <a:pPr marL="342900" indent="-342900" algn="l">
              <a:buFont typeface="+mj-lt"/>
              <a:buAutoNum type="alphaLcPeriod"/>
            </a:pPr>
            <a:r>
              <a:rPr lang="es-419" sz="1600" b="0" i="0" u="none" strike="noStrike" baseline="0" dirty="0">
                <a:latin typeface="Calibri" panose="020F0502020204030204" pitchFamily="34" charset="0"/>
              </a:rPr>
              <a:t>Según su investigación, ¿cómo crecen los microorganismos en ambientes de recursos limitados?¿Esto es coherente con los modelos que han encontrado?</a:t>
            </a:r>
          </a:p>
          <a:p>
            <a:pPr marL="342900" indent="-342900" algn="l">
              <a:buFont typeface="+mj-lt"/>
              <a:buAutoNum type="alphaLcPeriod"/>
            </a:pPr>
            <a:r>
              <a:rPr lang="es-419" sz="1600" b="0" i="0" u="none" strike="noStrike" baseline="0" dirty="0">
                <a:latin typeface="Calibri" panose="020F0502020204030204" pitchFamily="34" charset="0"/>
              </a:rPr>
              <a:t>¿Qué tanto difieren los resultados de sus modelos con los resultados experimentales? ¿A qué creen que se deben esas diferencias?¿Qué puede haber incidido en ellas? </a:t>
            </a:r>
          </a:p>
          <a:p>
            <a:pPr marL="342900" indent="-342900" algn="l">
              <a:buFont typeface="+mj-lt"/>
              <a:buAutoNum type="alphaLcPeriod"/>
            </a:pPr>
            <a:r>
              <a:rPr lang="es-419" sz="1600" b="0" i="0" u="none" strike="noStrike" baseline="0" dirty="0">
                <a:latin typeface="Calibri" panose="020F0502020204030204" pitchFamily="34" charset="0"/>
              </a:rPr>
              <a:t>En vista de los modelos que han obtenido y sus resultados, ¿Qué hubiesen</a:t>
            </a:r>
            <a:r>
              <a:rPr lang="es-419" sz="1600" dirty="0">
                <a:latin typeface="Calibri" panose="020F0502020204030204" pitchFamily="34" charset="0"/>
              </a:rPr>
              <a:t> </a:t>
            </a:r>
            <a:r>
              <a:rPr lang="es-419" sz="1600" b="0" i="0" u="none" strike="noStrike" baseline="0" dirty="0">
                <a:latin typeface="Calibri" panose="020F0502020204030204" pitchFamily="34" charset="0"/>
              </a:rPr>
              <a:t>realizado de forma distinta en sus experimentos? ¿La manera en que midieron el crecimiento del moho fue adecuada para capturar su comportamiento? ¿La frecuencia en la medición fue la adecuada?</a:t>
            </a:r>
          </a:p>
          <a:p>
            <a:pPr marL="342900" indent="-342900" algn="l">
              <a:buFont typeface="+mj-lt"/>
              <a:buAutoNum type="alphaLcPeriod"/>
            </a:pPr>
            <a:r>
              <a:rPr lang="es-419" sz="1600" b="0" i="0" u="none" strike="noStrike" baseline="0" dirty="0">
                <a:latin typeface="Calibri" panose="020F0502020204030204" pitchFamily="34" charset="0"/>
              </a:rPr>
              <a:t>Si hicieran de nuevo el experimento ¿Cómo lo harían? ¿Qué otras variables estudiarían?</a:t>
            </a:r>
            <a:endParaRPr lang="es-419" sz="16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96400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4°medio</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Comunicación)</a:t>
            </a:r>
            <a:endParaRPr sz="3300" b="1"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Comunicación</a:t>
            </a:r>
            <a:endParaRPr sz="3000" b="1" i="0" u="none" strike="noStrike" cap="none">
              <a:solidFill>
                <a:srgbClr val="423B71"/>
              </a:solidFill>
              <a:latin typeface="Calibri"/>
              <a:ea typeface="Calibri"/>
              <a:cs typeface="Calibri"/>
              <a:sym typeface="Calibri"/>
            </a:endParaRPr>
          </a:p>
        </p:txBody>
      </p:sp>
      <p:sp>
        <p:nvSpPr>
          <p:cNvPr id="133" name="Google Shape;133;p27"/>
          <p:cNvSpPr txBox="1"/>
          <p:nvPr/>
        </p:nvSpPr>
        <p:spPr>
          <a:xfrm>
            <a:off x="576900" y="2271975"/>
            <a:ext cx="3995100" cy="1135800"/>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2100">
                <a:latin typeface="Calibri"/>
                <a:ea typeface="Calibri"/>
                <a:cs typeface="Calibri"/>
                <a:sym typeface="Calibri"/>
              </a:rPr>
              <a:t>Un aspecto crucial del trabajo de proyecto es la comunicación de su desarrollo y resultados. </a:t>
            </a:r>
            <a:endParaRPr sz="2100">
              <a:latin typeface="Calibri"/>
              <a:ea typeface="Calibri"/>
              <a:cs typeface="Calibri"/>
              <a:sym typeface="Calibri"/>
            </a:endParaRPr>
          </a:p>
        </p:txBody>
      </p:sp>
      <p:pic>
        <p:nvPicPr>
          <p:cNvPr id="134" name="Google Shape;134;p27"/>
          <p:cNvPicPr preferRelativeResize="0"/>
          <p:nvPr/>
        </p:nvPicPr>
        <p:blipFill>
          <a:blip r:embed="rId3">
            <a:alphaModFix/>
          </a:blip>
          <a:stretch>
            <a:fillRect/>
          </a:stretch>
        </p:blipFill>
        <p:spPr>
          <a:xfrm>
            <a:off x="5106250" y="1456299"/>
            <a:ext cx="3440849" cy="2890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0" name="Google Shape;140;p28"/>
          <p:cNvSpPr txBox="1"/>
          <p:nvPr/>
        </p:nvSpPr>
        <p:spPr>
          <a:xfrm>
            <a:off x="396430" y="1124095"/>
            <a:ext cx="5358483" cy="3467073"/>
          </a:xfrm>
          <a:prstGeom prst="rect">
            <a:avLst/>
          </a:prstGeom>
          <a:solidFill>
            <a:srgbClr val="EFEFEF"/>
          </a:solidFill>
          <a:ln>
            <a:noFill/>
          </a:ln>
        </p:spPr>
        <p:txBody>
          <a:bodyPr spcFirstLastPara="1" wrap="square" lIns="68575" tIns="34275" rIns="68575" bIns="34275" anchor="t" anchorCtr="0">
            <a:spAutoFit/>
          </a:bodyPr>
          <a:lstStyle/>
          <a:p>
            <a:pPr marL="0" lvl="0" indent="0" algn="just" rtl="0">
              <a:lnSpc>
                <a:spcPct val="115000"/>
              </a:lnSpc>
              <a:spcBef>
                <a:spcPts val="0"/>
              </a:spcBef>
              <a:spcAft>
                <a:spcPts val="0"/>
              </a:spcAft>
              <a:buNone/>
            </a:pPr>
            <a:r>
              <a:rPr lang="es" sz="1600" dirty="0">
                <a:latin typeface="Calibri"/>
                <a:ea typeface="Calibri"/>
                <a:cs typeface="Calibri"/>
                <a:sym typeface="Calibri"/>
              </a:rPr>
              <a:t>Su presentación o informe debe considerar al menos los siguientes puntos:</a:t>
            </a:r>
          </a:p>
          <a:p>
            <a:pPr marL="0" lvl="0" indent="0" algn="just" rtl="0">
              <a:lnSpc>
                <a:spcPct val="115000"/>
              </a:lnSpc>
              <a:spcBef>
                <a:spcPts val="0"/>
              </a:spcBef>
              <a:spcAft>
                <a:spcPts val="0"/>
              </a:spcAft>
              <a:buNone/>
            </a:pPr>
            <a:endParaRPr lang="es" sz="1600" dirty="0">
              <a:latin typeface="Calibri"/>
              <a:ea typeface="Calibri"/>
              <a:cs typeface="Calibri"/>
              <a:sym typeface="Calibri"/>
            </a:endParaRP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Explicitar el desafío que abordaron, los factores que cada grupo decidió investigar y la hipótesis planteada.</a:t>
            </a:r>
          </a:p>
          <a:p>
            <a:pPr marL="107950" lvl="0" algn="just" rtl="0">
              <a:lnSpc>
                <a:spcPct val="115000"/>
              </a:lnSpc>
              <a:spcBef>
                <a:spcPts val="0"/>
              </a:spcBef>
              <a:spcAft>
                <a:spcPts val="0"/>
              </a:spcAft>
              <a:buSzPct val="90000"/>
            </a:pPr>
            <a:endParaRPr lang="es-419" sz="1600" dirty="0">
              <a:latin typeface="Calibri"/>
              <a:ea typeface="Calibri"/>
              <a:cs typeface="Calibri"/>
              <a:sym typeface="Calibri"/>
            </a:endParaRP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Resultados de su investigación.</a:t>
            </a:r>
          </a:p>
          <a:p>
            <a:pPr marL="107950" lvl="0" algn="just" rtl="0">
              <a:lnSpc>
                <a:spcPct val="115000"/>
              </a:lnSpc>
              <a:spcBef>
                <a:spcPts val="0"/>
              </a:spcBef>
              <a:spcAft>
                <a:spcPts val="0"/>
              </a:spcAft>
              <a:buSzPct val="90000"/>
            </a:pPr>
            <a:endParaRPr lang="es-419" sz="1600" dirty="0">
              <a:latin typeface="Calibri"/>
              <a:ea typeface="Calibri"/>
              <a:cs typeface="Calibri"/>
              <a:sym typeface="Calibri"/>
            </a:endParaRP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Descripción del procedimiento experimental. Esto es, detallar el tipo de pan que utilizaron, las condiciones bajo las cuales midieron el crecimiento del moho, y de qué manera realizaron las mediciones.</a:t>
            </a:r>
          </a:p>
        </p:txBody>
      </p:sp>
      <p:pic>
        <p:nvPicPr>
          <p:cNvPr id="141" name="Google Shape;141;p28"/>
          <p:cNvPicPr preferRelativeResize="0"/>
          <p:nvPr/>
        </p:nvPicPr>
        <p:blipFill>
          <a:blip r:embed="rId3">
            <a:alphaModFix/>
          </a:blip>
          <a:stretch>
            <a:fillRect/>
          </a:stretch>
        </p:blipFill>
        <p:spPr>
          <a:xfrm>
            <a:off x="6166361" y="2010557"/>
            <a:ext cx="2288210" cy="1588986"/>
          </a:xfrm>
          <a:prstGeom prst="rect">
            <a:avLst/>
          </a:prstGeom>
          <a:noFill/>
          <a:ln>
            <a:noFill/>
          </a:ln>
        </p:spPr>
      </p:pic>
      <p:sp>
        <p:nvSpPr>
          <p:cNvPr id="4" name="Rectángulo 3">
            <a:extLst>
              <a:ext uri="{FF2B5EF4-FFF2-40B4-BE49-F238E27FC236}">
                <a16:creationId xmlns:a16="http://schemas.microsoft.com/office/drawing/2014/main" id="{7D6FEAB6-CDF3-F2BB-0B88-85209ACA19CC}"/>
              </a:ext>
            </a:extLst>
          </p:cNvPr>
          <p:cNvSpPr/>
          <p:nvPr/>
        </p:nvSpPr>
        <p:spPr>
          <a:xfrm>
            <a:off x="1748972" y="4689556"/>
            <a:ext cx="5457372" cy="174171"/>
          </a:xfrm>
          <a:prstGeom prst="rect">
            <a:avLst/>
          </a:prstGeom>
          <a:noFill/>
          <a:ln w="1270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1600" i="1" dirty="0">
                <a:solidFill>
                  <a:schemeClr val="tx1"/>
                </a:solidFill>
                <a:latin typeface="Calibri" panose="020F0502020204030204" pitchFamily="34" charset="0"/>
                <a:cs typeface="Calibri" panose="020F0502020204030204" pitchFamily="34" charset="0"/>
              </a:rPr>
              <a:t>continúa siguiente </a:t>
            </a:r>
            <a:r>
              <a:rPr lang="es-419" i="1" dirty="0">
                <a:solidFill>
                  <a:schemeClr val="tx1"/>
                </a:solidFill>
                <a:latin typeface="Calibri" panose="020F0502020204030204" pitchFamily="34" charset="0"/>
                <a:cs typeface="Calibri" panose="020F0502020204030204" pitchFamily="34" charset="0"/>
              </a:rPr>
              <a:t>diapositiva</a:t>
            </a:r>
            <a:r>
              <a:rPr lang="es-419" sz="1600" i="1" dirty="0">
                <a:solidFill>
                  <a:schemeClr val="tx1"/>
                </a:solidFill>
                <a:latin typeface="Calibri" panose="020F0502020204030204" pitchFamily="34" charset="0"/>
                <a:cs typeface="Calibri" panose="020F0502020204030204"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0" name="Google Shape;140;p28"/>
          <p:cNvSpPr txBox="1"/>
          <p:nvPr/>
        </p:nvSpPr>
        <p:spPr>
          <a:xfrm>
            <a:off x="396430" y="1124095"/>
            <a:ext cx="6105970" cy="3750227"/>
          </a:xfrm>
          <a:prstGeom prst="rect">
            <a:avLst/>
          </a:prstGeom>
          <a:solidFill>
            <a:srgbClr val="EFEFEF"/>
          </a:solidFill>
          <a:ln>
            <a:noFill/>
          </a:ln>
        </p:spPr>
        <p:txBody>
          <a:bodyPr spcFirstLastPara="1" wrap="square" lIns="68575" tIns="34275" rIns="68575" bIns="34275" anchor="t" anchorCtr="0">
            <a:spAutoFit/>
          </a:bodyPr>
          <a:lstStyle/>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Descripción de los resultados experimentales encontrados. Es importante describir también las características cualitativas del crecimiento del moho asociadas a los datos obtenidos.</a:t>
            </a:r>
          </a:p>
          <a:p>
            <a:pPr marL="457200" lvl="0" indent="-349250" algn="just" rtl="0">
              <a:lnSpc>
                <a:spcPct val="115000"/>
              </a:lnSpc>
              <a:spcBef>
                <a:spcPts val="0"/>
              </a:spcBef>
              <a:spcAft>
                <a:spcPts val="0"/>
              </a:spcAft>
              <a:buSzPct val="90000"/>
              <a:buFont typeface="Calibri"/>
              <a:buChar char="●"/>
            </a:pPr>
            <a:endParaRPr lang="es-419" sz="1600" dirty="0">
              <a:latin typeface="Calibri"/>
              <a:ea typeface="Calibri"/>
              <a:cs typeface="Calibri"/>
              <a:sym typeface="Calibri"/>
            </a:endParaRP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Describir que función usaron para ajustar sus datos y porqué. Es importante justificar, a partir del modelo matemático, si se verifica su hipótesis inicial.</a:t>
            </a:r>
          </a:p>
          <a:p>
            <a:pPr marL="457200" lvl="0" indent="-349250" algn="just" rtl="0">
              <a:lnSpc>
                <a:spcPct val="115000"/>
              </a:lnSpc>
              <a:spcBef>
                <a:spcPts val="0"/>
              </a:spcBef>
              <a:spcAft>
                <a:spcPts val="0"/>
              </a:spcAft>
              <a:buSzPct val="90000"/>
              <a:buFont typeface="Calibri"/>
              <a:buChar char="●"/>
            </a:pPr>
            <a:endParaRPr lang="es-419" sz="1600" dirty="0">
              <a:latin typeface="Calibri"/>
              <a:ea typeface="Calibri"/>
              <a:cs typeface="Calibri"/>
              <a:sym typeface="Calibri"/>
            </a:endParaRP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Validación de los modelos obtenidos. Esto es, justificar si sus resultados tienen sentido en la realidad y analizar críticamente los modelos que han obtenido.</a:t>
            </a:r>
          </a:p>
          <a:p>
            <a:pPr marL="457200" lvl="0" indent="-349250" algn="just" rtl="0">
              <a:lnSpc>
                <a:spcPct val="115000"/>
              </a:lnSpc>
              <a:spcBef>
                <a:spcPts val="0"/>
              </a:spcBef>
              <a:spcAft>
                <a:spcPts val="0"/>
              </a:spcAft>
              <a:buSzPct val="90000"/>
              <a:buFont typeface="Calibri"/>
              <a:buChar char="●"/>
            </a:pPr>
            <a:endParaRPr lang="es-419" sz="1600" dirty="0">
              <a:latin typeface="Calibri"/>
              <a:ea typeface="Calibri"/>
              <a:cs typeface="Calibri"/>
              <a:sym typeface="Calibri"/>
            </a:endParaRPr>
          </a:p>
          <a:p>
            <a:pPr marL="457200" lvl="0" indent="-349250" algn="just" rtl="0">
              <a:lnSpc>
                <a:spcPct val="115000"/>
              </a:lnSpc>
              <a:spcBef>
                <a:spcPts val="0"/>
              </a:spcBef>
              <a:spcAft>
                <a:spcPts val="0"/>
              </a:spcAft>
              <a:buSzPct val="90000"/>
              <a:buFont typeface="Calibri"/>
              <a:buChar char="●"/>
            </a:pPr>
            <a:r>
              <a:rPr lang="es-419" sz="1600" dirty="0">
                <a:latin typeface="Calibri"/>
                <a:ea typeface="Calibri"/>
                <a:cs typeface="Calibri"/>
                <a:sym typeface="Calibri"/>
              </a:rPr>
              <a:t>Conclusiones del trabajo realizado.</a:t>
            </a:r>
          </a:p>
        </p:txBody>
      </p:sp>
      <p:pic>
        <p:nvPicPr>
          <p:cNvPr id="2" name="Google Shape;141;p28">
            <a:extLst>
              <a:ext uri="{FF2B5EF4-FFF2-40B4-BE49-F238E27FC236}">
                <a16:creationId xmlns:a16="http://schemas.microsoft.com/office/drawing/2014/main" id="{BDA3D3CD-0CAC-8542-EC5E-2750E35DB5D8}"/>
              </a:ext>
            </a:extLst>
          </p:cNvPr>
          <p:cNvPicPr preferRelativeResize="0"/>
          <p:nvPr/>
        </p:nvPicPr>
        <p:blipFill>
          <a:blip r:embed="rId3">
            <a:alphaModFix/>
          </a:blip>
          <a:stretch>
            <a:fillRect/>
          </a:stretch>
        </p:blipFill>
        <p:spPr>
          <a:xfrm>
            <a:off x="6865258" y="2358570"/>
            <a:ext cx="1983912" cy="1349829"/>
          </a:xfrm>
          <a:prstGeom prst="rect">
            <a:avLst/>
          </a:prstGeom>
          <a:noFill/>
          <a:ln>
            <a:noFill/>
          </a:ln>
        </p:spPr>
      </p:pic>
    </p:spTree>
    <p:extLst>
      <p:ext uri="{BB962C8B-B14F-4D97-AF65-F5344CB8AC3E}">
        <p14:creationId xmlns:p14="http://schemas.microsoft.com/office/powerpoint/2010/main" val="1371111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p:nvPr/>
        </p:nvSpPr>
        <p:spPr>
          <a:xfrm>
            <a:off x="396430" y="3895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Recomendaciones</a:t>
            </a:r>
            <a:endParaRPr sz="3000" b="1" i="0" u="none" strike="noStrike" cap="none">
              <a:solidFill>
                <a:srgbClr val="423B71"/>
              </a:solidFill>
              <a:latin typeface="Calibri"/>
              <a:ea typeface="Calibri"/>
              <a:cs typeface="Calibri"/>
              <a:sym typeface="Calibri"/>
            </a:endParaRPr>
          </a:p>
        </p:txBody>
      </p:sp>
      <p:sp>
        <p:nvSpPr>
          <p:cNvPr id="147" name="Google Shape;147;p29"/>
          <p:cNvSpPr txBox="1"/>
          <p:nvPr/>
        </p:nvSpPr>
        <p:spPr>
          <a:xfrm>
            <a:off x="605750" y="1337074"/>
            <a:ext cx="7645282" cy="2617609"/>
          </a:xfrm>
          <a:prstGeom prst="rect">
            <a:avLst/>
          </a:prstGeom>
          <a:solidFill>
            <a:srgbClr val="EFEFEF"/>
          </a:solidFill>
          <a:ln>
            <a:noFill/>
          </a:ln>
        </p:spPr>
        <p:txBody>
          <a:bodyPr spcFirstLastPara="1" wrap="square" lIns="68575" tIns="34275" rIns="68575" bIns="34275" anchor="t" anchorCtr="0">
            <a:spAutoFit/>
          </a:bodyPr>
          <a:lstStyle/>
          <a:p>
            <a:pPr marL="0" lvl="0" indent="0" algn="l" rtl="0">
              <a:lnSpc>
                <a:spcPct val="115000"/>
              </a:lnSpc>
              <a:spcBef>
                <a:spcPts val="0"/>
              </a:spcBef>
              <a:spcAft>
                <a:spcPts val="0"/>
              </a:spcAft>
              <a:buNone/>
            </a:pPr>
            <a:r>
              <a:rPr lang="es" sz="1800" dirty="0">
                <a:latin typeface="Calibri"/>
                <a:ea typeface="Calibri"/>
                <a:cs typeface="Calibri"/>
                <a:sym typeface="Calibri"/>
              </a:rPr>
              <a:t>Para realizar su reflexión final, las siguientes preguntas pueden ser de ayuda:</a:t>
            </a:r>
            <a:endParaRPr sz="1800" dirty="0">
              <a:latin typeface="Calibri"/>
              <a:ea typeface="Calibri"/>
              <a:cs typeface="Calibri"/>
              <a:sym typeface="Calibri"/>
            </a:endParaRPr>
          </a:p>
          <a:p>
            <a:pPr marL="0" lvl="0" indent="0" algn="l" rtl="0">
              <a:lnSpc>
                <a:spcPct val="115000"/>
              </a:lnSpc>
              <a:spcBef>
                <a:spcPts val="0"/>
              </a:spcBef>
              <a:spcAft>
                <a:spcPts val="0"/>
              </a:spcAft>
              <a:buNone/>
            </a:pPr>
            <a:endParaRPr sz="1800" dirty="0">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¿Cuáles fueron las etapas del proyecto que desarrollamos? ¿Cuál de ellas fue la más desafiante? </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¿Cómo la matemática me permitió resolver el desafío planteado?</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¿Qué logramos realizar con este proyecto? ¿Cómo se conecta con el mundo real?</a:t>
            </a:r>
            <a:endParaRPr sz="18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ct val="95000"/>
              <a:buFont typeface="Calibri"/>
              <a:buChar char="●"/>
            </a:pPr>
            <a:r>
              <a:rPr lang="es" sz="1800" dirty="0">
                <a:solidFill>
                  <a:schemeClr val="dk1"/>
                </a:solidFill>
                <a:latin typeface="Calibri"/>
                <a:ea typeface="Calibri"/>
                <a:cs typeface="Calibri"/>
                <a:sym typeface="Calibri"/>
              </a:rPr>
              <a:t>¿Qué aspectos podríamos mejorar del trabajo realizado como equipo?</a:t>
            </a:r>
            <a:endParaRPr sz="1800"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646321"/>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4°medio</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6061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Infografía </a:t>
            </a:r>
            <a:endParaRPr sz="3000" b="1" i="0" u="none" strike="noStrike" cap="none" dirty="0">
              <a:solidFill>
                <a:srgbClr val="423B71"/>
              </a:solidFill>
              <a:latin typeface="Calibri"/>
              <a:ea typeface="Calibri"/>
              <a:cs typeface="Calibri"/>
              <a:sym typeface="Calibri"/>
            </a:endParaRPr>
          </a:p>
        </p:txBody>
      </p:sp>
      <p:sp>
        <p:nvSpPr>
          <p:cNvPr id="142" name="Google Shape;142;p28"/>
          <p:cNvSpPr txBox="1"/>
          <p:nvPr/>
        </p:nvSpPr>
        <p:spPr>
          <a:xfrm>
            <a:off x="879699" y="1240525"/>
            <a:ext cx="743562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100" dirty="0">
                <a:solidFill>
                  <a:schemeClr val="dk1"/>
                </a:solidFill>
                <a:latin typeface="Calibri"/>
                <a:ea typeface="Calibri"/>
                <a:cs typeface="Calibri"/>
                <a:sym typeface="Calibri"/>
              </a:rPr>
              <a:t>Revisemos la infografía “Los Hongos”</a:t>
            </a:r>
            <a:endParaRPr sz="2100" dirty="0">
              <a:solidFill>
                <a:schemeClr val="dk1"/>
              </a:solidFill>
              <a:latin typeface="Calibri"/>
              <a:ea typeface="Calibri"/>
              <a:cs typeface="Calibri"/>
              <a:sym typeface="Calibri"/>
            </a:endParaRPr>
          </a:p>
        </p:txBody>
      </p:sp>
      <p:sp>
        <p:nvSpPr>
          <p:cNvPr id="4" name="Google Shape;142;p28">
            <a:extLst>
              <a:ext uri="{FF2B5EF4-FFF2-40B4-BE49-F238E27FC236}">
                <a16:creationId xmlns:a16="http://schemas.microsoft.com/office/drawing/2014/main" id="{0CD9B10E-A9B3-51E9-10B9-649AD4684DBF}"/>
              </a:ext>
            </a:extLst>
          </p:cNvPr>
          <p:cNvSpPr txBox="1"/>
          <p:nvPr/>
        </p:nvSpPr>
        <p:spPr>
          <a:xfrm>
            <a:off x="3370485" y="4075556"/>
            <a:ext cx="2454051"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i="1" dirty="0">
                <a:solidFill>
                  <a:schemeClr val="dk1"/>
                </a:solidFill>
                <a:latin typeface="Calibri"/>
                <a:ea typeface="Calibri"/>
                <a:cs typeface="Calibri"/>
                <a:sym typeface="Calibri"/>
              </a:rPr>
              <a:t>*Imagen referencial de la situación</a:t>
            </a:r>
            <a:endParaRPr sz="1200" i="1" dirty="0">
              <a:solidFill>
                <a:schemeClr val="dk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94F5FEF9-62F2-78E4-1406-1FE1D749611C}"/>
              </a:ext>
            </a:extLst>
          </p:cNvPr>
          <p:cNvPicPr>
            <a:picLocks noChangeAspect="1" noChangeArrowheads="1"/>
          </p:cNvPicPr>
          <p:nvPr/>
        </p:nvPicPr>
        <p:blipFill>
          <a:blip r:embed="rId3"/>
          <a:srcRect/>
          <a:stretch/>
        </p:blipFill>
        <p:spPr bwMode="auto">
          <a:xfrm>
            <a:off x="3204020" y="2046731"/>
            <a:ext cx="2786980" cy="202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Reflexión</a:t>
            </a:r>
            <a:endParaRPr sz="3000" b="1" i="0" u="none" strike="noStrike" cap="none">
              <a:solidFill>
                <a:srgbClr val="423B71"/>
              </a:solidFill>
              <a:latin typeface="Calibri"/>
              <a:ea typeface="Calibri"/>
              <a:cs typeface="Calibri"/>
              <a:sym typeface="Calibri"/>
            </a:endParaRPr>
          </a:p>
        </p:txBody>
      </p:sp>
      <p:sp>
        <p:nvSpPr>
          <p:cNvPr id="149" name="Google Shape;149;p29"/>
          <p:cNvSpPr txBox="1"/>
          <p:nvPr/>
        </p:nvSpPr>
        <p:spPr>
          <a:xfrm>
            <a:off x="502310" y="1686413"/>
            <a:ext cx="4650261" cy="2308294"/>
          </a:xfrm>
          <a:prstGeom prst="rect">
            <a:avLst/>
          </a:prstGeom>
          <a:solidFill>
            <a:srgbClr val="F3F3F3"/>
          </a:solid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ct val="95000"/>
              <a:buFont typeface="Calibri"/>
              <a:buChar char="●"/>
            </a:pPr>
            <a:r>
              <a:rPr lang="es-419" sz="2000" dirty="0">
                <a:solidFill>
                  <a:schemeClr val="dk1"/>
                </a:solidFill>
                <a:latin typeface="Calibri"/>
                <a:ea typeface="Calibri"/>
                <a:cs typeface="Calibri"/>
                <a:sym typeface="Calibri"/>
              </a:rPr>
              <a:t>¿En qué se diferencian los hongos de otros seres vivos?</a:t>
            </a:r>
          </a:p>
          <a:p>
            <a:pPr marL="457200" lvl="0" indent="-355600" algn="l" rtl="0">
              <a:lnSpc>
                <a:spcPct val="115000"/>
              </a:lnSpc>
              <a:spcBef>
                <a:spcPts val="0"/>
              </a:spcBef>
              <a:spcAft>
                <a:spcPts val="0"/>
              </a:spcAft>
              <a:buClr>
                <a:schemeClr val="dk1"/>
              </a:buClr>
              <a:buSzPct val="95000"/>
              <a:buFont typeface="Calibri"/>
              <a:buChar char="●"/>
            </a:pPr>
            <a:r>
              <a:rPr lang="es-419" sz="2000" dirty="0">
                <a:solidFill>
                  <a:schemeClr val="dk1"/>
                </a:solidFill>
                <a:latin typeface="Calibri"/>
                <a:ea typeface="Calibri"/>
                <a:cs typeface="Calibri"/>
                <a:sym typeface="Calibri"/>
              </a:rPr>
              <a:t>¿Por qué son relevantes para los ecosistemas?</a:t>
            </a:r>
          </a:p>
          <a:p>
            <a:pPr marL="457200" lvl="0" indent="-355600" algn="l" rtl="0">
              <a:lnSpc>
                <a:spcPct val="115000"/>
              </a:lnSpc>
              <a:spcBef>
                <a:spcPts val="0"/>
              </a:spcBef>
              <a:spcAft>
                <a:spcPts val="0"/>
              </a:spcAft>
              <a:buClr>
                <a:schemeClr val="dk1"/>
              </a:buClr>
              <a:buSzPct val="95000"/>
              <a:buFont typeface="Calibri"/>
              <a:buChar char="●"/>
            </a:pPr>
            <a:r>
              <a:rPr lang="es-419" sz="2000" dirty="0">
                <a:solidFill>
                  <a:schemeClr val="dk1"/>
                </a:solidFill>
                <a:latin typeface="Calibri"/>
                <a:ea typeface="Calibri"/>
                <a:cs typeface="Calibri"/>
                <a:sym typeface="Calibri"/>
              </a:rPr>
              <a:t>¿Cuál es el tipo de hongo más común en los alimentos?</a:t>
            </a:r>
          </a:p>
        </p:txBody>
      </p:sp>
      <p:pic>
        <p:nvPicPr>
          <p:cNvPr id="3" name="Imagen 2">
            <a:extLst>
              <a:ext uri="{FF2B5EF4-FFF2-40B4-BE49-F238E27FC236}">
                <a16:creationId xmlns:a16="http://schemas.microsoft.com/office/drawing/2014/main" id="{0E139954-FAC1-72AA-0814-CE16BE86A820}"/>
              </a:ext>
            </a:extLst>
          </p:cNvPr>
          <p:cNvPicPr>
            <a:picLocks noChangeAspect="1"/>
          </p:cNvPicPr>
          <p:nvPr/>
        </p:nvPicPr>
        <p:blipFill>
          <a:blip r:embed="rId3"/>
          <a:stretch>
            <a:fillRect/>
          </a:stretch>
        </p:blipFill>
        <p:spPr>
          <a:xfrm>
            <a:off x="5670334" y="2087980"/>
            <a:ext cx="3086531" cy="1505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Reflexión</a:t>
            </a:r>
            <a:endParaRPr sz="3000" b="1" i="0" u="none" strike="noStrike" cap="none">
              <a:solidFill>
                <a:srgbClr val="423B71"/>
              </a:solidFill>
              <a:latin typeface="Calibri"/>
              <a:ea typeface="Calibri"/>
              <a:cs typeface="Calibri"/>
              <a:sym typeface="Calibri"/>
            </a:endParaRPr>
          </a:p>
        </p:txBody>
      </p:sp>
      <p:sp>
        <p:nvSpPr>
          <p:cNvPr id="2" name="Google Shape;149;p29">
            <a:extLst>
              <a:ext uri="{FF2B5EF4-FFF2-40B4-BE49-F238E27FC236}">
                <a16:creationId xmlns:a16="http://schemas.microsoft.com/office/drawing/2014/main" id="{F0017CAA-C4AC-806C-2ED8-DD98A2FDAF48}"/>
              </a:ext>
            </a:extLst>
          </p:cNvPr>
          <p:cNvSpPr txBox="1"/>
          <p:nvPr/>
        </p:nvSpPr>
        <p:spPr>
          <a:xfrm>
            <a:off x="772535" y="1374129"/>
            <a:ext cx="4931579" cy="2662237"/>
          </a:xfrm>
          <a:prstGeom prst="rect">
            <a:avLst/>
          </a:prstGeom>
          <a:solidFill>
            <a:srgbClr val="F3F3F3"/>
          </a:solid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ct val="95000"/>
              <a:buFont typeface="Calibri"/>
              <a:buChar char="●"/>
            </a:pPr>
            <a:r>
              <a:rPr lang="es-419" sz="2000" dirty="0">
                <a:solidFill>
                  <a:schemeClr val="dk1"/>
                </a:solidFill>
                <a:latin typeface="Calibri"/>
                <a:ea typeface="Calibri"/>
                <a:cs typeface="Calibri"/>
                <a:sym typeface="Calibri"/>
              </a:rPr>
              <a:t>¿Les ha tocado deshacerse de comida podrida?</a:t>
            </a:r>
          </a:p>
          <a:p>
            <a:pPr marL="457200" lvl="0" indent="-355600" algn="l" rtl="0">
              <a:lnSpc>
                <a:spcPct val="115000"/>
              </a:lnSpc>
              <a:spcBef>
                <a:spcPts val="0"/>
              </a:spcBef>
              <a:spcAft>
                <a:spcPts val="0"/>
              </a:spcAft>
              <a:buClr>
                <a:schemeClr val="dk1"/>
              </a:buClr>
              <a:buSzPct val="95000"/>
              <a:buFont typeface="Calibri"/>
              <a:buChar char="●"/>
            </a:pPr>
            <a:r>
              <a:rPr lang="es-419" sz="2000" dirty="0">
                <a:solidFill>
                  <a:schemeClr val="dk1"/>
                </a:solidFill>
                <a:latin typeface="Calibri"/>
                <a:ea typeface="Calibri"/>
                <a:cs typeface="Calibri"/>
                <a:sym typeface="Calibri"/>
              </a:rPr>
              <a:t>¿Cuánto tiempo creen que toma en crecer el moho en un alimento?</a:t>
            </a:r>
          </a:p>
          <a:p>
            <a:pPr marL="457200" lvl="0" indent="-355600" algn="l" rtl="0">
              <a:lnSpc>
                <a:spcPct val="115000"/>
              </a:lnSpc>
              <a:spcBef>
                <a:spcPts val="0"/>
              </a:spcBef>
              <a:spcAft>
                <a:spcPts val="0"/>
              </a:spcAft>
              <a:buClr>
                <a:schemeClr val="dk1"/>
              </a:buClr>
              <a:buSzPct val="95000"/>
              <a:buFont typeface="Calibri"/>
              <a:buChar char="●"/>
            </a:pPr>
            <a:r>
              <a:rPr lang="es-419" sz="2000" dirty="0">
                <a:solidFill>
                  <a:schemeClr val="dk1"/>
                </a:solidFill>
                <a:latin typeface="Calibri"/>
                <a:ea typeface="Calibri"/>
                <a:cs typeface="Calibri"/>
                <a:sym typeface="Calibri"/>
              </a:rPr>
              <a:t>Según tu experiencia ¿Qué factores pueden favorecer el crecimiento del moho en un alimento?</a:t>
            </a:r>
          </a:p>
        </p:txBody>
      </p:sp>
      <p:pic>
        <p:nvPicPr>
          <p:cNvPr id="10" name="Imagen 9">
            <a:extLst>
              <a:ext uri="{FF2B5EF4-FFF2-40B4-BE49-F238E27FC236}">
                <a16:creationId xmlns:a16="http://schemas.microsoft.com/office/drawing/2014/main" id="{4DC2F9AD-F352-23F2-0B52-64F22CCBC249}"/>
              </a:ext>
            </a:extLst>
          </p:cNvPr>
          <p:cNvPicPr>
            <a:picLocks noChangeAspect="1"/>
          </p:cNvPicPr>
          <p:nvPr/>
        </p:nvPicPr>
        <p:blipFill>
          <a:blip r:embed="rId3"/>
          <a:stretch>
            <a:fillRect/>
          </a:stretch>
        </p:blipFill>
        <p:spPr>
          <a:xfrm>
            <a:off x="6052457" y="1494571"/>
            <a:ext cx="1270802" cy="736093"/>
          </a:xfrm>
          <a:prstGeom prst="rect">
            <a:avLst/>
          </a:prstGeom>
        </p:spPr>
      </p:pic>
      <p:pic>
        <p:nvPicPr>
          <p:cNvPr id="12" name="Imagen 11" descr="Una caricatura de una persona&#10;&#10;Descripción generada automáticamente con confianza baja">
            <a:extLst>
              <a:ext uri="{FF2B5EF4-FFF2-40B4-BE49-F238E27FC236}">
                <a16:creationId xmlns:a16="http://schemas.microsoft.com/office/drawing/2014/main" id="{46F6A2BF-D055-12EB-9FEC-CFA5CC0F0C03}"/>
              </a:ext>
            </a:extLst>
          </p:cNvPr>
          <p:cNvPicPr>
            <a:picLocks noChangeAspect="1"/>
          </p:cNvPicPr>
          <p:nvPr/>
        </p:nvPicPr>
        <p:blipFill>
          <a:blip r:embed="rId4"/>
          <a:stretch>
            <a:fillRect/>
          </a:stretch>
        </p:blipFill>
        <p:spPr>
          <a:xfrm>
            <a:off x="6657882" y="2571750"/>
            <a:ext cx="2253307" cy="1447078"/>
          </a:xfrm>
          <a:prstGeom prst="rect">
            <a:avLst/>
          </a:prstGeom>
        </p:spPr>
      </p:pic>
    </p:spTree>
    <p:extLst>
      <p:ext uri="{BB962C8B-B14F-4D97-AF65-F5344CB8AC3E}">
        <p14:creationId xmlns:p14="http://schemas.microsoft.com/office/powerpoint/2010/main" val="273178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427800" y="602118"/>
            <a:ext cx="41442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Desafío</a:t>
            </a:r>
            <a:endParaRPr sz="3000" b="1" i="0" u="none" strike="noStrike" cap="none" dirty="0">
              <a:solidFill>
                <a:srgbClr val="423B71"/>
              </a:solidFill>
              <a:latin typeface="Calibri"/>
              <a:ea typeface="Calibri"/>
              <a:cs typeface="Calibri"/>
              <a:sym typeface="Calibri"/>
            </a:endParaRPr>
          </a:p>
        </p:txBody>
      </p:sp>
      <p:sp>
        <p:nvSpPr>
          <p:cNvPr id="3" name="Google Shape;162;p31">
            <a:extLst>
              <a:ext uri="{FF2B5EF4-FFF2-40B4-BE49-F238E27FC236}">
                <a16:creationId xmlns:a16="http://schemas.microsoft.com/office/drawing/2014/main" id="{6F8F8B18-82DA-753F-5FB0-1302AB44EE3A}"/>
              </a:ext>
            </a:extLst>
          </p:cNvPr>
          <p:cNvSpPr txBox="1"/>
          <p:nvPr/>
        </p:nvSpPr>
        <p:spPr>
          <a:xfrm>
            <a:off x="623897" y="1872018"/>
            <a:ext cx="7896205" cy="1131049"/>
          </a:xfrm>
          <a:prstGeom prst="rect">
            <a:avLst/>
          </a:prstGeom>
          <a:solidFill>
            <a:schemeClr val="lt2"/>
          </a:solidFill>
          <a:ln>
            <a:noFill/>
          </a:ln>
        </p:spPr>
        <p:txBody>
          <a:bodyPr spcFirstLastPara="1" wrap="square" lIns="68575" tIns="34275" rIns="68575" bIns="34275" anchor="t" anchorCtr="0">
            <a:spAutoFit/>
          </a:bodyPr>
          <a:lstStyle/>
          <a:p>
            <a:pPr marL="0" lvl="0" indent="0" algn="ctr" rtl="0">
              <a:lnSpc>
                <a:spcPct val="115000"/>
              </a:lnSpc>
              <a:spcBef>
                <a:spcPts val="0"/>
              </a:spcBef>
              <a:spcAft>
                <a:spcPts val="0"/>
              </a:spcAft>
              <a:buClr>
                <a:schemeClr val="dk1"/>
              </a:buClr>
              <a:buSzPts val="1100"/>
              <a:buFont typeface="Arial"/>
              <a:buNone/>
            </a:pPr>
            <a:endParaRPr lang="es-419" sz="20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s-419" sz="2000" b="1" dirty="0">
                <a:solidFill>
                  <a:schemeClr val="dk1"/>
                </a:solidFill>
                <a:latin typeface="Calibri"/>
                <a:ea typeface="Calibri"/>
                <a:cs typeface="Calibri"/>
                <a:sym typeface="Calibri"/>
              </a:rPr>
              <a:t>¿Cómo crece el moho en una rebanada de pan integral?</a:t>
            </a:r>
            <a:endParaRPr lang="es-419" sz="20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lang="es-419" sz="2000" b="1" dirty="0">
              <a:solidFill>
                <a:schemeClr val="dk1"/>
              </a:solidFill>
              <a:latin typeface="Calibri"/>
              <a:ea typeface="Calibri"/>
              <a:cs typeface="Calibri"/>
              <a:sym typeface="Calibri"/>
            </a:endParaRPr>
          </a:p>
        </p:txBody>
      </p:sp>
      <p:sp>
        <p:nvSpPr>
          <p:cNvPr id="4" name="Rectángulo 3">
            <a:extLst>
              <a:ext uri="{FF2B5EF4-FFF2-40B4-BE49-F238E27FC236}">
                <a16:creationId xmlns:a16="http://schemas.microsoft.com/office/drawing/2014/main" id="{00FC619D-9CFE-801B-57B8-403CD7667751}"/>
              </a:ext>
            </a:extLst>
          </p:cNvPr>
          <p:cNvSpPr/>
          <p:nvPr/>
        </p:nvSpPr>
        <p:spPr>
          <a:xfrm>
            <a:off x="799888" y="3466198"/>
            <a:ext cx="7544224" cy="885370"/>
          </a:xfrm>
          <a:prstGeom prst="rect">
            <a:avLst/>
          </a:prstGeom>
          <a:noFill/>
          <a:ln w="12700">
            <a:solidFill>
              <a:srgbClr val="62B79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1600" dirty="0">
                <a:solidFill>
                  <a:schemeClr val="tx1"/>
                </a:solidFill>
                <a:latin typeface="Calibri" panose="020F0502020204030204" pitchFamily="34" charset="0"/>
                <a:cs typeface="Calibri" panose="020F0502020204030204" pitchFamily="34" charset="0"/>
              </a:rPr>
              <a:t>En la siguiente etapa del proyecto, cada grupo deberá investigar en mayor profundidad en torno a los aspectos contextuales de este desafío, a fin de contar con información relevante que les permita responder esta pregunta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Proyecto </a:t>
            </a:r>
            <a:r>
              <a:rPr lang="es-ES" sz="3300" b="1" dirty="0">
                <a:solidFill>
                  <a:schemeClr val="lt1"/>
                </a:solidFill>
                <a:latin typeface="Calibri"/>
                <a:ea typeface="Calibri"/>
                <a:cs typeface="Calibri"/>
                <a:sym typeface="Calibri"/>
              </a:rPr>
              <a:t>4°medio</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(Etapa Investigación)</a:t>
            </a:r>
            <a:endParaRPr sz="3300" b="1"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96430" y="38564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Recuerdo</a:t>
            </a:r>
            <a:endParaRPr sz="3000" b="1" i="0" u="none" strike="noStrike" cap="none">
              <a:solidFill>
                <a:srgbClr val="423B71"/>
              </a:solidFill>
              <a:latin typeface="Calibri"/>
              <a:ea typeface="Calibri"/>
              <a:cs typeface="Calibri"/>
              <a:sym typeface="Calibri"/>
            </a:endParaRPr>
          </a:p>
        </p:txBody>
      </p:sp>
      <p:sp>
        <p:nvSpPr>
          <p:cNvPr id="134" name="Google Shape;134;p27"/>
          <p:cNvSpPr txBox="1"/>
          <p:nvPr/>
        </p:nvSpPr>
        <p:spPr>
          <a:xfrm>
            <a:off x="486228" y="1653041"/>
            <a:ext cx="8321108" cy="2123628"/>
          </a:xfrm>
          <a:prstGeom prst="rect">
            <a:avLst/>
          </a:prstGeom>
          <a:noFill/>
          <a:ln w="9525">
            <a:solidFill>
              <a:srgbClr val="62B799"/>
            </a:solidFill>
          </a:ln>
        </p:spPr>
        <p:txBody>
          <a:bodyPr spcFirstLastPara="1" wrap="square" lIns="91425" tIns="91425" rIns="91425" bIns="91425" anchor="t" anchorCtr="0">
            <a:spAutoFit/>
          </a:bodyPr>
          <a:lstStyle/>
          <a:p>
            <a:pPr marL="0" lvl="0" indent="0" algn="l" rtl="0">
              <a:spcBef>
                <a:spcPts val="0"/>
              </a:spcBef>
              <a:spcAft>
                <a:spcPts val="0"/>
              </a:spcAft>
              <a:buNone/>
            </a:pPr>
            <a:r>
              <a:rPr lang="es-419" sz="1800" dirty="0">
                <a:solidFill>
                  <a:schemeClr val="dk1"/>
                </a:solidFill>
                <a:latin typeface="Calibri"/>
                <a:ea typeface="Calibri"/>
                <a:cs typeface="Calibri"/>
                <a:sym typeface="Calibri"/>
              </a:rPr>
              <a:t>En este proyecto, nos interesa responder al siguiente desafío, </a:t>
            </a:r>
          </a:p>
          <a:p>
            <a:pPr marL="0" lvl="0" indent="0" algn="l" rtl="0">
              <a:spcBef>
                <a:spcPts val="0"/>
              </a:spcBef>
              <a:spcAft>
                <a:spcPts val="0"/>
              </a:spcAft>
              <a:buNone/>
            </a:pPr>
            <a:endParaRPr lang="es-419" sz="1800" dirty="0">
              <a:solidFill>
                <a:schemeClr val="dk1"/>
              </a:solidFill>
              <a:latin typeface="Calibri"/>
              <a:ea typeface="Calibri"/>
              <a:cs typeface="Calibri"/>
              <a:sym typeface="Calibri"/>
            </a:endParaRPr>
          </a:p>
          <a:p>
            <a:pPr marL="0" lvl="0" indent="0" algn="ctr" rtl="0">
              <a:spcBef>
                <a:spcPts val="0"/>
              </a:spcBef>
              <a:spcAft>
                <a:spcPts val="0"/>
              </a:spcAft>
              <a:buNone/>
            </a:pPr>
            <a:r>
              <a:rPr lang="es-419" sz="1800" b="0" i="1" u="none" strike="noStrike" baseline="0" dirty="0">
                <a:latin typeface="Calibri" panose="020F0502020204030204" pitchFamily="34" charset="0"/>
              </a:rPr>
              <a:t>¿Cómo crece el moho en una rebanada de pan integral?</a:t>
            </a:r>
            <a:endParaRPr lang="es-419" sz="1800" i="1" dirty="0">
              <a:latin typeface="Calibri" panose="020F0502020204030204" pitchFamily="34" charset="0"/>
            </a:endParaRPr>
          </a:p>
          <a:p>
            <a:pPr marL="0" lvl="0" indent="0" algn="ctr" rtl="0">
              <a:spcBef>
                <a:spcPts val="0"/>
              </a:spcBef>
              <a:spcAft>
                <a:spcPts val="0"/>
              </a:spcAft>
              <a:buNone/>
            </a:pPr>
            <a:endParaRPr lang="es-419" sz="1800" i="1" dirty="0">
              <a:latin typeface="Calibri" panose="020F0502020204030204" pitchFamily="34" charset="0"/>
            </a:endParaRPr>
          </a:p>
          <a:p>
            <a:pPr algn="just"/>
            <a:r>
              <a:rPr lang="es-419" sz="1800" dirty="0">
                <a:latin typeface="Calibri" panose="020F0502020204030204" pitchFamily="34" charset="0"/>
                <a:cs typeface="Calibri" panose="020F0502020204030204" pitchFamily="34" charset="0"/>
              </a:rPr>
              <a:t>Para poder abordar esta pregunta, es necesario comprender los aspectos contextuales que están involucrados en la situación planteada. Para ello, cada grupo deberá llevar a cabo una investigación.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396430" y="550094"/>
            <a:ext cx="72141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a:solidFill>
                  <a:srgbClr val="423B71"/>
                </a:solidFill>
                <a:latin typeface="Calibri"/>
                <a:ea typeface="Calibri"/>
                <a:cs typeface="Calibri"/>
                <a:sym typeface="Calibri"/>
              </a:rPr>
              <a:t>Investigación </a:t>
            </a:r>
            <a:endParaRPr sz="3000" b="1" i="0" u="none" strike="noStrike" cap="none">
              <a:solidFill>
                <a:srgbClr val="423B71"/>
              </a:solidFill>
              <a:latin typeface="Calibri"/>
              <a:ea typeface="Calibri"/>
              <a:cs typeface="Calibri"/>
              <a:sym typeface="Calibri"/>
            </a:endParaRPr>
          </a:p>
        </p:txBody>
      </p:sp>
      <p:sp>
        <p:nvSpPr>
          <p:cNvPr id="141" name="Google Shape;141;p28"/>
          <p:cNvSpPr txBox="1"/>
          <p:nvPr/>
        </p:nvSpPr>
        <p:spPr>
          <a:xfrm>
            <a:off x="580387" y="1820766"/>
            <a:ext cx="8191912" cy="1954351"/>
          </a:xfrm>
          <a:prstGeom prst="rect">
            <a:avLst/>
          </a:prstGeom>
          <a:solidFill>
            <a:srgbClr val="F3F3F3"/>
          </a:solidFill>
          <a:ln>
            <a:noFill/>
          </a:ln>
        </p:spPr>
        <p:txBody>
          <a:bodyPr spcFirstLastPara="1" wrap="square" lIns="91425" tIns="91425" rIns="91425" bIns="91425" anchor="t" anchorCtr="0">
            <a:spAutoFit/>
          </a:bodyPr>
          <a:lstStyle/>
          <a:p>
            <a:pPr marL="114300" lvl="0" algn="just" rtl="0">
              <a:lnSpc>
                <a:spcPct val="115000"/>
              </a:lnSpc>
              <a:spcBef>
                <a:spcPts val="0"/>
              </a:spcBef>
              <a:spcAft>
                <a:spcPts val="0"/>
              </a:spcAft>
              <a:buClr>
                <a:schemeClr val="dk1"/>
              </a:buClr>
              <a:buSzPts val="1800"/>
            </a:pPr>
            <a:r>
              <a:rPr lang="es-419" sz="2000" dirty="0">
                <a:solidFill>
                  <a:schemeClr val="dk1"/>
                </a:solidFill>
                <a:latin typeface="Calibri"/>
                <a:ea typeface="Calibri"/>
                <a:cs typeface="Calibri"/>
                <a:sym typeface="Calibri"/>
              </a:rPr>
              <a:t>1. ¿Por qué crece moho en el pan?</a:t>
            </a:r>
          </a:p>
          <a:p>
            <a:pPr marL="114300" lvl="0" algn="just" rtl="0">
              <a:lnSpc>
                <a:spcPct val="115000"/>
              </a:lnSpc>
              <a:spcBef>
                <a:spcPts val="0"/>
              </a:spcBef>
              <a:spcAft>
                <a:spcPts val="0"/>
              </a:spcAft>
              <a:buClr>
                <a:schemeClr val="dk1"/>
              </a:buClr>
              <a:buSzPts val="1800"/>
            </a:pPr>
            <a:r>
              <a:rPr lang="es-419" sz="2000" dirty="0">
                <a:solidFill>
                  <a:schemeClr val="dk1"/>
                </a:solidFill>
                <a:latin typeface="Calibri"/>
                <a:ea typeface="Calibri"/>
                <a:cs typeface="Calibri"/>
                <a:sym typeface="Calibri"/>
              </a:rPr>
              <a:t>2. ¿Qué condiciones favorecen el crecimiento del moho y por qué?</a:t>
            </a:r>
          </a:p>
          <a:p>
            <a:pPr marL="114300" lvl="0" algn="just" rtl="0">
              <a:lnSpc>
                <a:spcPct val="115000"/>
              </a:lnSpc>
              <a:spcBef>
                <a:spcPts val="0"/>
              </a:spcBef>
              <a:spcAft>
                <a:spcPts val="0"/>
              </a:spcAft>
              <a:buClr>
                <a:schemeClr val="dk1"/>
              </a:buClr>
              <a:buSzPts val="1800"/>
            </a:pPr>
            <a:r>
              <a:rPr lang="es-419" sz="2000" dirty="0">
                <a:solidFill>
                  <a:schemeClr val="dk1"/>
                </a:solidFill>
                <a:latin typeface="Calibri"/>
                <a:ea typeface="Calibri"/>
                <a:cs typeface="Calibri"/>
                <a:sym typeface="Calibri"/>
              </a:rPr>
              <a:t>3. ¿Cuál es el mecanismo de crecimiento del moho en el pan?</a:t>
            </a:r>
          </a:p>
          <a:p>
            <a:pPr marL="114300" lvl="0" algn="just" rtl="0">
              <a:lnSpc>
                <a:spcPct val="115000"/>
              </a:lnSpc>
              <a:spcBef>
                <a:spcPts val="0"/>
              </a:spcBef>
              <a:spcAft>
                <a:spcPts val="0"/>
              </a:spcAft>
              <a:buClr>
                <a:schemeClr val="dk1"/>
              </a:buClr>
              <a:buSzPts val="1800"/>
            </a:pPr>
            <a:r>
              <a:rPr lang="es-419" sz="2000" dirty="0">
                <a:solidFill>
                  <a:schemeClr val="dk1"/>
                </a:solidFill>
                <a:latin typeface="Calibri"/>
                <a:ea typeface="Calibri"/>
                <a:cs typeface="Calibri"/>
                <a:sym typeface="Calibri"/>
              </a:rPr>
              <a:t>4. ¿Cuánto tiempo demora el moho en comenzar a crecer en el pan usualmente?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1759</Words>
  <Application>Microsoft Office PowerPoint</Application>
  <PresentationFormat>Presentación en pantalla (16:9)</PresentationFormat>
  <Paragraphs>160</Paragraphs>
  <Slides>29</Slides>
  <Notes>29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29</vt:i4>
      </vt:variant>
    </vt:vector>
  </HeadingPairs>
  <TitlesOfParts>
    <vt:vector size="32"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5</cp:revision>
  <dcterms:modified xsi:type="dcterms:W3CDTF">2024-06-25T03:43:41Z</dcterms:modified>
</cp:coreProperties>
</file>