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1" r:id="rId5"/>
    <p:sldMasterId id="2147483672"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818264A-928A-4F3C-B497-02DCF27020D2}">
  <a:tblStyle styleId="{3818264A-928A-4F3C-B497-02DCF27020D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f27e5ae785_0_38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g1f27e5ae785_0_3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7b14e26438_0_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g27b14e26438_0_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b14e26438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27b14e26438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7b14e26438_0_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g27b14e26438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7b14e26438_0_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g27b14e26438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23e7f3eed1_0_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3" name="Google Shape;213;g223e7f3eed1_0_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7afe24b747_0_10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7afe24b747_0_1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27afe24b747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27afe24b747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7afe24b747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7afe24b747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7afe24b74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27afe24b74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23e7f3eed1_0_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223e7f3eed1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f27e5ae785_0_39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s">
                <a:solidFill>
                  <a:schemeClr val="dk1"/>
                </a:solidFill>
              </a:rPr>
              <a:t>*Observación para el docente → Si tiene el video descargado en su computador, puede editar la presentación para generar un hipervínculo al video desde la diapositiva</a:t>
            </a:r>
            <a:endParaRPr/>
          </a:p>
        </p:txBody>
      </p:sp>
      <p:sp>
        <p:nvSpPr>
          <p:cNvPr id="130" name="Google Shape;130;g1f27e5ae785_0_3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7b14e26438_0_8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g27b14e26438_0_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27afe24b747_0_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g27afe24b747_0_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24373a2dd14_0_1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9" name="Google Shape;269;g24373a2dd14_0_1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7afe24b747_0_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27afe24b747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7afe24b747_0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4" name="Google Shape;284;g27afe24b747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24373a2dd14_0_1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2" name="Google Shape;292;g24373a2dd14_0_1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g27b14e26438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9" name="Google Shape;299;g27b14e26438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g223e7f3eed1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6" name="Google Shape;306;g223e7f3eed1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27afe24b747_0_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2" name="Google Shape;312;g27afe24b747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23e7f3eed1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223e7f3eed1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f27e5ae785_0_39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g1f27e5ae785_0_39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24373a2dd14_0_16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7" name="Google Shape;327;g24373a2dd14_0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24373a2dd14_0_1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4" name="Google Shape;334;g24373a2dd14_0_1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9" name="Shape 339"/>
        <p:cNvGrpSpPr/>
        <p:nvPr/>
      </p:nvGrpSpPr>
      <p:grpSpPr>
        <a:xfrm>
          <a:off x="0" y="0"/>
          <a:ext cx="0" cy="0"/>
          <a:chOff x="0" y="0"/>
          <a:chExt cx="0" cy="0"/>
        </a:xfrm>
      </p:grpSpPr>
      <p:sp>
        <p:nvSpPr>
          <p:cNvPr id="340" name="Google Shape;340;g24373a2dd14_0_14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1" name="Google Shape;341;g24373a2dd14_0_1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24373a2dd14_0_1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g24373a2dd14_0_1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24373a2dd14_0_1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24373a2dd14_0_1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27afe24b747_0_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g27afe24b747_0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f27e5ae785_0_4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g1f27e5ae785_0_4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1385a553b2_0_6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g21385a553b2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27b14e26438_0_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g27b14e26438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7b14e26438_0_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7b14e26438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223e7f3eed1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g223e7f3eed1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b14e26438_0_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g27b14e26438_0_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55" name="Shape 55"/>
        <p:cNvGrpSpPr/>
        <p:nvPr/>
      </p:nvGrpSpPr>
      <p:grpSpPr>
        <a:xfrm>
          <a:off x="0" y="0"/>
          <a:ext cx="0" cy="0"/>
          <a:chOff x="0" y="0"/>
          <a:chExt cx="0" cy="0"/>
        </a:xfrm>
      </p:grpSpPr>
      <p:sp>
        <p:nvSpPr>
          <p:cNvPr id="56" name="Google Shape;56;p1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8" name="Google Shape;58;p1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Diapositiva de título">
  <p:cSld name="1_Diapositiva de título">
    <p:spTree>
      <p:nvGrpSpPr>
        <p:cNvPr id="59" name="Shape 59"/>
        <p:cNvGrpSpPr/>
        <p:nvPr/>
      </p:nvGrpSpPr>
      <p:grpSpPr>
        <a:xfrm>
          <a:off x="0" y="0"/>
          <a:ext cx="0" cy="0"/>
          <a:chOff x="0" y="0"/>
          <a:chExt cx="0" cy="0"/>
        </a:xfrm>
      </p:grpSpPr>
      <p:pic>
        <p:nvPicPr>
          <p:cNvPr descr="Forma" id="60" name="Google Shape;60;p15"/>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Diapositiva de título">
  <p:cSld name="2_Diapositiva de título">
    <p:spTree>
      <p:nvGrpSpPr>
        <p:cNvPr id="61" name="Shape 61"/>
        <p:cNvGrpSpPr/>
        <p:nvPr/>
      </p:nvGrpSpPr>
      <p:grpSpPr>
        <a:xfrm>
          <a:off x="0" y="0"/>
          <a:ext cx="0" cy="0"/>
          <a:chOff x="0" y="0"/>
          <a:chExt cx="0" cy="0"/>
        </a:xfrm>
      </p:grpSpPr>
      <p:pic>
        <p:nvPicPr>
          <p:cNvPr descr="Imagen que contiene Forma&#10;&#10;Descripción generada automáticamente" id="62" name="Google Shape;62;p16"/>
          <p:cNvPicPr preferRelativeResize="0"/>
          <p:nvPr/>
        </p:nvPicPr>
        <p:blipFill rotWithShape="1">
          <a:blip r:embed="rId2">
            <a:alphaModFix/>
          </a:blip>
          <a:srcRect b="0" l="0" r="0" t="0"/>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3" name="Shape 63"/>
        <p:cNvGrpSpPr/>
        <p:nvPr/>
      </p:nvGrpSpPr>
      <p:grpSpPr>
        <a:xfrm>
          <a:off x="0" y="0"/>
          <a:ext cx="0" cy="0"/>
          <a:chOff x="0" y="0"/>
          <a:chExt cx="0" cy="0"/>
        </a:xfrm>
      </p:grpSpPr>
      <p:sp>
        <p:nvSpPr>
          <p:cNvPr id="64" name="Google Shape;64;p17"/>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65" name="Google Shape;65;p17"/>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66" name="Google Shape;66;p17"/>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7" name="Google Shape;67;p17"/>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68" name="Google Shape;68;p17"/>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69" name="Shape 69"/>
        <p:cNvGrpSpPr/>
        <p:nvPr/>
      </p:nvGrpSpPr>
      <p:grpSpPr>
        <a:xfrm>
          <a:off x="0" y="0"/>
          <a:ext cx="0" cy="0"/>
          <a:chOff x="0" y="0"/>
          <a:chExt cx="0" cy="0"/>
        </a:xfrm>
      </p:grpSpPr>
      <p:sp>
        <p:nvSpPr>
          <p:cNvPr id="70" name="Google Shape;70;p18"/>
          <p:cNvSpPr txBox="1"/>
          <p:nvPr>
            <p:ph type="title"/>
          </p:nvPr>
        </p:nvSpPr>
        <p:spPr>
          <a:xfrm>
            <a:off x="623888" y="1282303"/>
            <a:ext cx="7886700" cy="21396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4500"/>
              <a:buFont typeface="Calibri"/>
              <a:buNone/>
              <a:defRPr b="0" i="0" sz="45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1" name="Google Shape;71;p18"/>
          <p:cNvSpPr txBox="1"/>
          <p:nvPr>
            <p:ph idx="1" type="body"/>
          </p:nvPr>
        </p:nvSpPr>
        <p:spPr>
          <a:xfrm>
            <a:off x="623888" y="3442097"/>
            <a:ext cx="7886700" cy="11253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rgbClr val="888888"/>
              </a:buClr>
              <a:buSzPts val="1800"/>
              <a:buNone/>
              <a:defRPr sz="1800">
                <a:solidFill>
                  <a:srgbClr val="888888"/>
                </a:solidFill>
              </a:defRPr>
            </a:lvl1pPr>
            <a:lvl2pPr indent="-228600" lvl="1" marL="914400" rtl="0" algn="l">
              <a:lnSpc>
                <a:spcPct val="90000"/>
              </a:lnSpc>
              <a:spcBef>
                <a:spcPts val="400"/>
              </a:spcBef>
              <a:spcAft>
                <a:spcPts val="0"/>
              </a:spcAft>
              <a:buClr>
                <a:srgbClr val="888888"/>
              </a:buClr>
              <a:buSzPts val="1500"/>
              <a:buNone/>
              <a:defRPr sz="1500">
                <a:solidFill>
                  <a:srgbClr val="888888"/>
                </a:solidFill>
              </a:defRPr>
            </a:lvl2pPr>
            <a:lvl3pPr indent="-228600" lvl="2" marL="1371600" rtl="0" algn="l">
              <a:lnSpc>
                <a:spcPct val="90000"/>
              </a:lnSpc>
              <a:spcBef>
                <a:spcPts val="400"/>
              </a:spcBef>
              <a:spcAft>
                <a:spcPts val="0"/>
              </a:spcAft>
              <a:buClr>
                <a:srgbClr val="888888"/>
              </a:buClr>
              <a:buSzPts val="1400"/>
              <a:buNone/>
              <a:defRPr sz="1400">
                <a:solidFill>
                  <a:srgbClr val="888888"/>
                </a:solidFill>
              </a:defRPr>
            </a:lvl3pPr>
            <a:lvl4pPr indent="-228600" lvl="3" marL="1828800" rtl="0" algn="l">
              <a:lnSpc>
                <a:spcPct val="90000"/>
              </a:lnSpc>
              <a:spcBef>
                <a:spcPts val="400"/>
              </a:spcBef>
              <a:spcAft>
                <a:spcPts val="0"/>
              </a:spcAft>
              <a:buClr>
                <a:srgbClr val="888888"/>
              </a:buClr>
              <a:buSzPts val="1200"/>
              <a:buNone/>
              <a:defRPr sz="1200">
                <a:solidFill>
                  <a:srgbClr val="888888"/>
                </a:solidFill>
              </a:defRPr>
            </a:lvl4pPr>
            <a:lvl5pPr indent="-228600" lvl="4" marL="2286000" rtl="0" algn="l">
              <a:lnSpc>
                <a:spcPct val="90000"/>
              </a:lnSpc>
              <a:spcBef>
                <a:spcPts val="400"/>
              </a:spcBef>
              <a:spcAft>
                <a:spcPts val="0"/>
              </a:spcAft>
              <a:buClr>
                <a:srgbClr val="888888"/>
              </a:buClr>
              <a:buSzPts val="1200"/>
              <a:buNone/>
              <a:defRPr sz="1200">
                <a:solidFill>
                  <a:srgbClr val="888888"/>
                </a:solidFill>
              </a:defRPr>
            </a:lvl5pPr>
            <a:lvl6pPr indent="-228600" lvl="5" marL="2743200" rtl="0" algn="l">
              <a:lnSpc>
                <a:spcPct val="90000"/>
              </a:lnSpc>
              <a:spcBef>
                <a:spcPts val="400"/>
              </a:spcBef>
              <a:spcAft>
                <a:spcPts val="0"/>
              </a:spcAft>
              <a:buClr>
                <a:srgbClr val="888888"/>
              </a:buClr>
              <a:buSzPts val="1200"/>
              <a:buNone/>
              <a:defRPr sz="1200">
                <a:solidFill>
                  <a:srgbClr val="888888"/>
                </a:solidFill>
              </a:defRPr>
            </a:lvl6pPr>
            <a:lvl7pPr indent="-228600" lvl="6" marL="3200400" rtl="0" algn="l">
              <a:lnSpc>
                <a:spcPct val="90000"/>
              </a:lnSpc>
              <a:spcBef>
                <a:spcPts val="400"/>
              </a:spcBef>
              <a:spcAft>
                <a:spcPts val="0"/>
              </a:spcAft>
              <a:buClr>
                <a:srgbClr val="888888"/>
              </a:buClr>
              <a:buSzPts val="1200"/>
              <a:buNone/>
              <a:defRPr sz="1200">
                <a:solidFill>
                  <a:srgbClr val="888888"/>
                </a:solidFill>
              </a:defRPr>
            </a:lvl7pPr>
            <a:lvl8pPr indent="-228600" lvl="7" marL="3657600" rtl="0" algn="l">
              <a:lnSpc>
                <a:spcPct val="90000"/>
              </a:lnSpc>
              <a:spcBef>
                <a:spcPts val="400"/>
              </a:spcBef>
              <a:spcAft>
                <a:spcPts val="0"/>
              </a:spcAft>
              <a:buClr>
                <a:srgbClr val="888888"/>
              </a:buClr>
              <a:buSzPts val="1200"/>
              <a:buNone/>
              <a:defRPr sz="1200">
                <a:solidFill>
                  <a:srgbClr val="888888"/>
                </a:solidFill>
              </a:defRPr>
            </a:lvl8pPr>
            <a:lvl9pPr indent="-228600" lvl="8" marL="4114800" rtl="0" algn="l">
              <a:lnSpc>
                <a:spcPct val="90000"/>
              </a:lnSpc>
              <a:spcBef>
                <a:spcPts val="400"/>
              </a:spcBef>
              <a:spcAft>
                <a:spcPts val="0"/>
              </a:spcAft>
              <a:buClr>
                <a:srgbClr val="888888"/>
              </a:buClr>
              <a:buSzPts val="1200"/>
              <a:buNone/>
              <a:defRPr sz="1200">
                <a:solidFill>
                  <a:srgbClr val="888888"/>
                </a:solidFill>
              </a:defRPr>
            </a:lvl9pPr>
          </a:lstStyle>
          <a:p/>
        </p:txBody>
      </p:sp>
      <p:sp>
        <p:nvSpPr>
          <p:cNvPr id="72" name="Google Shape;72;p1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3" name="Google Shape;73;p1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74" name="Google Shape;74;p18"/>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5" name="Shape 75"/>
        <p:cNvGrpSpPr/>
        <p:nvPr/>
      </p:nvGrpSpPr>
      <p:grpSpPr>
        <a:xfrm>
          <a:off x="0" y="0"/>
          <a:ext cx="0" cy="0"/>
          <a:chOff x="0" y="0"/>
          <a:chExt cx="0" cy="0"/>
        </a:xfrm>
      </p:grpSpPr>
      <p:sp>
        <p:nvSpPr>
          <p:cNvPr id="76" name="Google Shape;76;p19"/>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77" name="Google Shape;77;p19"/>
          <p:cNvSpPr txBox="1"/>
          <p:nvPr>
            <p:ph idx="1" type="body"/>
          </p:nvPr>
        </p:nvSpPr>
        <p:spPr>
          <a:xfrm>
            <a:off x="6286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8" name="Google Shape;78;p19"/>
          <p:cNvSpPr txBox="1"/>
          <p:nvPr>
            <p:ph idx="2" type="body"/>
          </p:nvPr>
        </p:nvSpPr>
        <p:spPr>
          <a:xfrm>
            <a:off x="4629150" y="1369219"/>
            <a:ext cx="38862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79" name="Google Shape;79;p19"/>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0" name="Google Shape;80;p19"/>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1" name="Google Shape;81;p19"/>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2" name="Shape 82"/>
        <p:cNvGrpSpPr/>
        <p:nvPr/>
      </p:nvGrpSpPr>
      <p:grpSpPr>
        <a:xfrm>
          <a:off x="0" y="0"/>
          <a:ext cx="0" cy="0"/>
          <a:chOff x="0" y="0"/>
          <a:chExt cx="0" cy="0"/>
        </a:xfrm>
      </p:grpSpPr>
      <p:sp>
        <p:nvSpPr>
          <p:cNvPr id="83" name="Google Shape;83;p20"/>
          <p:cNvSpPr txBox="1"/>
          <p:nvPr>
            <p:ph type="title"/>
          </p:nvPr>
        </p:nvSpPr>
        <p:spPr>
          <a:xfrm>
            <a:off x="629841" y="273844"/>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84" name="Google Shape;84;p20"/>
          <p:cNvSpPr txBox="1"/>
          <p:nvPr>
            <p:ph idx="1" type="body"/>
          </p:nvPr>
        </p:nvSpPr>
        <p:spPr>
          <a:xfrm>
            <a:off x="629841" y="1260872"/>
            <a:ext cx="38685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5" name="Google Shape;85;p20"/>
          <p:cNvSpPr txBox="1"/>
          <p:nvPr>
            <p:ph idx="2" type="body"/>
          </p:nvPr>
        </p:nvSpPr>
        <p:spPr>
          <a:xfrm>
            <a:off x="629841" y="1878806"/>
            <a:ext cx="38685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6" name="Google Shape;86;p20"/>
          <p:cNvSpPr txBox="1"/>
          <p:nvPr>
            <p:ph idx="3" type="body"/>
          </p:nvPr>
        </p:nvSpPr>
        <p:spPr>
          <a:xfrm>
            <a:off x="4629150" y="1260872"/>
            <a:ext cx="3887400" cy="618000"/>
          </a:xfrm>
          <a:prstGeom prst="rect">
            <a:avLst/>
          </a:prstGeom>
          <a:noFill/>
          <a:ln>
            <a:noFill/>
          </a:ln>
        </p:spPr>
        <p:txBody>
          <a:bodyPr anchorCtr="0" anchor="b"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800"/>
              <a:buNone/>
              <a:defRPr b="1" sz="1800"/>
            </a:lvl1pPr>
            <a:lvl2pPr indent="-228600" lvl="1" marL="914400" rtl="0" algn="l">
              <a:lnSpc>
                <a:spcPct val="90000"/>
              </a:lnSpc>
              <a:spcBef>
                <a:spcPts val="400"/>
              </a:spcBef>
              <a:spcAft>
                <a:spcPts val="0"/>
              </a:spcAft>
              <a:buClr>
                <a:schemeClr val="dk1"/>
              </a:buClr>
              <a:buSzPts val="1500"/>
              <a:buNone/>
              <a:defRPr b="1" sz="1500"/>
            </a:lvl2pPr>
            <a:lvl3pPr indent="-228600" lvl="2" marL="1371600" rtl="0" algn="l">
              <a:lnSpc>
                <a:spcPct val="90000"/>
              </a:lnSpc>
              <a:spcBef>
                <a:spcPts val="400"/>
              </a:spcBef>
              <a:spcAft>
                <a:spcPts val="0"/>
              </a:spcAft>
              <a:buClr>
                <a:schemeClr val="dk1"/>
              </a:buClr>
              <a:buSzPts val="1400"/>
              <a:buNone/>
              <a:defRPr b="1" sz="1400"/>
            </a:lvl3pPr>
            <a:lvl4pPr indent="-228600" lvl="3" marL="1828800" rtl="0" algn="l">
              <a:lnSpc>
                <a:spcPct val="90000"/>
              </a:lnSpc>
              <a:spcBef>
                <a:spcPts val="400"/>
              </a:spcBef>
              <a:spcAft>
                <a:spcPts val="0"/>
              </a:spcAft>
              <a:buClr>
                <a:schemeClr val="dk1"/>
              </a:buClr>
              <a:buSzPts val="1200"/>
              <a:buNone/>
              <a:defRPr b="1" sz="1200"/>
            </a:lvl4pPr>
            <a:lvl5pPr indent="-228600" lvl="4" marL="2286000" rtl="0" algn="l">
              <a:lnSpc>
                <a:spcPct val="90000"/>
              </a:lnSpc>
              <a:spcBef>
                <a:spcPts val="400"/>
              </a:spcBef>
              <a:spcAft>
                <a:spcPts val="0"/>
              </a:spcAft>
              <a:buClr>
                <a:schemeClr val="dk1"/>
              </a:buClr>
              <a:buSzPts val="1200"/>
              <a:buNone/>
              <a:defRPr b="1" sz="1200"/>
            </a:lvl5pPr>
            <a:lvl6pPr indent="-228600" lvl="5" marL="2743200" rtl="0" algn="l">
              <a:lnSpc>
                <a:spcPct val="90000"/>
              </a:lnSpc>
              <a:spcBef>
                <a:spcPts val="400"/>
              </a:spcBef>
              <a:spcAft>
                <a:spcPts val="0"/>
              </a:spcAft>
              <a:buClr>
                <a:schemeClr val="dk1"/>
              </a:buClr>
              <a:buSzPts val="1200"/>
              <a:buNone/>
              <a:defRPr b="1" sz="1200"/>
            </a:lvl6pPr>
            <a:lvl7pPr indent="-228600" lvl="6" marL="3200400" rtl="0" algn="l">
              <a:lnSpc>
                <a:spcPct val="90000"/>
              </a:lnSpc>
              <a:spcBef>
                <a:spcPts val="400"/>
              </a:spcBef>
              <a:spcAft>
                <a:spcPts val="0"/>
              </a:spcAft>
              <a:buClr>
                <a:schemeClr val="dk1"/>
              </a:buClr>
              <a:buSzPts val="1200"/>
              <a:buNone/>
              <a:defRPr b="1" sz="1200"/>
            </a:lvl7pPr>
            <a:lvl8pPr indent="-228600" lvl="7" marL="3657600" rtl="0" algn="l">
              <a:lnSpc>
                <a:spcPct val="90000"/>
              </a:lnSpc>
              <a:spcBef>
                <a:spcPts val="400"/>
              </a:spcBef>
              <a:spcAft>
                <a:spcPts val="0"/>
              </a:spcAft>
              <a:buClr>
                <a:schemeClr val="dk1"/>
              </a:buClr>
              <a:buSzPts val="1200"/>
              <a:buNone/>
              <a:defRPr b="1" sz="1200"/>
            </a:lvl8pPr>
            <a:lvl9pPr indent="-228600" lvl="8" marL="4114800" rtl="0" algn="l">
              <a:lnSpc>
                <a:spcPct val="90000"/>
              </a:lnSpc>
              <a:spcBef>
                <a:spcPts val="400"/>
              </a:spcBef>
              <a:spcAft>
                <a:spcPts val="0"/>
              </a:spcAft>
              <a:buClr>
                <a:schemeClr val="dk1"/>
              </a:buClr>
              <a:buSzPts val="1200"/>
              <a:buNone/>
              <a:defRPr b="1" sz="1200"/>
            </a:lvl9pPr>
          </a:lstStyle>
          <a:p/>
        </p:txBody>
      </p:sp>
      <p:sp>
        <p:nvSpPr>
          <p:cNvPr id="87" name="Google Shape;87;p20"/>
          <p:cNvSpPr txBox="1"/>
          <p:nvPr>
            <p:ph idx="4" type="body"/>
          </p:nvPr>
        </p:nvSpPr>
        <p:spPr>
          <a:xfrm>
            <a:off x="4629150" y="1878806"/>
            <a:ext cx="3887400" cy="27636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88" name="Google Shape;88;p20"/>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89" name="Google Shape;89;p20"/>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0" name="Google Shape;90;p20"/>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1" name="Shape 91"/>
        <p:cNvGrpSpPr/>
        <p:nvPr/>
      </p:nvGrpSpPr>
      <p:grpSpPr>
        <a:xfrm>
          <a:off x="0" y="0"/>
          <a:ext cx="0" cy="0"/>
          <a:chOff x="0" y="0"/>
          <a:chExt cx="0" cy="0"/>
        </a:xfrm>
      </p:grpSpPr>
      <p:sp>
        <p:nvSpPr>
          <p:cNvPr id="92" name="Google Shape;92;p21"/>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3" name="Google Shape;93;p21"/>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4" name="Google Shape;94;p21"/>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95" name="Google Shape;95;p21"/>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6" name="Shape 96"/>
        <p:cNvGrpSpPr/>
        <p:nvPr/>
      </p:nvGrpSpPr>
      <p:grpSpPr>
        <a:xfrm>
          <a:off x="0" y="0"/>
          <a:ext cx="0" cy="0"/>
          <a:chOff x="0" y="0"/>
          <a:chExt cx="0" cy="0"/>
        </a:xfrm>
      </p:grpSpPr>
      <p:sp>
        <p:nvSpPr>
          <p:cNvPr id="97" name="Google Shape;97;p22"/>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98" name="Google Shape;98;p22"/>
          <p:cNvSpPr txBox="1"/>
          <p:nvPr>
            <p:ph idx="1" type="body"/>
          </p:nvPr>
        </p:nvSpPr>
        <p:spPr>
          <a:xfrm>
            <a:off x="3887391" y="740569"/>
            <a:ext cx="4629300" cy="3655200"/>
          </a:xfrm>
          <a:prstGeom prst="rect">
            <a:avLst/>
          </a:prstGeom>
          <a:noFill/>
          <a:ln>
            <a:noFill/>
          </a:ln>
        </p:spPr>
        <p:txBody>
          <a:bodyPr anchorCtr="0" anchor="t" bIns="34275" lIns="68575" spcFirstLastPara="1" rIns="68575" wrap="square" tIns="34275">
            <a:normAutofit/>
          </a:bodyPr>
          <a:lstStyle>
            <a:lvl1pPr indent="-381000" lvl="0" marL="457200" rtl="0" algn="l">
              <a:lnSpc>
                <a:spcPct val="90000"/>
              </a:lnSpc>
              <a:spcBef>
                <a:spcPts val="800"/>
              </a:spcBef>
              <a:spcAft>
                <a:spcPts val="0"/>
              </a:spcAft>
              <a:buClr>
                <a:schemeClr val="dk1"/>
              </a:buClr>
              <a:buSzPts val="2400"/>
              <a:buChar char="•"/>
              <a:defRPr sz="2400"/>
            </a:lvl1pPr>
            <a:lvl2pPr indent="-361950" lvl="1" marL="914400" rtl="0" algn="l">
              <a:lnSpc>
                <a:spcPct val="90000"/>
              </a:lnSpc>
              <a:spcBef>
                <a:spcPts val="400"/>
              </a:spcBef>
              <a:spcAft>
                <a:spcPts val="0"/>
              </a:spcAft>
              <a:buClr>
                <a:schemeClr val="dk1"/>
              </a:buClr>
              <a:buSzPts val="2100"/>
              <a:buChar char="•"/>
              <a:defRPr sz="2100"/>
            </a:lvl2pPr>
            <a:lvl3pPr indent="-342900" lvl="2" marL="1371600" rtl="0" algn="l">
              <a:lnSpc>
                <a:spcPct val="90000"/>
              </a:lnSpc>
              <a:spcBef>
                <a:spcPts val="400"/>
              </a:spcBef>
              <a:spcAft>
                <a:spcPts val="0"/>
              </a:spcAft>
              <a:buClr>
                <a:schemeClr val="dk1"/>
              </a:buClr>
              <a:buSzPts val="1800"/>
              <a:buChar char="•"/>
              <a:defRPr sz="1800"/>
            </a:lvl3pPr>
            <a:lvl4pPr indent="-323850" lvl="3" marL="1828800" rtl="0" algn="l">
              <a:lnSpc>
                <a:spcPct val="90000"/>
              </a:lnSpc>
              <a:spcBef>
                <a:spcPts val="400"/>
              </a:spcBef>
              <a:spcAft>
                <a:spcPts val="0"/>
              </a:spcAft>
              <a:buClr>
                <a:schemeClr val="dk1"/>
              </a:buClr>
              <a:buSzPts val="1500"/>
              <a:buChar char="•"/>
              <a:defRPr sz="1500"/>
            </a:lvl4pPr>
            <a:lvl5pPr indent="-323850" lvl="4" marL="2286000" rtl="0" algn="l">
              <a:lnSpc>
                <a:spcPct val="90000"/>
              </a:lnSpc>
              <a:spcBef>
                <a:spcPts val="400"/>
              </a:spcBef>
              <a:spcAft>
                <a:spcPts val="0"/>
              </a:spcAft>
              <a:buClr>
                <a:schemeClr val="dk1"/>
              </a:buClr>
              <a:buSzPts val="1500"/>
              <a:buChar char="•"/>
              <a:defRPr sz="1500"/>
            </a:lvl5pPr>
            <a:lvl6pPr indent="-323850" lvl="5" marL="2743200" rtl="0" algn="l">
              <a:lnSpc>
                <a:spcPct val="90000"/>
              </a:lnSpc>
              <a:spcBef>
                <a:spcPts val="400"/>
              </a:spcBef>
              <a:spcAft>
                <a:spcPts val="0"/>
              </a:spcAft>
              <a:buClr>
                <a:schemeClr val="dk1"/>
              </a:buClr>
              <a:buSzPts val="1500"/>
              <a:buChar char="•"/>
              <a:defRPr sz="1500"/>
            </a:lvl6pPr>
            <a:lvl7pPr indent="-323850" lvl="6" marL="3200400" rtl="0" algn="l">
              <a:lnSpc>
                <a:spcPct val="90000"/>
              </a:lnSpc>
              <a:spcBef>
                <a:spcPts val="400"/>
              </a:spcBef>
              <a:spcAft>
                <a:spcPts val="0"/>
              </a:spcAft>
              <a:buClr>
                <a:schemeClr val="dk1"/>
              </a:buClr>
              <a:buSzPts val="1500"/>
              <a:buChar char="•"/>
              <a:defRPr sz="1500"/>
            </a:lvl7pPr>
            <a:lvl8pPr indent="-323850" lvl="7" marL="3657600" rtl="0" algn="l">
              <a:lnSpc>
                <a:spcPct val="90000"/>
              </a:lnSpc>
              <a:spcBef>
                <a:spcPts val="400"/>
              </a:spcBef>
              <a:spcAft>
                <a:spcPts val="0"/>
              </a:spcAft>
              <a:buClr>
                <a:schemeClr val="dk1"/>
              </a:buClr>
              <a:buSzPts val="1500"/>
              <a:buChar char="•"/>
              <a:defRPr sz="1500"/>
            </a:lvl8pPr>
            <a:lvl9pPr indent="-323850" lvl="8" marL="4114800" rtl="0" algn="l">
              <a:lnSpc>
                <a:spcPct val="90000"/>
              </a:lnSpc>
              <a:spcBef>
                <a:spcPts val="400"/>
              </a:spcBef>
              <a:spcAft>
                <a:spcPts val="0"/>
              </a:spcAft>
              <a:buClr>
                <a:schemeClr val="dk1"/>
              </a:buClr>
              <a:buSzPts val="1500"/>
              <a:buChar char="•"/>
              <a:defRPr sz="1500"/>
            </a:lvl9pPr>
          </a:lstStyle>
          <a:p/>
        </p:txBody>
      </p:sp>
      <p:sp>
        <p:nvSpPr>
          <p:cNvPr id="99" name="Google Shape;99;p22"/>
          <p:cNvSpPr txBox="1"/>
          <p:nvPr>
            <p:ph idx="2"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0" name="Google Shape;100;p22"/>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1" name="Google Shape;101;p22"/>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2" name="Google Shape;102;p22"/>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3" name="Shape 103"/>
        <p:cNvGrpSpPr/>
        <p:nvPr/>
      </p:nvGrpSpPr>
      <p:grpSpPr>
        <a:xfrm>
          <a:off x="0" y="0"/>
          <a:ext cx="0" cy="0"/>
          <a:chOff x="0" y="0"/>
          <a:chExt cx="0" cy="0"/>
        </a:xfrm>
      </p:grpSpPr>
      <p:sp>
        <p:nvSpPr>
          <p:cNvPr id="104" name="Google Shape;104;p23"/>
          <p:cNvSpPr txBox="1"/>
          <p:nvPr>
            <p:ph type="title"/>
          </p:nvPr>
        </p:nvSpPr>
        <p:spPr>
          <a:xfrm>
            <a:off x="629841" y="342900"/>
            <a:ext cx="2949000" cy="1200300"/>
          </a:xfrm>
          <a:prstGeom prst="rect">
            <a:avLst/>
          </a:prstGeom>
          <a:noFill/>
          <a:ln>
            <a:noFill/>
          </a:ln>
        </p:spPr>
        <p:txBody>
          <a:bodyPr anchorCtr="0" anchor="b" bIns="34275" lIns="68575" spcFirstLastPara="1" rIns="68575" wrap="square" tIns="34275">
            <a:noAutofit/>
          </a:bodyPr>
          <a:lstStyle>
            <a:lvl1pPr lvl="0" marR="0" rtl="0" algn="l">
              <a:lnSpc>
                <a:spcPct val="90000"/>
              </a:lnSpc>
              <a:spcBef>
                <a:spcPts val="0"/>
              </a:spcBef>
              <a:spcAft>
                <a:spcPts val="0"/>
              </a:spcAft>
              <a:buClr>
                <a:schemeClr val="dk1"/>
              </a:buClr>
              <a:buSzPts val="2400"/>
              <a:buFont typeface="Calibri"/>
              <a:buNone/>
              <a:defRPr b="0" i="0" sz="2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05" name="Google Shape;105;p23"/>
          <p:cNvSpPr/>
          <p:nvPr>
            <p:ph idx="2" type="pic"/>
          </p:nvPr>
        </p:nvSpPr>
        <p:spPr>
          <a:xfrm>
            <a:off x="3887391" y="740569"/>
            <a:ext cx="4629300" cy="3655200"/>
          </a:xfrm>
          <a:prstGeom prst="rect">
            <a:avLst/>
          </a:prstGeom>
          <a:noFill/>
          <a:ln>
            <a:noFill/>
          </a:ln>
        </p:spPr>
      </p:sp>
      <p:sp>
        <p:nvSpPr>
          <p:cNvPr id="106" name="Google Shape;106;p23"/>
          <p:cNvSpPr txBox="1"/>
          <p:nvPr>
            <p:ph idx="1" type="body"/>
          </p:nvPr>
        </p:nvSpPr>
        <p:spPr>
          <a:xfrm>
            <a:off x="629841" y="1543050"/>
            <a:ext cx="2949000" cy="28587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200"/>
              <a:buNone/>
              <a:defRPr sz="1200"/>
            </a:lvl1pPr>
            <a:lvl2pPr indent="-228600" lvl="1" marL="914400" rtl="0" algn="l">
              <a:lnSpc>
                <a:spcPct val="90000"/>
              </a:lnSpc>
              <a:spcBef>
                <a:spcPts val="400"/>
              </a:spcBef>
              <a:spcAft>
                <a:spcPts val="0"/>
              </a:spcAft>
              <a:buClr>
                <a:schemeClr val="dk1"/>
              </a:buClr>
              <a:buSzPts val="1100"/>
              <a:buNone/>
              <a:defRPr sz="1100"/>
            </a:lvl2pPr>
            <a:lvl3pPr indent="-228600" lvl="2" marL="1371600" rtl="0" algn="l">
              <a:lnSpc>
                <a:spcPct val="90000"/>
              </a:lnSpc>
              <a:spcBef>
                <a:spcPts val="400"/>
              </a:spcBef>
              <a:spcAft>
                <a:spcPts val="0"/>
              </a:spcAft>
              <a:buClr>
                <a:schemeClr val="dk1"/>
              </a:buClr>
              <a:buSzPts val="900"/>
              <a:buNone/>
              <a:defRPr sz="900"/>
            </a:lvl3pPr>
            <a:lvl4pPr indent="-228600" lvl="3" marL="1828800" rtl="0" algn="l">
              <a:lnSpc>
                <a:spcPct val="90000"/>
              </a:lnSpc>
              <a:spcBef>
                <a:spcPts val="400"/>
              </a:spcBef>
              <a:spcAft>
                <a:spcPts val="0"/>
              </a:spcAft>
              <a:buClr>
                <a:schemeClr val="dk1"/>
              </a:buClr>
              <a:buSzPts val="800"/>
              <a:buNone/>
              <a:defRPr sz="800"/>
            </a:lvl4pPr>
            <a:lvl5pPr indent="-228600" lvl="4" marL="2286000" rtl="0" algn="l">
              <a:lnSpc>
                <a:spcPct val="90000"/>
              </a:lnSpc>
              <a:spcBef>
                <a:spcPts val="400"/>
              </a:spcBef>
              <a:spcAft>
                <a:spcPts val="0"/>
              </a:spcAft>
              <a:buClr>
                <a:schemeClr val="dk1"/>
              </a:buClr>
              <a:buSzPts val="800"/>
              <a:buNone/>
              <a:defRPr sz="800"/>
            </a:lvl5pPr>
            <a:lvl6pPr indent="-228600" lvl="5" marL="2743200" rtl="0" algn="l">
              <a:lnSpc>
                <a:spcPct val="90000"/>
              </a:lnSpc>
              <a:spcBef>
                <a:spcPts val="400"/>
              </a:spcBef>
              <a:spcAft>
                <a:spcPts val="0"/>
              </a:spcAft>
              <a:buClr>
                <a:schemeClr val="dk1"/>
              </a:buClr>
              <a:buSzPts val="800"/>
              <a:buNone/>
              <a:defRPr sz="800"/>
            </a:lvl6pPr>
            <a:lvl7pPr indent="-228600" lvl="6" marL="3200400" rtl="0" algn="l">
              <a:lnSpc>
                <a:spcPct val="90000"/>
              </a:lnSpc>
              <a:spcBef>
                <a:spcPts val="400"/>
              </a:spcBef>
              <a:spcAft>
                <a:spcPts val="0"/>
              </a:spcAft>
              <a:buClr>
                <a:schemeClr val="dk1"/>
              </a:buClr>
              <a:buSzPts val="800"/>
              <a:buNone/>
              <a:defRPr sz="800"/>
            </a:lvl7pPr>
            <a:lvl8pPr indent="-228600" lvl="7" marL="3657600" rtl="0" algn="l">
              <a:lnSpc>
                <a:spcPct val="90000"/>
              </a:lnSpc>
              <a:spcBef>
                <a:spcPts val="400"/>
              </a:spcBef>
              <a:spcAft>
                <a:spcPts val="0"/>
              </a:spcAft>
              <a:buClr>
                <a:schemeClr val="dk1"/>
              </a:buClr>
              <a:buSzPts val="800"/>
              <a:buNone/>
              <a:defRPr sz="800"/>
            </a:lvl8pPr>
            <a:lvl9pPr indent="-228600" lvl="8" marL="4114800" rtl="0" algn="l">
              <a:lnSpc>
                <a:spcPct val="90000"/>
              </a:lnSpc>
              <a:spcBef>
                <a:spcPts val="400"/>
              </a:spcBef>
              <a:spcAft>
                <a:spcPts val="0"/>
              </a:spcAft>
              <a:buClr>
                <a:schemeClr val="dk1"/>
              </a:buClr>
              <a:buSzPts val="800"/>
              <a:buNone/>
              <a:defRPr sz="800"/>
            </a:lvl9pPr>
          </a:lstStyle>
          <a:p/>
        </p:txBody>
      </p:sp>
      <p:sp>
        <p:nvSpPr>
          <p:cNvPr id="107" name="Google Shape;107;p2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8" name="Google Shape;108;p2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09" name="Google Shape;109;p2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0" name="Shape 110"/>
        <p:cNvGrpSpPr/>
        <p:nvPr/>
      </p:nvGrpSpPr>
      <p:grpSpPr>
        <a:xfrm>
          <a:off x="0" y="0"/>
          <a:ext cx="0" cy="0"/>
          <a:chOff x="0" y="0"/>
          <a:chExt cx="0" cy="0"/>
        </a:xfrm>
      </p:grpSpPr>
      <p:sp>
        <p:nvSpPr>
          <p:cNvPr id="111" name="Google Shape;111;p24"/>
          <p:cNvSpPr txBox="1"/>
          <p:nvPr>
            <p:ph type="title"/>
          </p:nvPr>
        </p:nvSpPr>
        <p:spPr>
          <a:xfrm>
            <a:off x="628650" y="253869"/>
            <a:ext cx="7886700" cy="9942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2" name="Google Shape;112;p24"/>
          <p:cNvSpPr txBox="1"/>
          <p:nvPr>
            <p:ph idx="1" type="body"/>
          </p:nvPr>
        </p:nvSpPr>
        <p:spPr>
          <a:xfrm rot="5400000">
            <a:off x="2940300" y="-942431"/>
            <a:ext cx="3263400" cy="78867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3" name="Google Shape;113;p24"/>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4" name="Google Shape;114;p24"/>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15" name="Google Shape;115;p24"/>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6" name="Shape 116"/>
        <p:cNvGrpSpPr/>
        <p:nvPr/>
      </p:nvGrpSpPr>
      <p:grpSpPr>
        <a:xfrm>
          <a:off x="0" y="0"/>
          <a:ext cx="0" cy="0"/>
          <a:chOff x="0" y="0"/>
          <a:chExt cx="0" cy="0"/>
        </a:xfrm>
      </p:grpSpPr>
      <p:sp>
        <p:nvSpPr>
          <p:cNvPr id="117" name="Google Shape;117;p25"/>
          <p:cNvSpPr txBox="1"/>
          <p:nvPr>
            <p:ph type="title"/>
          </p:nvPr>
        </p:nvSpPr>
        <p:spPr>
          <a:xfrm rot="5400000">
            <a:off x="5350050" y="1467544"/>
            <a:ext cx="4359000" cy="1971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118" name="Google Shape;118;p25"/>
          <p:cNvSpPr txBox="1"/>
          <p:nvPr>
            <p:ph idx="1" type="body"/>
          </p:nvPr>
        </p:nvSpPr>
        <p:spPr>
          <a:xfrm rot="5400000">
            <a:off x="1349475" y="-447056"/>
            <a:ext cx="4359000" cy="58008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119" name="Google Shape;119;p25"/>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0" name="Google Shape;120;p25"/>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121" name="Google Shape;121;p25"/>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theme" Target="../theme/theme1.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1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6"/>
          <p:cNvPicPr preferRelativeResize="0"/>
          <p:nvPr/>
        </p:nvPicPr>
        <p:blipFill>
          <a:blip r:embed="rId3">
            <a:alphaModFix/>
          </a:blip>
          <a:stretch>
            <a:fillRect/>
          </a:stretch>
        </p:blipFill>
        <p:spPr>
          <a:xfrm>
            <a:off x="0" y="0"/>
            <a:ext cx="9144003" cy="5143501"/>
          </a:xfrm>
          <a:prstGeom prst="rect">
            <a:avLst/>
          </a:prstGeom>
          <a:noFill/>
          <a:ln>
            <a:noFill/>
          </a:ln>
        </p:spPr>
      </p:pic>
      <p:sp>
        <p:nvSpPr>
          <p:cNvPr id="127" name="Google Shape;127;p26"/>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Matemática y lingüística: La ley de Zipf </a:t>
            </a:r>
            <a:endParaRPr b="1" sz="33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7" name="Google Shape;187;p35"/>
          <p:cNvSpPr/>
          <p:nvPr/>
        </p:nvSpPr>
        <p:spPr>
          <a:xfrm>
            <a:off x="399900" y="1251147"/>
            <a:ext cx="8344200" cy="1215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 </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A partir del gráfico, ¿es posible apreciar la frecuencia de la palabra que está en la segunda posición del ranking? ¿Y en la posición 200?</a:t>
            </a:r>
            <a:endParaRPr b="1" sz="1800">
              <a:solidFill>
                <a:schemeClr val="dk1"/>
              </a:solidFill>
              <a:latin typeface="Calibri"/>
              <a:ea typeface="Calibri"/>
              <a:cs typeface="Calibri"/>
              <a:sym typeface="Calibri"/>
            </a:endParaRPr>
          </a:p>
        </p:txBody>
      </p:sp>
      <p:sp>
        <p:nvSpPr>
          <p:cNvPr id="188" name="Google Shape;188;p35"/>
          <p:cNvSpPr txBox="1"/>
          <p:nvPr/>
        </p:nvSpPr>
        <p:spPr>
          <a:xfrm>
            <a:off x="4980050" y="2823975"/>
            <a:ext cx="3581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latin typeface="Calibri"/>
                <a:ea typeface="Calibri"/>
                <a:cs typeface="Calibri"/>
                <a:sym typeface="Calibri"/>
              </a:rPr>
              <a:t>En el gráfico se puede distinguir la frecuencia de las primeras palabras, pero no así palabras que están más adelante en el ranking.</a:t>
            </a:r>
            <a:endParaRPr sz="1800">
              <a:latin typeface="Calibri"/>
              <a:ea typeface="Calibri"/>
              <a:cs typeface="Calibri"/>
              <a:sym typeface="Calibri"/>
            </a:endParaRPr>
          </a:p>
        </p:txBody>
      </p:sp>
      <p:pic>
        <p:nvPicPr>
          <p:cNvPr id="189" name="Google Shape;189;p35"/>
          <p:cNvPicPr preferRelativeResize="0"/>
          <p:nvPr/>
        </p:nvPicPr>
        <p:blipFill>
          <a:blip r:embed="rId3">
            <a:alphaModFix/>
          </a:blip>
          <a:stretch>
            <a:fillRect/>
          </a:stretch>
        </p:blipFill>
        <p:spPr>
          <a:xfrm>
            <a:off x="741000" y="2571747"/>
            <a:ext cx="3831008" cy="237195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95" name="Google Shape;195;p36"/>
          <p:cNvSpPr/>
          <p:nvPr/>
        </p:nvSpPr>
        <p:spPr>
          <a:xfrm>
            <a:off x="399900" y="1251149"/>
            <a:ext cx="8344200" cy="9159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3"/>
            </a:pPr>
            <a:r>
              <a:rPr b="1" lang="es" sz="1800">
                <a:solidFill>
                  <a:schemeClr val="dk1"/>
                </a:solidFill>
                <a:latin typeface="Calibri"/>
                <a:ea typeface="Calibri"/>
                <a:cs typeface="Calibri"/>
                <a:sym typeface="Calibri"/>
              </a:rPr>
              <a:t>¿Qué dificultad presenta este gráfico para visualizar los datos?</a:t>
            </a:r>
            <a:endParaRPr b="1" sz="18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3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01" name="Google Shape;201;p37"/>
          <p:cNvSpPr txBox="1"/>
          <p:nvPr/>
        </p:nvSpPr>
        <p:spPr>
          <a:xfrm>
            <a:off x="4907100" y="2469450"/>
            <a:ext cx="3837000" cy="20550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 sz="1800">
                <a:solidFill>
                  <a:schemeClr val="dk1"/>
                </a:solidFill>
                <a:latin typeface="Calibri"/>
                <a:ea typeface="Calibri"/>
                <a:cs typeface="Calibri"/>
                <a:sym typeface="Calibri"/>
              </a:rPr>
              <a:t>La </a:t>
            </a:r>
            <a:r>
              <a:rPr lang="es" sz="1800">
                <a:solidFill>
                  <a:schemeClr val="dk1"/>
                </a:solidFill>
                <a:latin typeface="Calibri"/>
                <a:ea typeface="Calibri"/>
                <a:cs typeface="Calibri"/>
                <a:sym typeface="Calibri"/>
              </a:rPr>
              <a:t>escala de la frecuencia está expresada en millones, lo que dificulta la visualización de las frecuencias cuando éstas son menores que una centena de mil, lo que ocurre, aproximadamente, para n ≥ 50.</a:t>
            </a:r>
            <a:endParaRPr sz="1800">
              <a:solidFill>
                <a:schemeClr val="dk1"/>
              </a:solidFill>
              <a:latin typeface="Calibri"/>
              <a:ea typeface="Calibri"/>
              <a:cs typeface="Calibri"/>
              <a:sym typeface="Calibri"/>
            </a:endParaRPr>
          </a:p>
        </p:txBody>
      </p:sp>
      <p:sp>
        <p:nvSpPr>
          <p:cNvPr id="202" name="Google Shape;202;p37"/>
          <p:cNvSpPr/>
          <p:nvPr/>
        </p:nvSpPr>
        <p:spPr>
          <a:xfrm>
            <a:off x="399900" y="1251149"/>
            <a:ext cx="8344200" cy="9159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3"/>
            </a:pPr>
            <a:r>
              <a:rPr b="1" lang="es" sz="1800">
                <a:solidFill>
                  <a:schemeClr val="dk1"/>
                </a:solidFill>
                <a:latin typeface="Calibri"/>
                <a:ea typeface="Calibri"/>
                <a:cs typeface="Calibri"/>
                <a:sym typeface="Calibri"/>
              </a:rPr>
              <a:t>¿Qué dificultad presenta este gráfico para visualizar los datos?</a:t>
            </a:r>
            <a:endParaRPr b="1" sz="1800">
              <a:solidFill>
                <a:schemeClr val="dk1"/>
              </a:solidFill>
              <a:latin typeface="Calibri"/>
              <a:ea typeface="Calibri"/>
              <a:cs typeface="Calibri"/>
              <a:sym typeface="Calibri"/>
            </a:endParaRPr>
          </a:p>
        </p:txBody>
      </p:sp>
      <p:pic>
        <p:nvPicPr>
          <p:cNvPr id="203" name="Google Shape;203;p37"/>
          <p:cNvPicPr preferRelativeResize="0"/>
          <p:nvPr/>
        </p:nvPicPr>
        <p:blipFill>
          <a:blip r:embed="rId3">
            <a:alphaModFix/>
          </a:blip>
          <a:stretch>
            <a:fillRect/>
          </a:stretch>
        </p:blipFill>
        <p:spPr>
          <a:xfrm>
            <a:off x="536125" y="2282899"/>
            <a:ext cx="4226176" cy="26166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09" name="Google Shape;209;p38"/>
          <p:cNvSpPr/>
          <p:nvPr/>
        </p:nvSpPr>
        <p:spPr>
          <a:xfrm>
            <a:off x="399900" y="1251150"/>
            <a:ext cx="8344200" cy="1320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Completa la tabla con el logaritmo de la frecuencia, aproximado los valores a dos cifras decimales, y luego responde:</a:t>
            </a:r>
            <a:endParaRPr b="1" sz="1800">
              <a:solidFill>
                <a:schemeClr val="dk1"/>
              </a:solidFill>
              <a:latin typeface="Calibri"/>
              <a:ea typeface="Calibri"/>
              <a:cs typeface="Calibri"/>
              <a:sym typeface="Calibri"/>
            </a:endParaRPr>
          </a:p>
          <a:p>
            <a:pPr indent="0" lvl="0" marL="457200" marR="0" rtl="0" algn="just">
              <a:lnSpc>
                <a:spcPct val="100000"/>
              </a:lnSpc>
              <a:spcBef>
                <a:spcPts val="1000"/>
              </a:spcBef>
              <a:spcAft>
                <a:spcPts val="1000"/>
              </a:spcAft>
              <a:buNone/>
            </a:pPr>
            <a:r>
              <a:rPr b="1" lang="es" sz="1800">
                <a:solidFill>
                  <a:schemeClr val="dk1"/>
                </a:solidFill>
                <a:latin typeface="Calibri"/>
                <a:ea typeface="Calibri"/>
                <a:cs typeface="Calibri"/>
                <a:sym typeface="Calibri"/>
              </a:rPr>
              <a:t>¿Cómo cambia la variable frecuencia f al aplicar logaritmo?</a:t>
            </a:r>
            <a:endParaRPr sz="1800">
              <a:solidFill>
                <a:schemeClr val="dk1"/>
              </a:solidFill>
              <a:latin typeface="Calibri"/>
              <a:ea typeface="Calibri"/>
              <a:cs typeface="Calibri"/>
              <a:sym typeface="Calibri"/>
            </a:endParaRPr>
          </a:p>
        </p:txBody>
      </p:sp>
      <p:pic>
        <p:nvPicPr>
          <p:cNvPr id="210" name="Google Shape;210;p38"/>
          <p:cNvPicPr preferRelativeResize="0"/>
          <p:nvPr/>
        </p:nvPicPr>
        <p:blipFill>
          <a:blip r:embed="rId3">
            <a:alphaModFix/>
          </a:blip>
          <a:stretch>
            <a:fillRect/>
          </a:stretch>
        </p:blipFill>
        <p:spPr>
          <a:xfrm>
            <a:off x="1744525" y="2632800"/>
            <a:ext cx="5654948" cy="2266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9"/>
          <p:cNvSpPr/>
          <p:nvPr/>
        </p:nvSpPr>
        <p:spPr>
          <a:xfrm>
            <a:off x="399900" y="1251150"/>
            <a:ext cx="8344200" cy="1320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Completa la tabla con el logaritmo de la frecuencia, aproximado los valores a dos cifras decimales, y luego responde:</a:t>
            </a:r>
            <a:endParaRPr b="1" sz="1800">
              <a:solidFill>
                <a:schemeClr val="dk1"/>
              </a:solidFill>
              <a:latin typeface="Calibri"/>
              <a:ea typeface="Calibri"/>
              <a:cs typeface="Calibri"/>
              <a:sym typeface="Calibri"/>
            </a:endParaRPr>
          </a:p>
          <a:p>
            <a:pPr indent="0" lvl="0" marL="457200" marR="0" rtl="0" algn="just">
              <a:lnSpc>
                <a:spcPct val="100000"/>
              </a:lnSpc>
              <a:spcBef>
                <a:spcPts val="1000"/>
              </a:spcBef>
              <a:spcAft>
                <a:spcPts val="1000"/>
              </a:spcAft>
              <a:buNone/>
            </a:pPr>
            <a:r>
              <a:rPr b="1" lang="es" sz="1800">
                <a:solidFill>
                  <a:schemeClr val="dk1"/>
                </a:solidFill>
                <a:latin typeface="Calibri"/>
                <a:ea typeface="Calibri"/>
                <a:cs typeface="Calibri"/>
                <a:sym typeface="Calibri"/>
              </a:rPr>
              <a:t>¿Cómo cambia la variable frecuencia f al aplicar logaritmo?</a:t>
            </a:r>
            <a:endParaRPr sz="1800">
              <a:solidFill>
                <a:schemeClr val="dk1"/>
              </a:solidFill>
              <a:latin typeface="Calibri"/>
              <a:ea typeface="Calibri"/>
              <a:cs typeface="Calibri"/>
              <a:sym typeface="Calibri"/>
            </a:endParaRPr>
          </a:p>
        </p:txBody>
      </p:sp>
      <p:sp>
        <p:nvSpPr>
          <p:cNvPr id="216" name="Google Shape;216;p3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17" name="Google Shape;217;p39"/>
          <p:cNvPicPr preferRelativeResize="0"/>
          <p:nvPr/>
        </p:nvPicPr>
        <p:blipFill>
          <a:blip r:embed="rId3">
            <a:alphaModFix/>
          </a:blip>
          <a:stretch>
            <a:fillRect/>
          </a:stretch>
        </p:blipFill>
        <p:spPr>
          <a:xfrm>
            <a:off x="1744525" y="2660200"/>
            <a:ext cx="5654948" cy="22669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40"/>
          <p:cNvSpPr/>
          <p:nvPr/>
        </p:nvSpPr>
        <p:spPr>
          <a:xfrm>
            <a:off x="399900" y="1251150"/>
            <a:ext cx="8344200" cy="1320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3"/>
            </a:pPr>
            <a:r>
              <a:rPr b="1" lang="es" sz="1800">
                <a:solidFill>
                  <a:schemeClr val="dk1"/>
                </a:solidFill>
                <a:latin typeface="Calibri"/>
                <a:ea typeface="Calibri"/>
                <a:cs typeface="Calibri"/>
                <a:sym typeface="Calibri"/>
              </a:rPr>
              <a:t>Completa la tabla con el logaritmo de la frecuencia, aproximado los valores a dos cifras decimales, y luego responde:</a:t>
            </a:r>
            <a:endParaRPr b="1" sz="1800">
              <a:solidFill>
                <a:schemeClr val="dk1"/>
              </a:solidFill>
              <a:latin typeface="Calibri"/>
              <a:ea typeface="Calibri"/>
              <a:cs typeface="Calibri"/>
              <a:sym typeface="Calibri"/>
            </a:endParaRPr>
          </a:p>
          <a:p>
            <a:pPr indent="0" lvl="0" marL="457200" marR="0" rtl="0" algn="just">
              <a:lnSpc>
                <a:spcPct val="100000"/>
              </a:lnSpc>
              <a:spcBef>
                <a:spcPts val="1000"/>
              </a:spcBef>
              <a:spcAft>
                <a:spcPts val="1000"/>
              </a:spcAft>
              <a:buNone/>
            </a:pPr>
            <a:r>
              <a:rPr b="1" lang="es" sz="1800">
                <a:solidFill>
                  <a:schemeClr val="dk1"/>
                </a:solidFill>
                <a:latin typeface="Calibri"/>
                <a:ea typeface="Calibri"/>
                <a:cs typeface="Calibri"/>
                <a:sym typeface="Calibri"/>
              </a:rPr>
              <a:t>¿Cómo cambia la variable frecuencia f al aplicar logaritmo?</a:t>
            </a:r>
            <a:endParaRPr sz="1800">
              <a:solidFill>
                <a:schemeClr val="dk1"/>
              </a:solidFill>
              <a:latin typeface="Calibri"/>
              <a:ea typeface="Calibri"/>
              <a:cs typeface="Calibri"/>
              <a:sym typeface="Calibri"/>
            </a:endParaRPr>
          </a:p>
        </p:txBody>
      </p:sp>
      <p:sp>
        <p:nvSpPr>
          <p:cNvPr id="223" name="Google Shape;223;p4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24" name="Google Shape;224;p40"/>
          <p:cNvSpPr txBox="1"/>
          <p:nvPr/>
        </p:nvSpPr>
        <p:spPr>
          <a:xfrm>
            <a:off x="5164200" y="2867550"/>
            <a:ext cx="3579900" cy="1544400"/>
          </a:xfrm>
          <a:prstGeom prst="rect">
            <a:avLst/>
          </a:prstGeom>
          <a:noFill/>
          <a:ln>
            <a:noFill/>
          </a:ln>
        </p:spPr>
        <p:txBody>
          <a:bodyPr anchorCtr="0" anchor="t" bIns="91425" lIns="91425" spcFirstLastPara="1" rIns="91425" wrap="square" tIns="91425">
            <a:spAutoFit/>
          </a:bodyPr>
          <a:lstStyle/>
          <a:p>
            <a:pPr indent="-330200" lvl="0" marL="457200" rtl="0" algn="just">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Los valores de log(f) son menores de los que la frecuencia f.</a:t>
            </a:r>
            <a:endParaRPr sz="1600">
              <a:solidFill>
                <a:schemeClr val="dk1"/>
              </a:solidFill>
              <a:latin typeface="Calibri"/>
              <a:ea typeface="Calibri"/>
              <a:cs typeface="Calibri"/>
              <a:sym typeface="Calibri"/>
            </a:endParaRPr>
          </a:p>
          <a:p>
            <a:pPr indent="-330200" lvl="0" marL="457200" rtl="0" algn="just">
              <a:spcBef>
                <a:spcPts val="1000"/>
              </a:spcBef>
              <a:spcAft>
                <a:spcPts val="1000"/>
              </a:spcAft>
              <a:buClr>
                <a:schemeClr val="dk1"/>
              </a:buClr>
              <a:buSzPts val="1600"/>
              <a:buFont typeface="Calibri"/>
              <a:buChar char="●"/>
            </a:pPr>
            <a:r>
              <a:rPr lang="es" sz="1600">
                <a:solidFill>
                  <a:schemeClr val="dk1"/>
                </a:solidFill>
                <a:latin typeface="Calibri"/>
                <a:ea typeface="Calibri"/>
                <a:cs typeface="Calibri"/>
                <a:sym typeface="Calibri"/>
              </a:rPr>
              <a:t>La variación entre los valores de log(f) es mucho más acotada que la de la frecuencia.</a:t>
            </a:r>
            <a:endParaRPr sz="1600">
              <a:latin typeface="Calibri"/>
              <a:ea typeface="Calibri"/>
              <a:cs typeface="Calibri"/>
              <a:sym typeface="Calibri"/>
            </a:endParaRPr>
          </a:p>
        </p:txBody>
      </p:sp>
      <p:pic>
        <p:nvPicPr>
          <p:cNvPr id="225" name="Google Shape;225;p40"/>
          <p:cNvPicPr preferRelativeResize="0"/>
          <p:nvPr/>
        </p:nvPicPr>
        <p:blipFill>
          <a:blip r:embed="rId3">
            <a:alphaModFix/>
          </a:blip>
          <a:stretch>
            <a:fillRect/>
          </a:stretch>
        </p:blipFill>
        <p:spPr>
          <a:xfrm>
            <a:off x="785250" y="2828475"/>
            <a:ext cx="4293627" cy="172123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41"/>
          <p:cNvSpPr txBox="1"/>
          <p:nvPr/>
        </p:nvSpPr>
        <p:spPr>
          <a:xfrm>
            <a:off x="1852950" y="718775"/>
            <a:ext cx="5438100" cy="714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s" sz="1600">
                <a:solidFill>
                  <a:schemeClr val="dk1"/>
                </a:solidFill>
                <a:latin typeface="Calibri"/>
                <a:ea typeface="Calibri"/>
                <a:cs typeface="Calibri"/>
                <a:sym typeface="Calibri"/>
              </a:rPr>
              <a:t>L</a:t>
            </a:r>
            <a:r>
              <a:rPr lang="es" sz="1600">
                <a:solidFill>
                  <a:schemeClr val="dk1"/>
                </a:solidFill>
                <a:latin typeface="Calibri"/>
                <a:ea typeface="Calibri"/>
                <a:cs typeface="Calibri"/>
                <a:sym typeface="Calibri"/>
              </a:rPr>
              <a:t>os valores log(f) en esta escala logarítmica indican entre qué potencias de 10 se encuentra la frecuencia f. </a:t>
            </a:r>
            <a:endParaRPr sz="1600">
              <a:latin typeface="Calibri"/>
              <a:ea typeface="Calibri"/>
              <a:cs typeface="Calibri"/>
              <a:sym typeface="Calibri"/>
            </a:endParaRPr>
          </a:p>
        </p:txBody>
      </p:sp>
      <p:graphicFrame>
        <p:nvGraphicFramePr>
          <p:cNvPr id="231" name="Google Shape;231;p41"/>
          <p:cNvGraphicFramePr/>
          <p:nvPr/>
        </p:nvGraphicFramePr>
        <p:xfrm>
          <a:off x="1882666" y="1861124"/>
          <a:ext cx="3000000" cy="3000000"/>
        </p:xfrm>
        <a:graphic>
          <a:graphicData uri="http://schemas.openxmlformats.org/drawingml/2006/table">
            <a:tbl>
              <a:tblPr bandRow="1" firstRow="1">
                <a:noFill/>
                <a:tableStyleId>{3818264A-928A-4F3C-B497-02DCF27020D2}</a:tableStyleId>
              </a:tblPr>
              <a:tblGrid>
                <a:gridCol w="1846800"/>
                <a:gridCol w="1846800"/>
                <a:gridCol w="1846800"/>
              </a:tblGrid>
              <a:tr h="312400">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Palabra</a:t>
                      </a:r>
                      <a:endParaRPr sz="1600">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solidFill>
                      <a:srgbClr val="433B71"/>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Frecuencia (f)</a:t>
                      </a:r>
                      <a:endParaRPr sz="1600">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solidFill>
                      <a:srgbClr val="433B71"/>
                    </a:solidFill>
                  </a:tcPr>
                </a:tc>
                <a:tc>
                  <a:txBody>
                    <a:bodyPr/>
                    <a:lstStyle/>
                    <a:p>
                      <a:pPr indent="0" lvl="0" marL="0" marR="0" rtl="0" algn="ctr">
                        <a:lnSpc>
                          <a:spcPct val="100000"/>
                        </a:lnSpc>
                        <a:spcBef>
                          <a:spcPts val="0"/>
                        </a:spcBef>
                        <a:spcAft>
                          <a:spcPts val="0"/>
                        </a:spcAft>
                        <a:buNone/>
                      </a:pPr>
                      <a:r>
                        <a:rPr b="1" lang="es" sz="1600">
                          <a:solidFill>
                            <a:srgbClr val="FFFFFF"/>
                          </a:solidFill>
                          <a:latin typeface="Calibri"/>
                          <a:ea typeface="Calibri"/>
                          <a:cs typeface="Calibri"/>
                          <a:sym typeface="Calibri"/>
                        </a:rPr>
                        <a:t>log(f)</a:t>
                      </a:r>
                      <a:endParaRPr b="1" sz="1600">
                        <a:solidFill>
                          <a:srgbClr val="FFFFFF"/>
                        </a:solidFill>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solidFill>
                      <a:srgbClr val="433B71"/>
                    </a:solidFill>
                  </a:tcPr>
                </a:tc>
              </a:tr>
              <a:tr h="371900">
                <a:tc>
                  <a:txBody>
                    <a:bodyPr/>
                    <a:lstStyle/>
                    <a:p>
                      <a:pPr indent="0" lvl="0" marL="0" rtl="0" algn="ctr">
                        <a:spcBef>
                          <a:spcPts val="0"/>
                        </a:spcBef>
                        <a:spcAft>
                          <a:spcPts val="0"/>
                        </a:spcAft>
                        <a:buNone/>
                      </a:pPr>
                      <a:r>
                        <a:rPr b="1" lang="es" sz="1600">
                          <a:solidFill>
                            <a:srgbClr val="433B71"/>
                          </a:solidFill>
                          <a:latin typeface="Calibri"/>
                          <a:ea typeface="Calibri"/>
                          <a:cs typeface="Calibri"/>
                          <a:sym typeface="Calibri"/>
                        </a:rPr>
                        <a:t>para</a:t>
                      </a:r>
                      <a:endParaRPr b="1" sz="1600">
                        <a:solidFill>
                          <a:srgbClr val="433B71"/>
                        </a:solidFill>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1 062 152</a:t>
                      </a:r>
                      <a:endParaRPr sz="1600">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 sz="1600">
                          <a:solidFill>
                            <a:srgbClr val="433B71"/>
                          </a:solidFill>
                          <a:latin typeface="Calibri"/>
                          <a:ea typeface="Calibri"/>
                          <a:cs typeface="Calibri"/>
                          <a:sym typeface="Calibri"/>
                        </a:rPr>
                        <a:t>6,03</a:t>
                      </a:r>
                      <a:endParaRPr b="1" sz="1600" u="none" cap="none" strike="noStrike">
                        <a:solidFill>
                          <a:srgbClr val="433B71"/>
                        </a:solidFill>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r>
              <a:tr h="371900">
                <a:tc>
                  <a:txBody>
                    <a:bodyPr/>
                    <a:lstStyle/>
                    <a:p>
                      <a:pPr indent="0" lvl="0" marL="0" rtl="0" algn="ctr">
                        <a:spcBef>
                          <a:spcPts val="0"/>
                        </a:spcBef>
                        <a:spcAft>
                          <a:spcPts val="0"/>
                        </a:spcAft>
                        <a:buNone/>
                      </a:pPr>
                      <a:r>
                        <a:rPr b="1" lang="es" sz="1600">
                          <a:solidFill>
                            <a:srgbClr val="D65664"/>
                          </a:solidFill>
                          <a:latin typeface="Calibri"/>
                          <a:ea typeface="Calibri"/>
                          <a:cs typeface="Calibri"/>
                          <a:sym typeface="Calibri"/>
                        </a:rPr>
                        <a:t>trabajo</a:t>
                      </a:r>
                      <a:endParaRPr b="1" sz="1600">
                        <a:solidFill>
                          <a:srgbClr val="D65664"/>
                        </a:solidFill>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c>
                  <a:txBody>
                    <a:bodyPr/>
                    <a:lstStyle/>
                    <a:p>
                      <a:pPr indent="0" lvl="0" marL="0" rtl="0" algn="ctr">
                        <a:spcBef>
                          <a:spcPts val="0"/>
                        </a:spcBef>
                        <a:spcAft>
                          <a:spcPts val="0"/>
                        </a:spcAft>
                        <a:buNone/>
                      </a:pPr>
                      <a:r>
                        <a:rPr lang="es" sz="1600">
                          <a:latin typeface="Calibri"/>
                          <a:ea typeface="Calibri"/>
                          <a:cs typeface="Calibri"/>
                          <a:sym typeface="Calibri"/>
                        </a:rPr>
                        <a:t>77 478</a:t>
                      </a:r>
                      <a:endParaRPr sz="1600">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s" sz="1600">
                          <a:solidFill>
                            <a:srgbClr val="D65664"/>
                          </a:solidFill>
                          <a:latin typeface="Calibri"/>
                          <a:ea typeface="Calibri"/>
                          <a:cs typeface="Calibri"/>
                          <a:sym typeface="Calibri"/>
                        </a:rPr>
                        <a:t>4,89</a:t>
                      </a:r>
                      <a:endParaRPr b="1" sz="1600" u="none" cap="none" strike="noStrike">
                        <a:solidFill>
                          <a:srgbClr val="D65664"/>
                        </a:solidFill>
                        <a:latin typeface="Calibri"/>
                        <a:ea typeface="Calibri"/>
                        <a:cs typeface="Calibri"/>
                        <a:sym typeface="Calibri"/>
                      </a:endParaRPr>
                    </a:p>
                  </a:txBody>
                  <a:tcPr marT="34300" marB="34300" marR="68600" marL="68600" anchor="ctr">
                    <a:lnL cap="flat" cmpd="sng" w="12700">
                      <a:solidFill>
                        <a:srgbClr val="433B71"/>
                      </a:solidFill>
                      <a:prstDash val="solid"/>
                      <a:round/>
                      <a:headEnd len="sm" w="sm" type="none"/>
                      <a:tailEnd len="sm" w="sm" type="none"/>
                    </a:lnL>
                    <a:lnR cap="flat" cmpd="sng" w="12700">
                      <a:solidFill>
                        <a:srgbClr val="433B71"/>
                      </a:solidFill>
                      <a:prstDash val="solid"/>
                      <a:round/>
                      <a:headEnd len="sm" w="sm" type="none"/>
                      <a:tailEnd len="sm" w="sm" type="none"/>
                    </a:lnR>
                    <a:lnT cap="flat" cmpd="sng" w="12700">
                      <a:solidFill>
                        <a:srgbClr val="433B71"/>
                      </a:solidFill>
                      <a:prstDash val="solid"/>
                      <a:round/>
                      <a:headEnd len="sm" w="sm" type="none"/>
                      <a:tailEnd len="sm" w="sm" type="none"/>
                    </a:lnT>
                    <a:lnB cap="flat" cmpd="sng" w="12700">
                      <a:solidFill>
                        <a:srgbClr val="433B71"/>
                      </a:solidFill>
                      <a:prstDash val="solid"/>
                      <a:round/>
                      <a:headEnd len="sm" w="sm" type="none"/>
                      <a:tailEnd len="sm" w="sm" type="none"/>
                    </a:lnB>
                  </a:tcPr>
                </a:tc>
              </a:tr>
            </a:tbl>
          </a:graphicData>
        </a:graphic>
      </p:graphicFrame>
      <p:sp>
        <p:nvSpPr>
          <p:cNvPr id="232" name="Google Shape;232;p41"/>
          <p:cNvSpPr txBox="1"/>
          <p:nvPr/>
        </p:nvSpPr>
        <p:spPr>
          <a:xfrm>
            <a:off x="597150" y="3306975"/>
            <a:ext cx="3607500" cy="86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800" u="sng">
                <a:latin typeface="Calibri"/>
                <a:ea typeface="Calibri"/>
                <a:cs typeface="Calibri"/>
                <a:sym typeface="Calibri"/>
              </a:rPr>
              <a:t>Frecuencia de la palabra </a:t>
            </a:r>
            <a:r>
              <a:rPr b="1" lang="es" sz="1800" u="sng">
                <a:solidFill>
                  <a:srgbClr val="433B71"/>
                </a:solidFill>
                <a:latin typeface="Calibri"/>
                <a:ea typeface="Calibri"/>
                <a:cs typeface="Calibri"/>
                <a:sym typeface="Calibri"/>
              </a:rPr>
              <a:t>para</a:t>
            </a:r>
            <a:endParaRPr b="1" sz="1800" u="sng">
              <a:solidFill>
                <a:srgbClr val="433B71"/>
              </a:solidFill>
              <a:latin typeface="Calibri"/>
              <a:ea typeface="Calibri"/>
              <a:cs typeface="Calibri"/>
              <a:sym typeface="Calibri"/>
            </a:endParaRPr>
          </a:p>
          <a:p>
            <a:pPr indent="0" lvl="0" marL="0" rtl="0" algn="ctr">
              <a:spcBef>
                <a:spcPts val="1000"/>
              </a:spcBef>
              <a:spcAft>
                <a:spcPts val="0"/>
              </a:spcAft>
              <a:buNone/>
            </a:pPr>
            <a:r>
              <a:rPr lang="es" sz="1800">
                <a:latin typeface="Calibri"/>
                <a:ea typeface="Calibri"/>
                <a:cs typeface="Calibri"/>
                <a:sym typeface="Calibri"/>
              </a:rPr>
              <a:t>Aproximadamente 10</a:t>
            </a:r>
            <a:r>
              <a:rPr b="1" baseline="30000" lang="es" sz="1800">
                <a:solidFill>
                  <a:srgbClr val="433B71"/>
                </a:solidFill>
                <a:latin typeface="Calibri"/>
                <a:ea typeface="Calibri"/>
                <a:cs typeface="Calibri"/>
                <a:sym typeface="Calibri"/>
              </a:rPr>
              <a:t>6</a:t>
            </a:r>
            <a:r>
              <a:rPr lang="es" sz="1800">
                <a:solidFill>
                  <a:schemeClr val="dk1"/>
                </a:solidFill>
                <a:latin typeface="Calibri"/>
                <a:ea typeface="Calibri"/>
                <a:cs typeface="Calibri"/>
                <a:sym typeface="Calibri"/>
              </a:rPr>
              <a:t> ≈ 1 000 000</a:t>
            </a:r>
            <a:endParaRPr baseline="30000" sz="1800">
              <a:latin typeface="Calibri"/>
              <a:ea typeface="Calibri"/>
              <a:cs typeface="Calibri"/>
              <a:sym typeface="Calibri"/>
            </a:endParaRPr>
          </a:p>
        </p:txBody>
      </p:sp>
      <p:sp>
        <p:nvSpPr>
          <p:cNvPr id="233" name="Google Shape;233;p41"/>
          <p:cNvSpPr txBox="1"/>
          <p:nvPr/>
        </p:nvSpPr>
        <p:spPr>
          <a:xfrm>
            <a:off x="5064150" y="3306975"/>
            <a:ext cx="3520500" cy="86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 sz="1800" u="sng">
                <a:latin typeface="Calibri"/>
                <a:ea typeface="Calibri"/>
                <a:cs typeface="Calibri"/>
                <a:sym typeface="Calibri"/>
              </a:rPr>
              <a:t>Frecuencia de la palabra</a:t>
            </a:r>
            <a:r>
              <a:rPr lang="es" sz="1800" u="sng">
                <a:solidFill>
                  <a:srgbClr val="433B71"/>
                </a:solidFill>
                <a:latin typeface="Calibri"/>
                <a:ea typeface="Calibri"/>
                <a:cs typeface="Calibri"/>
                <a:sym typeface="Calibri"/>
              </a:rPr>
              <a:t> </a:t>
            </a:r>
            <a:r>
              <a:rPr b="1" lang="es" sz="1800" u="sng">
                <a:solidFill>
                  <a:srgbClr val="D65664"/>
                </a:solidFill>
                <a:latin typeface="Calibri"/>
                <a:ea typeface="Calibri"/>
                <a:cs typeface="Calibri"/>
                <a:sym typeface="Calibri"/>
              </a:rPr>
              <a:t>trabajo</a:t>
            </a:r>
            <a:endParaRPr b="1" sz="1800" u="sng">
              <a:solidFill>
                <a:srgbClr val="D65664"/>
              </a:solidFill>
              <a:latin typeface="Calibri"/>
              <a:ea typeface="Calibri"/>
              <a:cs typeface="Calibri"/>
              <a:sym typeface="Calibri"/>
            </a:endParaRPr>
          </a:p>
          <a:p>
            <a:pPr indent="0" lvl="0" marL="0" rtl="0" algn="ctr">
              <a:spcBef>
                <a:spcPts val="1000"/>
              </a:spcBef>
              <a:spcAft>
                <a:spcPts val="0"/>
              </a:spcAft>
              <a:buNone/>
            </a:pPr>
            <a:r>
              <a:rPr lang="es" sz="1800">
                <a:latin typeface="Calibri"/>
                <a:ea typeface="Calibri"/>
                <a:cs typeface="Calibri"/>
                <a:sym typeface="Calibri"/>
              </a:rPr>
              <a:t>Entre 10</a:t>
            </a:r>
            <a:r>
              <a:rPr b="1" baseline="30000" lang="es" sz="1800">
                <a:solidFill>
                  <a:srgbClr val="D65664"/>
                </a:solidFill>
                <a:latin typeface="Calibri"/>
                <a:ea typeface="Calibri"/>
                <a:cs typeface="Calibri"/>
                <a:sym typeface="Calibri"/>
              </a:rPr>
              <a:t>4</a:t>
            </a:r>
            <a:r>
              <a:rPr lang="es" sz="1800">
                <a:solidFill>
                  <a:schemeClr val="dk1"/>
                </a:solidFill>
                <a:latin typeface="Calibri"/>
                <a:ea typeface="Calibri"/>
                <a:cs typeface="Calibri"/>
                <a:sym typeface="Calibri"/>
              </a:rPr>
              <a:t> =10 000 y 10</a:t>
            </a:r>
            <a:r>
              <a:rPr b="1" baseline="30000" lang="es" sz="1800">
                <a:solidFill>
                  <a:srgbClr val="D65664"/>
                </a:solidFill>
                <a:latin typeface="Calibri"/>
                <a:ea typeface="Calibri"/>
                <a:cs typeface="Calibri"/>
                <a:sym typeface="Calibri"/>
              </a:rPr>
              <a:t>5</a:t>
            </a:r>
            <a:r>
              <a:rPr lang="es" sz="1800">
                <a:solidFill>
                  <a:schemeClr val="dk1"/>
                </a:solidFill>
                <a:latin typeface="Calibri"/>
                <a:ea typeface="Calibri"/>
                <a:cs typeface="Calibri"/>
                <a:sym typeface="Calibri"/>
              </a:rPr>
              <a:t> = 100 000</a:t>
            </a:r>
            <a:endParaRPr baseline="30000" sz="18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42"/>
          <p:cNvSpPr txBox="1"/>
          <p:nvPr/>
        </p:nvSpPr>
        <p:spPr>
          <a:xfrm>
            <a:off x="5884000" y="1774550"/>
            <a:ext cx="3000000" cy="13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700">
                <a:solidFill>
                  <a:srgbClr val="433B71"/>
                </a:solidFill>
                <a:latin typeface="Calibri"/>
                <a:ea typeface="Calibri"/>
                <a:cs typeface="Calibri"/>
                <a:sym typeface="Calibri"/>
              </a:rPr>
              <a:t>A partir de este nuevo gráfico, ¿es posible estimar la frecuencia de la palabra número 200? </a:t>
            </a:r>
            <a:endParaRPr b="1" sz="1700">
              <a:solidFill>
                <a:srgbClr val="433B71"/>
              </a:solidFill>
              <a:latin typeface="Calibri"/>
              <a:ea typeface="Calibri"/>
              <a:cs typeface="Calibri"/>
              <a:sym typeface="Calibri"/>
            </a:endParaRPr>
          </a:p>
        </p:txBody>
      </p:sp>
      <p:pic>
        <p:nvPicPr>
          <p:cNvPr id="239" name="Google Shape;239;p42"/>
          <p:cNvPicPr preferRelativeResize="0"/>
          <p:nvPr/>
        </p:nvPicPr>
        <p:blipFill>
          <a:blip r:embed="rId3">
            <a:alphaModFix/>
          </a:blip>
          <a:stretch>
            <a:fillRect/>
          </a:stretch>
        </p:blipFill>
        <p:spPr>
          <a:xfrm>
            <a:off x="304800" y="746250"/>
            <a:ext cx="5314275" cy="326424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3"/>
          <p:cNvSpPr txBox="1"/>
          <p:nvPr/>
        </p:nvSpPr>
        <p:spPr>
          <a:xfrm>
            <a:off x="5765250" y="2909575"/>
            <a:ext cx="3000000" cy="9975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 sz="1600">
                <a:solidFill>
                  <a:schemeClr val="dk1"/>
                </a:solidFill>
                <a:latin typeface="Calibri"/>
                <a:ea typeface="Calibri"/>
                <a:cs typeface="Calibri"/>
                <a:sym typeface="Calibri"/>
              </a:rPr>
              <a:t>Se puede estimar que la palabra 200 está entre 10</a:t>
            </a:r>
            <a:r>
              <a:rPr baseline="30000" lang="es" sz="1600">
                <a:solidFill>
                  <a:schemeClr val="dk1"/>
                </a:solidFill>
                <a:latin typeface="Calibri"/>
                <a:ea typeface="Calibri"/>
                <a:cs typeface="Calibri"/>
                <a:sym typeface="Calibri"/>
              </a:rPr>
              <a:t>4</a:t>
            </a:r>
            <a:r>
              <a:rPr lang="es" sz="1600">
                <a:solidFill>
                  <a:schemeClr val="dk1"/>
                </a:solidFill>
                <a:latin typeface="Calibri"/>
                <a:ea typeface="Calibri"/>
                <a:cs typeface="Calibri"/>
                <a:sym typeface="Calibri"/>
              </a:rPr>
              <a:t> = 10 000 y     10</a:t>
            </a:r>
            <a:r>
              <a:rPr baseline="30000" lang="es" sz="1600">
                <a:solidFill>
                  <a:schemeClr val="dk1"/>
                </a:solidFill>
                <a:latin typeface="Calibri"/>
                <a:ea typeface="Calibri"/>
                <a:cs typeface="Calibri"/>
                <a:sym typeface="Calibri"/>
              </a:rPr>
              <a:t>5</a:t>
            </a:r>
            <a:r>
              <a:rPr lang="es" sz="1600">
                <a:solidFill>
                  <a:schemeClr val="dk1"/>
                </a:solidFill>
                <a:latin typeface="Calibri"/>
                <a:ea typeface="Calibri"/>
                <a:cs typeface="Calibri"/>
                <a:sym typeface="Calibri"/>
              </a:rPr>
              <a:t> = 100 000.</a:t>
            </a:r>
            <a:endParaRPr sz="1600">
              <a:latin typeface="Calibri"/>
              <a:ea typeface="Calibri"/>
              <a:cs typeface="Calibri"/>
              <a:sym typeface="Calibri"/>
            </a:endParaRPr>
          </a:p>
        </p:txBody>
      </p:sp>
      <p:sp>
        <p:nvSpPr>
          <p:cNvPr id="245" name="Google Shape;245;p43"/>
          <p:cNvSpPr txBox="1"/>
          <p:nvPr/>
        </p:nvSpPr>
        <p:spPr>
          <a:xfrm>
            <a:off x="5801800" y="1427400"/>
            <a:ext cx="3000000" cy="1349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s" sz="1700">
                <a:solidFill>
                  <a:srgbClr val="433B71"/>
                </a:solidFill>
                <a:latin typeface="Calibri"/>
                <a:ea typeface="Calibri"/>
                <a:cs typeface="Calibri"/>
                <a:sym typeface="Calibri"/>
              </a:rPr>
              <a:t>A partir de este nuevo gráfico, ¿es posible estimar la frecuencia de la palabra número 200? </a:t>
            </a:r>
            <a:endParaRPr b="1" sz="1700">
              <a:solidFill>
                <a:srgbClr val="433B71"/>
              </a:solidFill>
              <a:latin typeface="Calibri"/>
              <a:ea typeface="Calibri"/>
              <a:cs typeface="Calibri"/>
              <a:sym typeface="Calibri"/>
            </a:endParaRPr>
          </a:p>
        </p:txBody>
      </p:sp>
      <p:pic>
        <p:nvPicPr>
          <p:cNvPr id="246" name="Google Shape;246;p43"/>
          <p:cNvPicPr preferRelativeResize="0"/>
          <p:nvPr/>
        </p:nvPicPr>
        <p:blipFill>
          <a:blip r:embed="rId3">
            <a:alphaModFix/>
          </a:blip>
          <a:stretch>
            <a:fillRect/>
          </a:stretch>
        </p:blipFill>
        <p:spPr>
          <a:xfrm>
            <a:off x="240850" y="939625"/>
            <a:ext cx="5314275" cy="326424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p:nvPr/>
        </p:nvSpPr>
        <p:spPr>
          <a:xfrm>
            <a:off x="399900" y="1251149"/>
            <a:ext cx="8344200" cy="798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4"/>
            </a:pPr>
            <a:r>
              <a:rPr b="1" lang="es" sz="1800">
                <a:solidFill>
                  <a:schemeClr val="dk1"/>
                </a:solidFill>
                <a:latin typeface="Calibri"/>
                <a:ea typeface="Calibri"/>
                <a:cs typeface="Calibri"/>
                <a:sym typeface="Calibri"/>
              </a:rPr>
              <a:t>¿Qué tipo de función podría modelar el gráfico log(f) versus log(n)?</a:t>
            </a:r>
            <a:endParaRPr sz="1800">
              <a:solidFill>
                <a:schemeClr val="dk1"/>
              </a:solidFill>
              <a:latin typeface="Calibri"/>
              <a:ea typeface="Calibri"/>
              <a:cs typeface="Calibri"/>
              <a:sym typeface="Calibri"/>
            </a:endParaRPr>
          </a:p>
        </p:txBody>
      </p:sp>
      <p:sp>
        <p:nvSpPr>
          <p:cNvPr id="252" name="Google Shape;252;p4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7"/>
          <p:cNvPicPr preferRelativeResize="0"/>
          <p:nvPr/>
        </p:nvPicPr>
        <p:blipFill>
          <a:blip r:embed="rId3">
            <a:alphaModFix/>
          </a:blip>
          <a:stretch>
            <a:fillRect/>
          </a:stretch>
        </p:blipFill>
        <p:spPr>
          <a:xfrm>
            <a:off x="2524300" y="1663475"/>
            <a:ext cx="4095399" cy="2981301"/>
          </a:xfrm>
          <a:prstGeom prst="rect">
            <a:avLst/>
          </a:prstGeom>
          <a:noFill/>
          <a:ln>
            <a:noFill/>
          </a:ln>
        </p:spPr>
      </p:pic>
      <p:sp>
        <p:nvSpPr>
          <p:cNvPr id="133" name="Google Shape;133;p27"/>
          <p:cNvSpPr txBox="1"/>
          <p:nvPr/>
        </p:nvSpPr>
        <p:spPr>
          <a:xfrm>
            <a:off x="292430" y="285744"/>
            <a:ext cx="7214100" cy="13314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rgbClr val="000000"/>
              </a:buClr>
              <a:buFont typeface="Arial"/>
              <a:buNone/>
            </a:pPr>
            <a:r>
              <a:rPr b="1" lang="es" sz="2700">
                <a:solidFill>
                  <a:srgbClr val="423B71"/>
                </a:solidFill>
                <a:latin typeface="Calibri"/>
                <a:ea typeface="Calibri"/>
                <a:cs typeface="Calibri"/>
                <a:sym typeface="Calibri"/>
              </a:rPr>
              <a:t>Revisemos el </a:t>
            </a:r>
            <a:r>
              <a:rPr b="1" lang="es" sz="2800" u="sng">
                <a:solidFill>
                  <a:srgbClr val="423B71"/>
                </a:solidFill>
                <a:latin typeface="Calibri"/>
                <a:ea typeface="Calibri"/>
                <a:cs typeface="Calibri"/>
                <a:sym typeface="Calibri"/>
              </a:rPr>
              <a:t>video</a:t>
            </a:r>
            <a:r>
              <a:rPr b="1" lang="es" sz="2700">
                <a:solidFill>
                  <a:srgbClr val="423B71"/>
                </a:solidFill>
                <a:latin typeface="Calibri"/>
                <a:ea typeface="Calibri"/>
                <a:cs typeface="Calibri"/>
                <a:sym typeface="Calibri"/>
              </a:rPr>
              <a:t> de esta situación:</a:t>
            </a:r>
            <a:endParaRPr b="1" sz="24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a:t>
            </a:r>
            <a:r>
              <a:rPr lang="es" sz="2700">
                <a:solidFill>
                  <a:srgbClr val="423B71"/>
                </a:solidFill>
                <a:latin typeface="Calibri"/>
                <a:ea typeface="Calibri"/>
                <a:cs typeface="Calibri"/>
                <a:sym typeface="Calibri"/>
              </a:rPr>
              <a:t>¿Cuáles son las palabras que más utilizamos </a:t>
            </a:r>
            <a:endParaRPr sz="2700">
              <a:solidFill>
                <a:srgbClr val="423B7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lang="es" sz="2700">
                <a:solidFill>
                  <a:srgbClr val="423B71"/>
                </a:solidFill>
                <a:latin typeface="Calibri"/>
                <a:ea typeface="Calibri"/>
                <a:cs typeface="Calibri"/>
                <a:sym typeface="Calibri"/>
              </a:rPr>
              <a:t>en el español?</a:t>
            </a:r>
            <a:r>
              <a:rPr lang="es" sz="2700">
                <a:solidFill>
                  <a:srgbClr val="423B71"/>
                </a:solidFill>
                <a:latin typeface="Calibri"/>
                <a:ea typeface="Calibri"/>
                <a:cs typeface="Calibri"/>
                <a:sym typeface="Calibri"/>
              </a:rPr>
              <a:t>”</a:t>
            </a:r>
            <a:endParaRPr b="1" sz="2400">
              <a:solidFill>
                <a:srgbClr val="423B71"/>
              </a:solidFill>
              <a:latin typeface="Calibri"/>
              <a:ea typeface="Calibri"/>
              <a:cs typeface="Calibri"/>
              <a:sym typeface="Calibri"/>
            </a:endParaRPr>
          </a:p>
        </p:txBody>
      </p:sp>
      <p:sp>
        <p:nvSpPr>
          <p:cNvPr id="134" name="Google Shape;134;p27"/>
          <p:cNvSpPr txBox="1"/>
          <p:nvPr/>
        </p:nvSpPr>
        <p:spPr>
          <a:xfrm>
            <a:off x="3072000" y="4516425"/>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s" sz="900">
                <a:solidFill>
                  <a:srgbClr val="000000"/>
                </a:solidFill>
                <a:latin typeface="Calibri"/>
                <a:ea typeface="Calibri"/>
                <a:cs typeface="Calibri"/>
                <a:sym typeface="Calibri"/>
              </a:rPr>
              <a:t>*Imagen referencial de la situación</a:t>
            </a:r>
            <a:r>
              <a:rPr lang="es">
                <a:solidFill>
                  <a:srgbClr val="000000"/>
                </a:solidFill>
                <a:latin typeface="Calibri"/>
                <a:ea typeface="Calibri"/>
                <a:cs typeface="Calibri"/>
                <a:sym typeface="Calibri"/>
              </a:rPr>
              <a:t>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58" name="Google Shape;258;p45"/>
          <p:cNvPicPr preferRelativeResize="0"/>
          <p:nvPr/>
        </p:nvPicPr>
        <p:blipFill>
          <a:blip r:embed="rId3">
            <a:alphaModFix/>
          </a:blip>
          <a:stretch>
            <a:fillRect/>
          </a:stretch>
        </p:blipFill>
        <p:spPr>
          <a:xfrm>
            <a:off x="919825" y="2119949"/>
            <a:ext cx="3875016" cy="2788952"/>
          </a:xfrm>
          <a:prstGeom prst="rect">
            <a:avLst/>
          </a:prstGeom>
          <a:noFill/>
          <a:ln>
            <a:noFill/>
          </a:ln>
        </p:spPr>
      </p:pic>
      <p:sp>
        <p:nvSpPr>
          <p:cNvPr id="259" name="Google Shape;259;p45"/>
          <p:cNvSpPr/>
          <p:nvPr/>
        </p:nvSpPr>
        <p:spPr>
          <a:xfrm>
            <a:off x="399900" y="1251149"/>
            <a:ext cx="8344200" cy="798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4"/>
            </a:pPr>
            <a:r>
              <a:rPr b="1" lang="es" sz="1800">
                <a:solidFill>
                  <a:schemeClr val="dk1"/>
                </a:solidFill>
                <a:latin typeface="Calibri"/>
                <a:ea typeface="Calibri"/>
                <a:cs typeface="Calibri"/>
                <a:sym typeface="Calibri"/>
              </a:rPr>
              <a:t>¿Qué tipo de función podría modelar el gráfico log(f) versus log(n)?</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4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65" name="Google Shape;265;p46"/>
          <p:cNvSpPr/>
          <p:nvPr/>
        </p:nvSpPr>
        <p:spPr>
          <a:xfrm>
            <a:off x="399900" y="1251150"/>
            <a:ext cx="8344200" cy="9159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¿La pendiente del modelo es positiva o negativa? ¿Dónde cruza el eje Y? </a:t>
            </a:r>
            <a:endParaRPr b="1" sz="1800">
              <a:solidFill>
                <a:schemeClr val="dk1"/>
              </a:solidFill>
              <a:latin typeface="Calibri"/>
              <a:ea typeface="Calibri"/>
              <a:cs typeface="Calibri"/>
              <a:sym typeface="Calibri"/>
            </a:endParaRPr>
          </a:p>
        </p:txBody>
      </p:sp>
      <p:pic>
        <p:nvPicPr>
          <p:cNvPr id="266" name="Google Shape;266;p46"/>
          <p:cNvPicPr preferRelativeResize="0"/>
          <p:nvPr/>
        </p:nvPicPr>
        <p:blipFill>
          <a:blip r:embed="rId3">
            <a:alphaModFix/>
          </a:blip>
          <a:stretch>
            <a:fillRect/>
          </a:stretch>
        </p:blipFill>
        <p:spPr>
          <a:xfrm>
            <a:off x="920149" y="2289725"/>
            <a:ext cx="3651850" cy="262832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47"/>
          <p:cNvSpPr/>
          <p:nvPr/>
        </p:nvSpPr>
        <p:spPr>
          <a:xfrm>
            <a:off x="399900" y="1251150"/>
            <a:ext cx="8344200" cy="9159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¿La pendiente del modelo es positiva o negativa? ¿Dónde cruza el eje Y? </a:t>
            </a:r>
            <a:endParaRPr b="1" sz="1800">
              <a:solidFill>
                <a:schemeClr val="dk1"/>
              </a:solidFill>
              <a:latin typeface="Calibri"/>
              <a:ea typeface="Calibri"/>
              <a:cs typeface="Calibri"/>
              <a:sym typeface="Calibri"/>
            </a:endParaRPr>
          </a:p>
        </p:txBody>
      </p:sp>
      <p:sp>
        <p:nvSpPr>
          <p:cNvPr id="272" name="Google Shape;272;p4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73" name="Google Shape;273;p47"/>
          <p:cNvSpPr txBox="1"/>
          <p:nvPr/>
        </p:nvSpPr>
        <p:spPr>
          <a:xfrm>
            <a:off x="5257475" y="2608700"/>
            <a:ext cx="3290400" cy="1563900"/>
          </a:xfrm>
          <a:prstGeom prst="rect">
            <a:avLst/>
          </a:prstGeom>
          <a:noFill/>
          <a:ln>
            <a:noFill/>
          </a:ln>
        </p:spPr>
        <p:txBody>
          <a:bodyPr anchorCtr="0" anchor="t" bIns="91425" lIns="91425" spcFirstLastPara="1" rIns="91425" wrap="square" tIns="91425">
            <a:spAutoFit/>
          </a:bodyPr>
          <a:lstStyle/>
          <a:p>
            <a:pPr indent="-330200" lvl="0" marL="457200" rtl="0" algn="just">
              <a:lnSpc>
                <a:spcPct val="115000"/>
              </a:lnSpc>
              <a:spcBef>
                <a:spcPts val="120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Como la recta es decreciente tiene pendiente </a:t>
            </a:r>
            <a:r>
              <a:rPr b="1" lang="es" sz="1600">
                <a:solidFill>
                  <a:srgbClr val="D65664"/>
                </a:solidFill>
                <a:latin typeface="Calibri"/>
                <a:ea typeface="Calibri"/>
                <a:cs typeface="Calibri"/>
                <a:sym typeface="Calibri"/>
              </a:rPr>
              <a:t>negativa</a:t>
            </a:r>
            <a:r>
              <a:rPr lang="es" sz="1600">
                <a:solidFill>
                  <a:schemeClr val="dk1"/>
                </a:solidFill>
                <a:latin typeface="Calibri"/>
                <a:ea typeface="Calibri"/>
                <a:cs typeface="Calibri"/>
                <a:sym typeface="Calibri"/>
              </a:rPr>
              <a:t>, es decir, </a:t>
            </a:r>
            <a:r>
              <a:rPr b="1" lang="es" sz="1600">
                <a:solidFill>
                  <a:srgbClr val="D65664"/>
                </a:solidFill>
                <a:latin typeface="Calibri"/>
                <a:ea typeface="Calibri"/>
                <a:cs typeface="Calibri"/>
                <a:sym typeface="Calibri"/>
              </a:rPr>
              <a:t>a &lt; 0</a:t>
            </a:r>
            <a:r>
              <a:rPr lang="e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a:p>
            <a:pPr indent="-330200" lvl="0" marL="457200" rtl="0" algn="just">
              <a:lnSpc>
                <a:spcPct val="115000"/>
              </a:lnSpc>
              <a:spcBef>
                <a:spcPts val="0"/>
              </a:spcBef>
              <a:spcAft>
                <a:spcPts val="0"/>
              </a:spcAft>
              <a:buClr>
                <a:schemeClr val="dk1"/>
              </a:buClr>
              <a:buSzPts val="1600"/>
              <a:buFont typeface="Calibri"/>
              <a:buChar char="●"/>
            </a:pPr>
            <a:r>
              <a:rPr lang="es" sz="1600">
                <a:solidFill>
                  <a:schemeClr val="dk1"/>
                </a:solidFill>
                <a:latin typeface="Calibri"/>
                <a:ea typeface="Calibri"/>
                <a:cs typeface="Calibri"/>
                <a:sym typeface="Calibri"/>
              </a:rPr>
              <a:t>La recta cruza el eje Y en </a:t>
            </a:r>
            <a:r>
              <a:rPr b="1" lang="es" sz="1600">
                <a:solidFill>
                  <a:srgbClr val="62B799"/>
                </a:solidFill>
                <a:latin typeface="Calibri"/>
                <a:ea typeface="Calibri"/>
                <a:cs typeface="Calibri"/>
                <a:sym typeface="Calibri"/>
              </a:rPr>
              <a:t>b = 7</a:t>
            </a:r>
            <a:r>
              <a:rPr lang="es" sz="1600">
                <a:solidFill>
                  <a:schemeClr val="dk1"/>
                </a:solidFill>
                <a:latin typeface="Calibri"/>
                <a:ea typeface="Calibri"/>
                <a:cs typeface="Calibri"/>
                <a:sym typeface="Calibri"/>
              </a:rPr>
              <a:t> aproximadamente.</a:t>
            </a:r>
            <a:endParaRPr sz="1600">
              <a:latin typeface="Calibri"/>
              <a:ea typeface="Calibri"/>
              <a:cs typeface="Calibri"/>
              <a:sym typeface="Calibri"/>
            </a:endParaRPr>
          </a:p>
        </p:txBody>
      </p:sp>
      <p:pic>
        <p:nvPicPr>
          <p:cNvPr id="274" name="Google Shape;274;p47"/>
          <p:cNvPicPr preferRelativeResize="0"/>
          <p:nvPr/>
        </p:nvPicPr>
        <p:blipFill>
          <a:blip r:embed="rId3">
            <a:alphaModFix/>
          </a:blip>
          <a:stretch>
            <a:fillRect/>
          </a:stretch>
        </p:blipFill>
        <p:spPr>
          <a:xfrm>
            <a:off x="920149" y="2289725"/>
            <a:ext cx="3651850" cy="262832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8"/>
          <p:cNvSpPr/>
          <p:nvPr/>
        </p:nvSpPr>
        <p:spPr>
          <a:xfrm>
            <a:off x="399900" y="1251150"/>
            <a:ext cx="8344200" cy="999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Observando los datos y la recta, ¿para qué rango de valores se ajusta mejor la recta?</a:t>
            </a:r>
            <a:endParaRPr b="1" sz="1800">
              <a:solidFill>
                <a:schemeClr val="dk1"/>
              </a:solidFill>
              <a:latin typeface="Calibri"/>
              <a:ea typeface="Calibri"/>
              <a:cs typeface="Calibri"/>
              <a:sym typeface="Calibri"/>
            </a:endParaRPr>
          </a:p>
        </p:txBody>
      </p:sp>
      <p:sp>
        <p:nvSpPr>
          <p:cNvPr id="280" name="Google Shape;280;p4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pic>
        <p:nvPicPr>
          <p:cNvPr id="281" name="Google Shape;281;p48"/>
          <p:cNvPicPr preferRelativeResize="0"/>
          <p:nvPr/>
        </p:nvPicPr>
        <p:blipFill>
          <a:blip r:embed="rId3">
            <a:alphaModFix/>
          </a:blip>
          <a:stretch>
            <a:fillRect/>
          </a:stretch>
        </p:blipFill>
        <p:spPr>
          <a:xfrm>
            <a:off x="920149" y="2289725"/>
            <a:ext cx="3651850" cy="262832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287" name="Google Shape;287;p49"/>
          <p:cNvSpPr/>
          <p:nvPr/>
        </p:nvSpPr>
        <p:spPr>
          <a:xfrm>
            <a:off x="399900" y="1251150"/>
            <a:ext cx="8344200" cy="999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5"/>
            </a:pPr>
            <a:r>
              <a:rPr b="1" lang="es" sz="1800">
                <a:solidFill>
                  <a:schemeClr val="dk1"/>
                </a:solidFill>
                <a:latin typeface="Calibri"/>
                <a:ea typeface="Calibri"/>
                <a:cs typeface="Calibri"/>
                <a:sym typeface="Calibri"/>
              </a:rPr>
              <a:t>Responde las siguientes preguntas:</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Observando los datos y la recta, ¿para qué rango de valores se ajusta mejor la recta?</a:t>
            </a:r>
            <a:endParaRPr b="1" sz="1800">
              <a:solidFill>
                <a:schemeClr val="dk1"/>
              </a:solidFill>
              <a:latin typeface="Calibri"/>
              <a:ea typeface="Calibri"/>
              <a:cs typeface="Calibri"/>
              <a:sym typeface="Calibri"/>
            </a:endParaRPr>
          </a:p>
        </p:txBody>
      </p:sp>
      <p:sp>
        <p:nvSpPr>
          <p:cNvPr id="288" name="Google Shape;288;p49"/>
          <p:cNvSpPr txBox="1"/>
          <p:nvPr/>
        </p:nvSpPr>
        <p:spPr>
          <a:xfrm>
            <a:off x="5082050" y="2871875"/>
            <a:ext cx="3410400" cy="714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 sz="1600">
                <a:solidFill>
                  <a:schemeClr val="dk1"/>
                </a:solidFill>
                <a:latin typeface="Calibri"/>
                <a:ea typeface="Calibri"/>
                <a:cs typeface="Calibri"/>
                <a:sym typeface="Calibri"/>
              </a:rPr>
              <a:t>L</a:t>
            </a:r>
            <a:r>
              <a:rPr lang="es" sz="1600">
                <a:solidFill>
                  <a:schemeClr val="dk1"/>
                </a:solidFill>
                <a:latin typeface="Calibri"/>
                <a:ea typeface="Calibri"/>
                <a:cs typeface="Calibri"/>
                <a:sym typeface="Calibri"/>
              </a:rPr>
              <a:t>os datos se ajustan mejor a la recta desde log(n) = 1,5 aproximadamente.</a:t>
            </a:r>
            <a:endParaRPr sz="1600">
              <a:latin typeface="Calibri"/>
              <a:ea typeface="Calibri"/>
              <a:cs typeface="Calibri"/>
              <a:sym typeface="Calibri"/>
            </a:endParaRPr>
          </a:p>
        </p:txBody>
      </p:sp>
      <p:pic>
        <p:nvPicPr>
          <p:cNvPr id="289" name="Google Shape;289;p49"/>
          <p:cNvPicPr preferRelativeResize="0"/>
          <p:nvPr/>
        </p:nvPicPr>
        <p:blipFill>
          <a:blip r:embed="rId3">
            <a:alphaModFix/>
          </a:blip>
          <a:stretch>
            <a:fillRect/>
          </a:stretch>
        </p:blipFill>
        <p:spPr>
          <a:xfrm>
            <a:off x="920149" y="2335425"/>
            <a:ext cx="3651850" cy="262832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50"/>
          <p:cNvSpPr/>
          <p:nvPr/>
        </p:nvSpPr>
        <p:spPr>
          <a:xfrm>
            <a:off x="399900" y="1251151"/>
            <a:ext cx="8344200" cy="662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Completa la siguiente tabla:</a:t>
            </a:r>
            <a:endParaRPr sz="1800">
              <a:solidFill>
                <a:schemeClr val="dk1"/>
              </a:solidFill>
              <a:latin typeface="Calibri"/>
              <a:ea typeface="Calibri"/>
              <a:cs typeface="Calibri"/>
              <a:sym typeface="Calibri"/>
            </a:endParaRPr>
          </a:p>
        </p:txBody>
      </p:sp>
      <p:sp>
        <p:nvSpPr>
          <p:cNvPr id="295" name="Google Shape;295;p5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296" name="Google Shape;296;p50"/>
          <p:cNvPicPr preferRelativeResize="0"/>
          <p:nvPr/>
        </p:nvPicPr>
        <p:blipFill>
          <a:blip r:embed="rId3">
            <a:alphaModFix/>
          </a:blip>
          <a:stretch>
            <a:fillRect/>
          </a:stretch>
        </p:blipFill>
        <p:spPr>
          <a:xfrm>
            <a:off x="567450" y="2270475"/>
            <a:ext cx="8277975" cy="14995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0" name="Shape 300"/>
        <p:cNvGrpSpPr/>
        <p:nvPr/>
      </p:nvGrpSpPr>
      <p:grpSpPr>
        <a:xfrm>
          <a:off x="0" y="0"/>
          <a:ext cx="0" cy="0"/>
          <a:chOff x="0" y="0"/>
          <a:chExt cx="0" cy="0"/>
        </a:xfrm>
      </p:grpSpPr>
      <p:sp>
        <p:nvSpPr>
          <p:cNvPr id="301" name="Google Shape;301;p51"/>
          <p:cNvSpPr/>
          <p:nvPr/>
        </p:nvSpPr>
        <p:spPr>
          <a:xfrm>
            <a:off x="399900" y="1251151"/>
            <a:ext cx="8344200" cy="6621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Completa la siguiente tabla:</a:t>
            </a:r>
            <a:endParaRPr sz="1800">
              <a:solidFill>
                <a:schemeClr val="dk1"/>
              </a:solidFill>
              <a:latin typeface="Calibri"/>
              <a:ea typeface="Calibri"/>
              <a:cs typeface="Calibri"/>
              <a:sym typeface="Calibri"/>
            </a:endParaRPr>
          </a:p>
        </p:txBody>
      </p:sp>
      <p:sp>
        <p:nvSpPr>
          <p:cNvPr id="302" name="Google Shape;302;p5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None/>
            </a:pPr>
            <a:r>
              <a:rPr b="1" lang="es" sz="2700">
                <a:solidFill>
                  <a:srgbClr val="423B71"/>
                </a:solidFill>
                <a:latin typeface="Calibri"/>
                <a:ea typeface="Calibri"/>
                <a:cs typeface="Calibri"/>
                <a:sym typeface="Calibri"/>
              </a:rPr>
              <a:t>Actividad 2</a:t>
            </a:r>
            <a:endParaRPr b="1" i="0" sz="2700" u="none" cap="none" strike="noStrike">
              <a:solidFill>
                <a:srgbClr val="423B71"/>
              </a:solidFill>
              <a:latin typeface="Calibri"/>
              <a:ea typeface="Calibri"/>
              <a:cs typeface="Calibri"/>
              <a:sym typeface="Calibri"/>
            </a:endParaRPr>
          </a:p>
        </p:txBody>
      </p:sp>
      <p:pic>
        <p:nvPicPr>
          <p:cNvPr id="303" name="Google Shape;303;p51"/>
          <p:cNvPicPr preferRelativeResize="0"/>
          <p:nvPr/>
        </p:nvPicPr>
        <p:blipFill>
          <a:blip r:embed="rId3">
            <a:alphaModFix/>
          </a:blip>
          <a:stretch>
            <a:fillRect/>
          </a:stretch>
        </p:blipFill>
        <p:spPr>
          <a:xfrm>
            <a:off x="512625" y="2449350"/>
            <a:ext cx="8460698" cy="153267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sp>
        <p:nvSpPr>
          <p:cNvPr id="308" name="Google Shape;308;p52"/>
          <p:cNvSpPr/>
          <p:nvPr/>
        </p:nvSpPr>
        <p:spPr>
          <a:xfrm>
            <a:off x="399900" y="604750"/>
            <a:ext cx="7242900" cy="1103400"/>
          </a:xfrm>
          <a:prstGeom prst="rect">
            <a:avLst/>
          </a:prstGeom>
          <a:no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¿En qué rangos del ranking el modelo predice de forma más precisa las frecuencias reales? </a:t>
            </a:r>
            <a:endParaRPr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¿Qué tan bien predice las frecuencias el modelo?</a:t>
            </a:r>
            <a:endParaRPr sz="1800">
              <a:solidFill>
                <a:schemeClr val="dk1"/>
              </a:solidFill>
              <a:latin typeface="Calibri"/>
              <a:ea typeface="Calibri"/>
              <a:cs typeface="Calibri"/>
              <a:sym typeface="Calibri"/>
            </a:endParaRPr>
          </a:p>
        </p:txBody>
      </p:sp>
      <p:pic>
        <p:nvPicPr>
          <p:cNvPr id="309" name="Google Shape;309;p52"/>
          <p:cNvPicPr preferRelativeResize="0"/>
          <p:nvPr/>
        </p:nvPicPr>
        <p:blipFill>
          <a:blip r:embed="rId3">
            <a:alphaModFix/>
          </a:blip>
          <a:stretch>
            <a:fillRect/>
          </a:stretch>
        </p:blipFill>
        <p:spPr>
          <a:xfrm>
            <a:off x="1988700" y="1769175"/>
            <a:ext cx="6003154" cy="313055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3" name="Shape 313"/>
        <p:cNvGrpSpPr/>
        <p:nvPr/>
      </p:nvGrpSpPr>
      <p:grpSpPr>
        <a:xfrm>
          <a:off x="0" y="0"/>
          <a:ext cx="0" cy="0"/>
          <a:chOff x="0" y="0"/>
          <a:chExt cx="0" cy="0"/>
        </a:xfrm>
      </p:grpSpPr>
      <p:sp>
        <p:nvSpPr>
          <p:cNvPr id="314" name="Google Shape;314;p53"/>
          <p:cNvSpPr/>
          <p:nvPr/>
        </p:nvSpPr>
        <p:spPr>
          <a:xfrm>
            <a:off x="399900" y="604750"/>
            <a:ext cx="7242900" cy="1103400"/>
          </a:xfrm>
          <a:prstGeom prst="rect">
            <a:avLst/>
          </a:prstGeom>
          <a:no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2"/>
              </a:buClr>
              <a:buSzPts val="1800"/>
              <a:buFont typeface="Calibri"/>
              <a:buChar char="●"/>
            </a:pPr>
            <a:r>
              <a:rPr lang="es" sz="1800">
                <a:solidFill>
                  <a:schemeClr val="dk2"/>
                </a:solidFill>
                <a:latin typeface="Calibri"/>
                <a:ea typeface="Calibri"/>
                <a:cs typeface="Calibri"/>
                <a:sym typeface="Calibri"/>
              </a:rPr>
              <a:t>¿En qué rangos del ranking el modelo predice de forma más precisa las frecuencias reales? </a:t>
            </a:r>
            <a:endParaRPr sz="1800">
              <a:solidFill>
                <a:schemeClr val="dk2"/>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2"/>
              </a:buClr>
              <a:buSzPts val="1800"/>
              <a:buFont typeface="Calibri"/>
              <a:buChar char="●"/>
            </a:pPr>
            <a:r>
              <a:rPr lang="es" sz="1800">
                <a:solidFill>
                  <a:schemeClr val="dk2"/>
                </a:solidFill>
                <a:latin typeface="Calibri"/>
                <a:ea typeface="Calibri"/>
                <a:cs typeface="Calibri"/>
                <a:sym typeface="Calibri"/>
              </a:rPr>
              <a:t>¿Qué tan bien predice las frecuencias el modelo?</a:t>
            </a:r>
            <a:endParaRPr sz="1800">
              <a:solidFill>
                <a:schemeClr val="dk2"/>
              </a:solidFill>
              <a:latin typeface="Calibri"/>
              <a:ea typeface="Calibri"/>
              <a:cs typeface="Calibri"/>
              <a:sym typeface="Calibri"/>
            </a:endParaRPr>
          </a:p>
        </p:txBody>
      </p:sp>
      <p:sp>
        <p:nvSpPr>
          <p:cNvPr id="315" name="Google Shape;315;p53"/>
          <p:cNvSpPr txBox="1"/>
          <p:nvPr/>
        </p:nvSpPr>
        <p:spPr>
          <a:xfrm>
            <a:off x="302500" y="1708150"/>
            <a:ext cx="1897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rgbClr val="D65664"/>
                </a:solidFill>
                <a:latin typeface="Calibri"/>
                <a:ea typeface="Calibri"/>
                <a:cs typeface="Calibri"/>
                <a:sym typeface="Calibri"/>
              </a:rPr>
              <a:t>Menor precisión </a:t>
            </a:r>
            <a:endParaRPr b="1" sz="1600">
              <a:solidFill>
                <a:srgbClr val="D65664"/>
              </a:solidFill>
              <a:latin typeface="Calibri"/>
              <a:ea typeface="Calibri"/>
              <a:cs typeface="Calibri"/>
              <a:sym typeface="Calibri"/>
            </a:endParaRPr>
          </a:p>
          <a:p>
            <a:pPr indent="0" lvl="0" marL="0" rtl="0" algn="ctr">
              <a:spcBef>
                <a:spcPts val="0"/>
              </a:spcBef>
              <a:spcAft>
                <a:spcPts val="0"/>
              </a:spcAft>
              <a:buNone/>
            </a:pPr>
            <a:r>
              <a:rPr b="1" lang="es" sz="1600">
                <a:solidFill>
                  <a:srgbClr val="D65664"/>
                </a:solidFill>
                <a:latin typeface="Calibri"/>
                <a:ea typeface="Calibri"/>
                <a:cs typeface="Calibri"/>
                <a:sym typeface="Calibri"/>
              </a:rPr>
              <a:t>del modelo</a:t>
            </a:r>
            <a:endParaRPr b="1" sz="1600">
              <a:solidFill>
                <a:srgbClr val="D65664"/>
              </a:solidFill>
              <a:latin typeface="Calibri"/>
              <a:ea typeface="Calibri"/>
              <a:cs typeface="Calibri"/>
              <a:sym typeface="Calibri"/>
            </a:endParaRPr>
          </a:p>
        </p:txBody>
      </p:sp>
      <p:pic>
        <p:nvPicPr>
          <p:cNvPr id="316" name="Google Shape;316;p53"/>
          <p:cNvPicPr preferRelativeResize="0"/>
          <p:nvPr/>
        </p:nvPicPr>
        <p:blipFill>
          <a:blip r:embed="rId3">
            <a:alphaModFix/>
          </a:blip>
          <a:stretch>
            <a:fillRect/>
          </a:stretch>
        </p:blipFill>
        <p:spPr>
          <a:xfrm>
            <a:off x="1744025" y="1775975"/>
            <a:ext cx="6003154" cy="3130551"/>
          </a:xfrm>
          <a:prstGeom prst="rect">
            <a:avLst/>
          </a:prstGeom>
          <a:noFill/>
          <a:ln>
            <a:noFill/>
          </a:ln>
        </p:spPr>
      </p:pic>
      <p:sp>
        <p:nvSpPr>
          <p:cNvPr id="317" name="Google Shape;317;p53"/>
          <p:cNvSpPr txBox="1"/>
          <p:nvPr/>
        </p:nvSpPr>
        <p:spPr>
          <a:xfrm>
            <a:off x="7156550" y="3142475"/>
            <a:ext cx="20838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 sz="1600">
                <a:solidFill>
                  <a:srgbClr val="62B799"/>
                </a:solidFill>
                <a:latin typeface="Calibri"/>
                <a:ea typeface="Calibri"/>
                <a:cs typeface="Calibri"/>
                <a:sym typeface="Calibri"/>
              </a:rPr>
              <a:t>Mayor precisión </a:t>
            </a:r>
            <a:endParaRPr b="1" sz="1600">
              <a:solidFill>
                <a:srgbClr val="62B799"/>
              </a:solidFill>
              <a:latin typeface="Calibri"/>
              <a:ea typeface="Calibri"/>
              <a:cs typeface="Calibri"/>
              <a:sym typeface="Calibri"/>
            </a:endParaRPr>
          </a:p>
          <a:p>
            <a:pPr indent="0" lvl="0" marL="0" rtl="0" algn="ctr">
              <a:spcBef>
                <a:spcPts val="0"/>
              </a:spcBef>
              <a:spcAft>
                <a:spcPts val="0"/>
              </a:spcAft>
              <a:buNone/>
            </a:pPr>
            <a:r>
              <a:rPr b="1" lang="es" sz="1600">
                <a:solidFill>
                  <a:srgbClr val="62B799"/>
                </a:solidFill>
                <a:latin typeface="Calibri"/>
                <a:ea typeface="Calibri"/>
                <a:cs typeface="Calibri"/>
                <a:sym typeface="Calibri"/>
              </a:rPr>
              <a:t>del modelo</a:t>
            </a:r>
            <a:endParaRPr b="1" sz="1600">
              <a:solidFill>
                <a:srgbClr val="62B799"/>
              </a:solidFill>
              <a:latin typeface="Calibri"/>
              <a:ea typeface="Calibri"/>
              <a:cs typeface="Calibri"/>
              <a:sym typeface="Calibri"/>
            </a:endParaRPr>
          </a:p>
        </p:txBody>
      </p:sp>
      <p:sp>
        <p:nvSpPr>
          <p:cNvPr id="318" name="Google Shape;318;p53"/>
          <p:cNvSpPr/>
          <p:nvPr/>
        </p:nvSpPr>
        <p:spPr>
          <a:xfrm>
            <a:off x="2559075" y="2952900"/>
            <a:ext cx="703500" cy="677100"/>
          </a:xfrm>
          <a:prstGeom prst="ellipse">
            <a:avLst/>
          </a:prstGeom>
          <a:noFill/>
          <a:ln cap="flat" cmpd="sng" w="19050">
            <a:solidFill>
              <a:srgbClr val="D6566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19" name="Google Shape;319;p53"/>
          <p:cNvSpPr/>
          <p:nvPr/>
        </p:nvSpPr>
        <p:spPr>
          <a:xfrm>
            <a:off x="5171900" y="3482800"/>
            <a:ext cx="1781400" cy="502500"/>
          </a:xfrm>
          <a:prstGeom prst="ellipse">
            <a:avLst/>
          </a:prstGeom>
          <a:noFill/>
          <a:ln cap="flat" cmpd="sng" w="28575">
            <a:solidFill>
              <a:srgbClr val="60B69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pic>
        <p:nvPicPr>
          <p:cNvPr id="324" name="Google Shape;324;p54"/>
          <p:cNvPicPr preferRelativeResize="0"/>
          <p:nvPr/>
        </p:nvPicPr>
        <p:blipFill>
          <a:blip r:embed="rId3">
            <a:alphaModFix/>
          </a:blip>
          <a:stretch>
            <a:fillRect/>
          </a:stretch>
        </p:blipFill>
        <p:spPr>
          <a:xfrm>
            <a:off x="1196951" y="524875"/>
            <a:ext cx="6192026" cy="40937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8"/>
          <p:cNvSpPr txBox="1"/>
          <p:nvPr/>
        </p:nvSpPr>
        <p:spPr>
          <a:xfrm>
            <a:off x="492625" y="499475"/>
            <a:ext cx="73539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SzPts val="1100"/>
              <a:buFont typeface="Arial"/>
              <a:buNone/>
            </a:pPr>
            <a:r>
              <a:rPr b="1" lang="es" sz="2700">
                <a:solidFill>
                  <a:srgbClr val="423B71"/>
                </a:solidFill>
                <a:latin typeface="Calibri"/>
                <a:ea typeface="Calibri"/>
                <a:cs typeface="Calibri"/>
                <a:sym typeface="Calibri"/>
              </a:rPr>
              <a:t>A partir del  video, respondamos:</a:t>
            </a:r>
            <a:endParaRPr b="1" sz="2700">
              <a:solidFill>
                <a:srgbClr val="423B71"/>
              </a:solidFill>
              <a:latin typeface="Calibri"/>
              <a:ea typeface="Calibri"/>
              <a:cs typeface="Calibri"/>
              <a:sym typeface="Calibri"/>
            </a:endParaRPr>
          </a:p>
        </p:txBody>
      </p:sp>
      <p:sp>
        <p:nvSpPr>
          <p:cNvPr id="140" name="Google Shape;140;p28"/>
          <p:cNvSpPr txBox="1"/>
          <p:nvPr/>
        </p:nvSpPr>
        <p:spPr>
          <a:xfrm>
            <a:off x="551383" y="1388067"/>
            <a:ext cx="7761300" cy="1398000"/>
          </a:xfrm>
          <a:prstGeom prst="rect">
            <a:avLst/>
          </a:prstGeom>
          <a:noFill/>
          <a:ln>
            <a:noFill/>
          </a:ln>
        </p:spPr>
        <p:txBody>
          <a:bodyPr anchorCtr="0" anchor="t" bIns="34275" lIns="68575" spcFirstLastPara="1" rIns="68575" wrap="square" tIns="34275">
            <a:spAutoFit/>
          </a:bodyPr>
          <a:lstStyle/>
          <a:p>
            <a:pPr indent="-355600" lvl="0" marL="457200" marR="0" rtl="0" algn="l">
              <a:lnSpc>
                <a:spcPct val="150000"/>
              </a:lnSpc>
              <a:spcBef>
                <a:spcPts val="100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¿Qué significa que la palabra “que” sea la tercera en el ranking?</a:t>
            </a:r>
            <a:endParaRPr sz="2000">
              <a:solidFill>
                <a:schemeClr val="dk1"/>
              </a:solidFill>
              <a:latin typeface="Calibri"/>
              <a:ea typeface="Calibri"/>
              <a:cs typeface="Calibri"/>
              <a:sym typeface="Calibri"/>
            </a:endParaRPr>
          </a:p>
          <a:p>
            <a:pPr indent="-355600" lvl="0" marL="457200" marR="0" rtl="0" algn="l">
              <a:lnSpc>
                <a:spcPct val="150000"/>
              </a:lnSpc>
              <a:spcBef>
                <a:spcPts val="1000"/>
              </a:spcBef>
              <a:spcAft>
                <a:spcPts val="0"/>
              </a:spcAft>
              <a:buClr>
                <a:schemeClr val="dk1"/>
              </a:buClr>
              <a:buSzPts val="2000"/>
              <a:buFont typeface="Calibri"/>
              <a:buChar char="●"/>
            </a:pPr>
            <a:r>
              <a:rPr lang="es" sz="2000">
                <a:solidFill>
                  <a:schemeClr val="dk1"/>
                </a:solidFill>
                <a:latin typeface="Calibri"/>
                <a:ea typeface="Calibri"/>
                <a:cs typeface="Calibri"/>
                <a:sym typeface="Calibri"/>
              </a:rPr>
              <a:t>¿Cómo se determinó la posición en el ranking de una palabra?</a:t>
            </a:r>
            <a:endParaRPr sz="20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141" name="Google Shape;141;p28"/>
          <p:cNvPicPr preferRelativeResize="0"/>
          <p:nvPr/>
        </p:nvPicPr>
        <p:blipFill>
          <a:blip r:embed="rId3">
            <a:alphaModFix/>
          </a:blip>
          <a:stretch>
            <a:fillRect/>
          </a:stretch>
        </p:blipFill>
        <p:spPr>
          <a:xfrm>
            <a:off x="3962151" y="2837375"/>
            <a:ext cx="1219700" cy="1688801"/>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55"/>
          <p:cNvSpPr txBox="1"/>
          <p:nvPr/>
        </p:nvSpPr>
        <p:spPr>
          <a:xfrm>
            <a:off x="551383" y="1388067"/>
            <a:ext cx="7761300" cy="900300"/>
          </a:xfrm>
          <a:prstGeom prst="rect">
            <a:avLst/>
          </a:prstGeom>
          <a:noFill/>
          <a:ln>
            <a:noFill/>
          </a:ln>
        </p:spPr>
        <p:txBody>
          <a:bodyPr anchorCtr="0" anchor="t" bIns="34275" lIns="68575" spcFirstLastPara="1" rIns="68575" wrap="square" tIns="34275">
            <a:spAutoFit/>
          </a:bodyPr>
          <a:lstStyle/>
          <a:p>
            <a:pPr indent="-342900" lvl="0" marL="457200" marR="0" rtl="0" algn="l">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Al trabajar con el cambio de escala logarítmica, se facilita la tarea de encontrar el modelo que se ajusta a la situación, en este caso lineal, simplificando así la tarea de análisis.</a:t>
            </a:r>
            <a:endParaRPr sz="1800">
              <a:solidFill>
                <a:schemeClr val="dk1"/>
              </a:solidFill>
              <a:latin typeface="Calibri"/>
              <a:ea typeface="Calibri"/>
              <a:cs typeface="Calibri"/>
              <a:sym typeface="Calibri"/>
            </a:endParaRPr>
          </a:p>
        </p:txBody>
      </p:sp>
      <p:sp>
        <p:nvSpPr>
          <p:cNvPr id="330" name="Google Shape;330;p55"/>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31" name="Google Shape;331;p55"/>
          <p:cNvPicPr preferRelativeResize="0"/>
          <p:nvPr/>
        </p:nvPicPr>
        <p:blipFill>
          <a:blip r:embed="rId3">
            <a:alphaModFix/>
          </a:blip>
          <a:stretch>
            <a:fillRect/>
          </a:stretch>
        </p:blipFill>
        <p:spPr>
          <a:xfrm>
            <a:off x="1165488" y="2431649"/>
            <a:ext cx="6813025" cy="223220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56"/>
          <p:cNvSpPr txBox="1"/>
          <p:nvPr/>
        </p:nvSpPr>
        <p:spPr>
          <a:xfrm>
            <a:off x="551383" y="13880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función inversa del logaritmo se llama exponencial. Si se tiene una función logarítmica de la forma f(x) = log</a:t>
            </a:r>
            <a:r>
              <a:rPr baseline="-25000" lang="es" sz="1800">
                <a:solidFill>
                  <a:schemeClr val="dk1"/>
                </a:solidFill>
                <a:latin typeface="Calibri"/>
                <a:ea typeface="Calibri"/>
                <a:cs typeface="Calibri"/>
                <a:sym typeface="Calibri"/>
              </a:rPr>
              <a:t>a</a:t>
            </a:r>
            <a:r>
              <a:rPr lang="es" sz="1800">
                <a:solidFill>
                  <a:schemeClr val="dk1"/>
                </a:solidFill>
                <a:latin typeface="Calibri"/>
                <a:ea typeface="Calibri"/>
                <a:cs typeface="Calibri"/>
                <a:sym typeface="Calibri"/>
              </a:rPr>
              <a:t>(x), su función inversa es f</a:t>
            </a:r>
            <a:r>
              <a:rPr baseline="30000" lang="es" sz="1800">
                <a:solidFill>
                  <a:schemeClr val="dk1"/>
                </a:solidFill>
                <a:latin typeface="Calibri"/>
                <a:ea typeface="Calibri"/>
                <a:cs typeface="Calibri"/>
                <a:sym typeface="Calibri"/>
              </a:rPr>
              <a:t>-1</a:t>
            </a:r>
            <a:r>
              <a:rPr lang="es" sz="1800">
                <a:solidFill>
                  <a:schemeClr val="dk1"/>
                </a:solidFill>
                <a:latin typeface="Calibri"/>
                <a:ea typeface="Calibri"/>
                <a:cs typeface="Calibri"/>
                <a:sym typeface="Calibri"/>
              </a:rPr>
              <a:t>(x) = a</a:t>
            </a:r>
            <a:r>
              <a:rPr baseline="30000" lang="es" sz="1800">
                <a:solidFill>
                  <a:schemeClr val="dk1"/>
                </a:solidFill>
                <a:latin typeface="Calibri"/>
                <a:ea typeface="Calibri"/>
                <a:cs typeface="Calibri"/>
                <a:sym typeface="Calibri"/>
              </a:rPr>
              <a:t>x</a:t>
            </a:r>
            <a:r>
              <a:rPr lang="e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337" name="Google Shape;337;p56"/>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38" name="Google Shape;338;p56"/>
          <p:cNvPicPr preferRelativeResize="0"/>
          <p:nvPr/>
        </p:nvPicPr>
        <p:blipFill>
          <a:blip r:embed="rId3">
            <a:alphaModFix/>
          </a:blip>
          <a:stretch>
            <a:fillRect/>
          </a:stretch>
        </p:blipFill>
        <p:spPr>
          <a:xfrm>
            <a:off x="713675" y="2362424"/>
            <a:ext cx="7716652" cy="1842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sp>
        <p:nvSpPr>
          <p:cNvPr id="343" name="Google Shape;343;p57"/>
          <p:cNvSpPr txBox="1"/>
          <p:nvPr/>
        </p:nvSpPr>
        <p:spPr>
          <a:xfrm>
            <a:off x="399900" y="1648000"/>
            <a:ext cx="4903800" cy="2285700"/>
          </a:xfrm>
          <a:prstGeom prst="rect">
            <a:avLst/>
          </a:prstGeom>
          <a:noFill/>
          <a:ln>
            <a:noFill/>
          </a:ln>
        </p:spPr>
        <p:txBody>
          <a:bodyPr anchorCtr="0" anchor="t" bIns="34275" lIns="68575" spcFirstLastPara="1" rIns="68575" wrap="square" tIns="34275">
            <a:spAutoFit/>
          </a:bodyPr>
          <a:lstStyle/>
          <a:p>
            <a:pPr indent="0" lvl="0" marL="0" marR="0" rtl="0" algn="just">
              <a:lnSpc>
                <a:spcPct val="100000"/>
              </a:lnSpc>
              <a:spcBef>
                <a:spcPts val="0"/>
              </a:spcBef>
              <a:spcAft>
                <a:spcPts val="0"/>
              </a:spcAft>
              <a:buNone/>
            </a:pPr>
            <a:r>
              <a:rPr lang="es" sz="1600">
                <a:solidFill>
                  <a:schemeClr val="dk1"/>
                </a:solidFill>
                <a:latin typeface="Calibri"/>
                <a:ea typeface="Calibri"/>
                <a:cs typeface="Calibri"/>
                <a:sym typeface="Calibri"/>
              </a:rPr>
              <a:t>La </a:t>
            </a:r>
            <a:r>
              <a:rPr b="1" lang="es" sz="1600">
                <a:solidFill>
                  <a:schemeClr val="dk1"/>
                </a:solidFill>
                <a:latin typeface="Calibri"/>
                <a:ea typeface="Calibri"/>
                <a:cs typeface="Calibri"/>
                <a:sym typeface="Calibri"/>
              </a:rPr>
              <a:t>ley de Zipf</a:t>
            </a:r>
            <a:r>
              <a:rPr lang="es" sz="1600">
                <a:solidFill>
                  <a:schemeClr val="dk1"/>
                </a:solidFill>
                <a:latin typeface="Calibri"/>
                <a:ea typeface="Calibri"/>
                <a:cs typeface="Calibri"/>
                <a:sym typeface="Calibri"/>
              </a:rPr>
              <a:t> es una ley empírica que describe la distribución de las frecuencias de las palabras en corpus lingüísticos.  Esta ley establece que la frecuencia de una palabra en un texto es inversamente proporcional a su posición en el ranking de frecuencias, es decir, la palabra más frecuente aparecerá aproximadamente el doble de veces que la segunda palabra más frecuente, tres veces más que la tercera palabra más frecuente, y así sucesivamente.</a:t>
            </a:r>
            <a:endParaRPr sz="1600">
              <a:solidFill>
                <a:schemeClr val="dk1"/>
              </a:solidFill>
              <a:latin typeface="Calibri"/>
              <a:ea typeface="Calibri"/>
              <a:cs typeface="Calibri"/>
              <a:sym typeface="Calibri"/>
            </a:endParaRPr>
          </a:p>
        </p:txBody>
      </p:sp>
      <p:sp>
        <p:nvSpPr>
          <p:cNvPr id="344" name="Google Shape;344;p57"/>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45" name="Google Shape;345;p57"/>
          <p:cNvPicPr preferRelativeResize="0"/>
          <p:nvPr/>
        </p:nvPicPr>
        <p:blipFill>
          <a:blip r:embed="rId3">
            <a:alphaModFix/>
          </a:blip>
          <a:stretch>
            <a:fillRect/>
          </a:stretch>
        </p:blipFill>
        <p:spPr>
          <a:xfrm>
            <a:off x="5599750" y="1604737"/>
            <a:ext cx="3240976" cy="20616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58"/>
          <p:cNvSpPr txBox="1"/>
          <p:nvPr/>
        </p:nvSpPr>
        <p:spPr>
          <a:xfrm>
            <a:off x="551383" y="1388067"/>
            <a:ext cx="7761300" cy="11775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La ley de Zipf se comprueba y se valida a través de análisis estadísticos y empíricos de grandes corpus lingüísticos. En esta clase, validamos la distribución de frecuencia de las palabras en un corpus, observando como los datos se comportan de acuerdo con los patrones descritos por la ley.</a:t>
            </a:r>
            <a:endParaRPr sz="1800">
              <a:solidFill>
                <a:schemeClr val="dk1"/>
              </a:solidFill>
              <a:latin typeface="Calibri"/>
              <a:ea typeface="Calibri"/>
              <a:cs typeface="Calibri"/>
              <a:sym typeface="Calibri"/>
            </a:endParaRPr>
          </a:p>
        </p:txBody>
      </p:sp>
      <p:sp>
        <p:nvSpPr>
          <p:cNvPr id="351" name="Google Shape;351;p58"/>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52" name="Google Shape;352;p58"/>
          <p:cNvPicPr preferRelativeResize="0"/>
          <p:nvPr/>
        </p:nvPicPr>
        <p:blipFill>
          <a:blip r:embed="rId3">
            <a:alphaModFix/>
          </a:blip>
          <a:stretch>
            <a:fillRect/>
          </a:stretch>
        </p:blipFill>
        <p:spPr>
          <a:xfrm>
            <a:off x="2519874" y="2522700"/>
            <a:ext cx="4522349" cy="262079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59"/>
          <p:cNvSpPr txBox="1"/>
          <p:nvPr/>
        </p:nvSpPr>
        <p:spPr>
          <a:xfrm>
            <a:off x="222450" y="1622175"/>
            <a:ext cx="4020600" cy="2008800"/>
          </a:xfrm>
          <a:prstGeom prst="rect">
            <a:avLst/>
          </a:prstGeom>
          <a:noFill/>
          <a:ln>
            <a:noFill/>
          </a:ln>
        </p:spPr>
        <p:txBody>
          <a:bodyPr anchorCtr="0" anchor="t" bIns="34275" lIns="68575" spcFirstLastPara="1" rIns="68575" wrap="square" tIns="34275">
            <a:spAutoFit/>
          </a:bodyPr>
          <a:lstStyle/>
          <a:p>
            <a:pPr indent="-342900" lvl="0" marL="457200" marR="0" rtl="0" algn="just">
              <a:lnSpc>
                <a:spcPct val="100000"/>
              </a:lnSpc>
              <a:spcBef>
                <a:spcPts val="0"/>
              </a:spcBef>
              <a:spcAft>
                <a:spcPts val="0"/>
              </a:spcAft>
              <a:buClr>
                <a:schemeClr val="dk1"/>
              </a:buClr>
              <a:buSzPts val="1800"/>
              <a:buFont typeface="Calibri"/>
              <a:buChar char="●"/>
            </a:pPr>
            <a:r>
              <a:rPr lang="es" sz="1800">
                <a:solidFill>
                  <a:schemeClr val="dk1"/>
                </a:solidFill>
                <a:latin typeface="Calibri"/>
                <a:ea typeface="Calibri"/>
                <a:cs typeface="Calibri"/>
                <a:sym typeface="Calibri"/>
              </a:rPr>
              <a:t>Es interesante comprender cómo la matemática se aplica en campos que parecieran tan lejanos a ella como la lingüística. Se ha comprobado que la ley de Zipf se cumple en una gran variedad de idiomas.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sp>
        <p:nvSpPr>
          <p:cNvPr id="358" name="Google Shape;358;p59"/>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Sistematización</a:t>
            </a:r>
            <a:endParaRPr b="1" i="0" sz="2700" u="none" cap="none" strike="noStrike">
              <a:solidFill>
                <a:srgbClr val="423B71"/>
              </a:solidFill>
              <a:latin typeface="Calibri"/>
              <a:ea typeface="Calibri"/>
              <a:cs typeface="Calibri"/>
              <a:sym typeface="Calibri"/>
            </a:endParaRPr>
          </a:p>
        </p:txBody>
      </p:sp>
      <p:pic>
        <p:nvPicPr>
          <p:cNvPr id="359" name="Google Shape;359;p59"/>
          <p:cNvPicPr preferRelativeResize="0"/>
          <p:nvPr/>
        </p:nvPicPr>
        <p:blipFill>
          <a:blip r:embed="rId3">
            <a:alphaModFix/>
          </a:blip>
          <a:stretch>
            <a:fillRect/>
          </a:stretch>
        </p:blipFill>
        <p:spPr>
          <a:xfrm>
            <a:off x="4648658" y="1241900"/>
            <a:ext cx="4288118" cy="3559477"/>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id="364" name="Google Shape;364;p60"/>
          <p:cNvPicPr preferRelativeResize="0"/>
          <p:nvPr/>
        </p:nvPicPr>
        <p:blipFill>
          <a:blip r:embed="rId3">
            <a:alphaModFix/>
          </a:blip>
          <a:stretch>
            <a:fillRect/>
          </a:stretch>
        </p:blipFill>
        <p:spPr>
          <a:xfrm>
            <a:off x="0" y="0"/>
            <a:ext cx="9144003" cy="5143501"/>
          </a:xfrm>
          <a:prstGeom prst="rect">
            <a:avLst/>
          </a:prstGeom>
          <a:noFill/>
          <a:ln>
            <a:noFill/>
          </a:ln>
        </p:spPr>
      </p:pic>
      <p:sp>
        <p:nvSpPr>
          <p:cNvPr id="365" name="Google Shape;365;p60"/>
          <p:cNvSpPr txBox="1"/>
          <p:nvPr/>
        </p:nvSpPr>
        <p:spPr>
          <a:xfrm>
            <a:off x="484060" y="2082304"/>
            <a:ext cx="8175900" cy="646500"/>
          </a:xfrm>
          <a:prstGeom prst="rect">
            <a:avLst/>
          </a:prstGeom>
          <a:noFill/>
          <a:ln>
            <a:noFill/>
          </a:ln>
        </p:spPr>
        <p:txBody>
          <a:bodyPr anchorCtr="0" anchor="t" bIns="68575" lIns="68575" spcFirstLastPara="1" rIns="68575" wrap="square" tIns="68575">
            <a:spAutoFit/>
          </a:bodyPr>
          <a:lstStyle/>
          <a:p>
            <a:pPr indent="0" lvl="0" marL="0" marR="0" rtl="0" algn="ctr">
              <a:lnSpc>
                <a:spcPct val="100000"/>
              </a:lnSpc>
              <a:spcBef>
                <a:spcPts val="0"/>
              </a:spcBef>
              <a:spcAft>
                <a:spcPts val="0"/>
              </a:spcAft>
              <a:buClr>
                <a:srgbClr val="000000"/>
              </a:buClr>
              <a:buSzPts val="3300"/>
              <a:buFont typeface="Arial"/>
              <a:buNone/>
            </a:pPr>
            <a:r>
              <a:rPr b="1" lang="es" sz="3300">
                <a:solidFill>
                  <a:schemeClr val="lt1"/>
                </a:solidFill>
                <a:latin typeface="Calibri"/>
                <a:ea typeface="Calibri"/>
                <a:cs typeface="Calibri"/>
                <a:sym typeface="Calibri"/>
              </a:rPr>
              <a:t>Matemática y lingüística: La ley de Zipf </a:t>
            </a:r>
            <a:endParaRPr b="1" sz="33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9"/>
          <p:cNvSpPr/>
          <p:nvPr/>
        </p:nvSpPr>
        <p:spPr>
          <a:xfrm>
            <a:off x="733425" y="1272125"/>
            <a:ext cx="3442800" cy="1922100"/>
          </a:xfrm>
          <a:prstGeom prst="rect">
            <a:avLst/>
          </a:prstGeom>
          <a:solidFill>
            <a:srgbClr val="F3F3F3"/>
          </a:solidFill>
          <a:ln>
            <a:noFill/>
          </a:ln>
        </p:spPr>
        <p:txBody>
          <a:bodyPr anchorCtr="0" anchor="ctr" bIns="68575" lIns="68575" spcFirstLastPara="1" rIns="68575" wrap="square" tIns="68575">
            <a:noAutofit/>
          </a:bodyPr>
          <a:lstStyle/>
          <a:p>
            <a:pPr indent="0" lvl="0" marL="0" marR="0" rtl="0" algn="just">
              <a:lnSpc>
                <a:spcPct val="100000"/>
              </a:lnSpc>
              <a:spcBef>
                <a:spcPts val="0"/>
              </a:spcBef>
              <a:spcAft>
                <a:spcPts val="0"/>
              </a:spcAft>
              <a:buClr>
                <a:srgbClr val="000000"/>
              </a:buClr>
              <a:buSzPts val="1800"/>
              <a:buFont typeface="Arial"/>
              <a:buNone/>
            </a:pPr>
            <a:r>
              <a:rPr lang="es" sz="1600">
                <a:solidFill>
                  <a:schemeClr val="dk1"/>
                </a:solidFill>
                <a:latin typeface="Calibri"/>
                <a:ea typeface="Calibri"/>
                <a:cs typeface="Calibri"/>
                <a:sym typeface="Calibri"/>
              </a:rPr>
              <a:t>La siguiente tabla muestra las doce primeras palabras de la Base de datos de la RAE:</a:t>
            </a:r>
            <a:endParaRPr sz="1600">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1800"/>
              <a:buFont typeface="Arial"/>
              <a:buNone/>
            </a:pPr>
            <a:r>
              <a:t/>
            </a:r>
            <a:endParaRPr sz="1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600">
                <a:solidFill>
                  <a:schemeClr val="dk1"/>
                </a:solidFill>
                <a:latin typeface="Calibri"/>
                <a:ea typeface="Calibri"/>
                <a:cs typeface="Calibri"/>
                <a:sym typeface="Calibri"/>
              </a:rPr>
              <a:t>¿Será posible estimar la frecuencia de una palabra </a:t>
            </a:r>
            <a:endParaRPr b="1" sz="16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s" sz="1600">
                <a:solidFill>
                  <a:schemeClr val="dk1"/>
                </a:solidFill>
                <a:latin typeface="Calibri"/>
                <a:ea typeface="Calibri"/>
                <a:cs typeface="Calibri"/>
                <a:sym typeface="Calibri"/>
              </a:rPr>
              <a:t>dada su posición en el ranking?</a:t>
            </a:r>
            <a:endParaRPr b="1" sz="1600">
              <a:solidFill>
                <a:schemeClr val="dk1"/>
              </a:solidFill>
              <a:latin typeface="Calibri"/>
              <a:ea typeface="Calibri"/>
              <a:cs typeface="Calibri"/>
              <a:sym typeface="Calibri"/>
            </a:endParaRPr>
          </a:p>
        </p:txBody>
      </p:sp>
      <p:sp>
        <p:nvSpPr>
          <p:cNvPr id="147" name="Google Shape;147;p29"/>
          <p:cNvSpPr txBox="1"/>
          <p:nvPr/>
        </p:nvSpPr>
        <p:spPr>
          <a:xfrm>
            <a:off x="362354" y="28807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Presentación del problema</a:t>
            </a:r>
            <a:endParaRPr b="1" i="0" sz="2700" u="none" cap="none" strike="noStrike">
              <a:solidFill>
                <a:srgbClr val="423B71"/>
              </a:solidFill>
              <a:latin typeface="Calibri"/>
              <a:ea typeface="Calibri"/>
              <a:cs typeface="Calibri"/>
              <a:sym typeface="Calibri"/>
            </a:endParaRPr>
          </a:p>
        </p:txBody>
      </p:sp>
      <p:pic>
        <p:nvPicPr>
          <p:cNvPr id="148" name="Google Shape;148;p29"/>
          <p:cNvPicPr preferRelativeResize="0"/>
          <p:nvPr/>
        </p:nvPicPr>
        <p:blipFill>
          <a:blip r:embed="rId3">
            <a:alphaModFix/>
          </a:blip>
          <a:stretch>
            <a:fillRect/>
          </a:stretch>
        </p:blipFill>
        <p:spPr>
          <a:xfrm>
            <a:off x="4985275" y="861300"/>
            <a:ext cx="2721802" cy="406582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30"/>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54" name="Google Shape;154;p30"/>
          <p:cNvSpPr/>
          <p:nvPr/>
        </p:nvSpPr>
        <p:spPr>
          <a:xfrm>
            <a:off x="399900" y="1251147"/>
            <a:ext cx="8344200" cy="1215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Grafica la frecuencia de las primeras 10 palabras y luego responde la siguiente pregunta: ¿Qué se puede observar </a:t>
            </a:r>
            <a:r>
              <a:rPr b="1" lang="es" sz="1800">
                <a:solidFill>
                  <a:schemeClr val="dk1"/>
                </a:solidFill>
                <a:latin typeface="Calibri"/>
                <a:ea typeface="Calibri"/>
                <a:cs typeface="Calibri"/>
                <a:sym typeface="Calibri"/>
              </a:rPr>
              <a:t>r</a:t>
            </a:r>
            <a:r>
              <a:rPr b="1" lang="es" sz="1800">
                <a:solidFill>
                  <a:schemeClr val="dk1"/>
                </a:solidFill>
                <a:latin typeface="Calibri"/>
                <a:ea typeface="Calibri"/>
                <a:cs typeface="Calibri"/>
                <a:sym typeface="Calibri"/>
              </a:rPr>
              <a:t>especto a la forma en que disminuye la frecuencia de las palabras a medida que se avanza en el ranking?</a:t>
            </a:r>
            <a:endParaRPr b="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1"/>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0" name="Google Shape;160;p31"/>
          <p:cNvSpPr/>
          <p:nvPr/>
        </p:nvSpPr>
        <p:spPr>
          <a:xfrm>
            <a:off x="399900" y="1251147"/>
            <a:ext cx="8344200" cy="1215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a:pPr>
            <a:r>
              <a:rPr b="1" lang="es" sz="1800">
                <a:solidFill>
                  <a:schemeClr val="dk1"/>
                </a:solidFill>
                <a:latin typeface="Calibri"/>
                <a:ea typeface="Calibri"/>
                <a:cs typeface="Calibri"/>
                <a:sym typeface="Calibri"/>
              </a:rPr>
              <a:t>Grafica la frecuencia de las primeras 10 palabras y luego responde la siguiente pregunta: ¿Qué se puede observar respecto a la forma en que disminuye la frecuencia de las palabras a medida que se avanza en el ranking?</a:t>
            </a:r>
            <a:endParaRPr b="1" sz="1800">
              <a:solidFill>
                <a:schemeClr val="dk1"/>
              </a:solidFill>
              <a:latin typeface="Calibri"/>
              <a:ea typeface="Calibri"/>
              <a:cs typeface="Calibri"/>
              <a:sym typeface="Calibri"/>
            </a:endParaRPr>
          </a:p>
        </p:txBody>
      </p:sp>
      <p:pic>
        <p:nvPicPr>
          <p:cNvPr id="161" name="Google Shape;161;p31"/>
          <p:cNvPicPr preferRelativeResize="0"/>
          <p:nvPr/>
        </p:nvPicPr>
        <p:blipFill>
          <a:blip r:embed="rId3">
            <a:alphaModFix/>
          </a:blip>
          <a:stretch>
            <a:fillRect/>
          </a:stretch>
        </p:blipFill>
        <p:spPr>
          <a:xfrm>
            <a:off x="1988725" y="2571747"/>
            <a:ext cx="4946806" cy="237195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2"/>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67" name="Google Shape;167;p32"/>
          <p:cNvSpPr/>
          <p:nvPr/>
        </p:nvSpPr>
        <p:spPr>
          <a:xfrm>
            <a:off x="399900" y="1251150"/>
            <a:ext cx="8344200" cy="951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 </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¿Cómo varía la frecuencia a medida que se avanza en el ranking?</a:t>
            </a:r>
            <a:endParaRPr b="1"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3"/>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73" name="Google Shape;173;p33"/>
          <p:cNvSpPr txBox="1"/>
          <p:nvPr/>
        </p:nvSpPr>
        <p:spPr>
          <a:xfrm>
            <a:off x="4944250" y="2941675"/>
            <a:ext cx="40110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 sz="1800">
                <a:latin typeface="Calibri"/>
                <a:ea typeface="Calibri"/>
                <a:cs typeface="Calibri"/>
                <a:sym typeface="Calibri"/>
              </a:rPr>
              <a:t>Las frecuencias disminuyen muy rápidamente en relación a las primeras del ranking.</a:t>
            </a:r>
            <a:endParaRPr sz="1800">
              <a:latin typeface="Calibri"/>
              <a:ea typeface="Calibri"/>
              <a:cs typeface="Calibri"/>
              <a:sym typeface="Calibri"/>
            </a:endParaRPr>
          </a:p>
        </p:txBody>
      </p:sp>
      <p:sp>
        <p:nvSpPr>
          <p:cNvPr id="174" name="Google Shape;174;p33"/>
          <p:cNvSpPr/>
          <p:nvPr/>
        </p:nvSpPr>
        <p:spPr>
          <a:xfrm>
            <a:off x="399900" y="1251150"/>
            <a:ext cx="8344200" cy="9510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 </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a:pPr>
            <a:r>
              <a:rPr b="1" lang="es" sz="1800">
                <a:solidFill>
                  <a:schemeClr val="dk1"/>
                </a:solidFill>
                <a:latin typeface="Calibri"/>
                <a:ea typeface="Calibri"/>
                <a:cs typeface="Calibri"/>
                <a:sym typeface="Calibri"/>
              </a:rPr>
              <a:t>¿Cómo varía la frecuencia a medida que se avanza en el ranking?</a:t>
            </a:r>
            <a:endParaRPr b="1" sz="1800">
              <a:solidFill>
                <a:schemeClr val="dk1"/>
              </a:solidFill>
              <a:latin typeface="Calibri"/>
              <a:ea typeface="Calibri"/>
              <a:cs typeface="Calibri"/>
              <a:sym typeface="Calibri"/>
            </a:endParaRPr>
          </a:p>
        </p:txBody>
      </p:sp>
      <p:pic>
        <p:nvPicPr>
          <p:cNvPr id="175" name="Google Shape;175;p33"/>
          <p:cNvPicPr preferRelativeResize="0"/>
          <p:nvPr/>
        </p:nvPicPr>
        <p:blipFill>
          <a:blip r:embed="rId3">
            <a:alphaModFix/>
          </a:blip>
          <a:stretch>
            <a:fillRect/>
          </a:stretch>
        </p:blipFill>
        <p:spPr>
          <a:xfrm>
            <a:off x="727950" y="2372825"/>
            <a:ext cx="4146124" cy="256705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nvSpPr>
        <p:spPr>
          <a:xfrm>
            <a:off x="399904" y="409125"/>
            <a:ext cx="6124500" cy="484800"/>
          </a:xfrm>
          <a:prstGeom prst="rect">
            <a:avLst/>
          </a:prstGeom>
          <a:noFill/>
          <a:ln>
            <a:noFill/>
          </a:ln>
        </p:spPr>
        <p:txBody>
          <a:bodyPr anchorCtr="0" anchor="t" bIns="34275" lIns="68575" spcFirstLastPara="1" rIns="68575" wrap="square" tIns="34275">
            <a:spAutoFit/>
          </a:bodyPr>
          <a:lstStyle/>
          <a:p>
            <a:pPr indent="0" lvl="0" marL="0" rtl="0" algn="l">
              <a:spcBef>
                <a:spcPts val="0"/>
              </a:spcBef>
              <a:spcAft>
                <a:spcPts val="0"/>
              </a:spcAft>
              <a:buClr>
                <a:schemeClr val="dk1"/>
              </a:buClr>
              <a:buFont typeface="Arial"/>
              <a:buNone/>
            </a:pPr>
            <a:r>
              <a:rPr b="1" lang="es" sz="2700">
                <a:solidFill>
                  <a:srgbClr val="423B71"/>
                </a:solidFill>
                <a:latin typeface="Calibri"/>
                <a:ea typeface="Calibri"/>
                <a:cs typeface="Calibri"/>
                <a:sym typeface="Calibri"/>
              </a:rPr>
              <a:t>Actividad 1</a:t>
            </a:r>
            <a:endParaRPr b="1" i="0" sz="2700" u="none" cap="none" strike="noStrike">
              <a:solidFill>
                <a:srgbClr val="423B71"/>
              </a:solidFill>
              <a:latin typeface="Calibri"/>
              <a:ea typeface="Calibri"/>
              <a:cs typeface="Calibri"/>
              <a:sym typeface="Calibri"/>
            </a:endParaRPr>
          </a:p>
        </p:txBody>
      </p:sp>
      <p:sp>
        <p:nvSpPr>
          <p:cNvPr id="181" name="Google Shape;181;p34"/>
          <p:cNvSpPr/>
          <p:nvPr/>
        </p:nvSpPr>
        <p:spPr>
          <a:xfrm>
            <a:off x="399900" y="1251147"/>
            <a:ext cx="8344200" cy="1215600"/>
          </a:xfrm>
          <a:prstGeom prst="rect">
            <a:avLst/>
          </a:prstGeom>
          <a:solidFill>
            <a:srgbClr val="F3F3F3"/>
          </a:solidFill>
          <a:ln>
            <a:noFill/>
          </a:ln>
        </p:spPr>
        <p:txBody>
          <a:bodyPr anchorCtr="0" anchor="ctr" bIns="68575" lIns="68575" spcFirstLastPara="1" rIns="68575" wrap="square" tIns="68575">
            <a:noAutofit/>
          </a:bodyPr>
          <a:lstStyle/>
          <a:p>
            <a:pPr indent="-342900" lvl="0" marL="457200" marR="0" rtl="0" algn="just">
              <a:lnSpc>
                <a:spcPct val="100000"/>
              </a:lnSpc>
              <a:spcBef>
                <a:spcPts val="0"/>
              </a:spcBef>
              <a:spcAft>
                <a:spcPts val="0"/>
              </a:spcAft>
              <a:buClr>
                <a:schemeClr val="dk1"/>
              </a:buClr>
              <a:buSzPts val="1800"/>
              <a:buFont typeface="Calibri"/>
              <a:buAutoNum type="arabicPeriod" startAt="2"/>
            </a:pPr>
            <a:r>
              <a:rPr b="1" lang="es" sz="1800">
                <a:solidFill>
                  <a:schemeClr val="dk1"/>
                </a:solidFill>
                <a:latin typeface="Calibri"/>
                <a:ea typeface="Calibri"/>
                <a:cs typeface="Calibri"/>
                <a:sym typeface="Calibri"/>
              </a:rPr>
              <a:t>Responde las siguientes preguntas: </a:t>
            </a:r>
            <a:endParaRPr b="1" sz="1800">
              <a:solidFill>
                <a:schemeClr val="dk1"/>
              </a:solidFill>
              <a:latin typeface="Calibri"/>
              <a:ea typeface="Calibri"/>
              <a:cs typeface="Calibri"/>
              <a:sym typeface="Calibri"/>
            </a:endParaRPr>
          </a:p>
          <a:p>
            <a:pPr indent="-342900" lvl="0" marL="457200" marR="0" rtl="0" algn="just">
              <a:lnSpc>
                <a:spcPct val="100000"/>
              </a:lnSpc>
              <a:spcBef>
                <a:spcPts val="1000"/>
              </a:spcBef>
              <a:spcAft>
                <a:spcPts val="0"/>
              </a:spcAft>
              <a:buClr>
                <a:schemeClr val="dk1"/>
              </a:buClr>
              <a:buSzPts val="1800"/>
              <a:buFont typeface="Calibri"/>
              <a:buAutoNum type="alphaLcParenR" startAt="2"/>
            </a:pPr>
            <a:r>
              <a:rPr b="1" lang="es" sz="1800">
                <a:solidFill>
                  <a:schemeClr val="dk1"/>
                </a:solidFill>
                <a:latin typeface="Calibri"/>
                <a:ea typeface="Calibri"/>
                <a:cs typeface="Calibri"/>
                <a:sym typeface="Calibri"/>
              </a:rPr>
              <a:t>A partir del gráfico, ¿es posible apreciar la frecuencia de la palabra que está en la segunda posición del ranking? ¿Y en la posición 200?</a:t>
            </a:r>
            <a:endParaRPr b="1"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