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2" r:id="rId10"/>
    <p:sldId id="264" r:id="rId11"/>
    <p:sldId id="265" r:id="rId12"/>
    <p:sldId id="266" r:id="rId13"/>
    <p:sldId id="267" r:id="rId14"/>
    <p:sldId id="283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84" r:id="rId25"/>
    <p:sldId id="285" r:id="rId26"/>
    <p:sldId id="286" r:id="rId27"/>
    <p:sldId id="288" r:id="rId28"/>
    <p:sldId id="287" r:id="rId29"/>
    <p:sldId id="289" r:id="rId30"/>
    <p:sldId id="278" r:id="rId31"/>
    <p:sldId id="279" r:id="rId32"/>
    <p:sldId id="290" r:id="rId33"/>
    <p:sldId id="291" r:id="rId34"/>
    <p:sldId id="292" r:id="rId35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37"/>
    </p:embeddedFont>
    <p:embeddedFont>
      <p:font typeface="Nunito" panose="00000500000000000000" pitchFamily="2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2" roundtripDataSignature="AMtx7mjyaVZNmnqGBY3zxd3woCu2Tzsd1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loria Baez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3B71"/>
    <a:srgbClr val="62B799"/>
    <a:srgbClr val="FFFFFF"/>
    <a:srgbClr val="D656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533" autoAdjust="0"/>
  </p:normalViewPr>
  <p:slideViewPr>
    <p:cSldViewPr snapToGrid="0">
      <p:cViewPr varScale="1">
        <p:scale>
          <a:sx n="92" d="100"/>
          <a:sy n="92" d="100"/>
        </p:scale>
        <p:origin x="118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customschemas.google.com/relationships/presentationmetadata" Target="meta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5d7a39f22e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9" name="Google Shape;79;g25d7a39f22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97a1deeefb_0_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MX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este momento se busca que las y los estudiantes calculen los intereses y el pago a capital de un crédito de consumo a cuota fija a lo largo de todo el período y grafiquen dicha información para estudiar el comportamiento de los intereses, el capital adeudado y la amortización del crédito. </a:t>
            </a:r>
            <a:endParaRPr/>
          </a:p>
        </p:txBody>
      </p:sp>
      <p:sp>
        <p:nvSpPr>
          <p:cNvPr id="144" name="Google Shape;144;g297a1deeef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97a1deeefb_0_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MX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este momento se busca que las y los estudiantes calculen los intereses y el pago a capital de un crédito de consumo a cuota fija a lo largo de todo el período y grafiquen dicha información para estudiar el comportamiento de los intereses, el capital adeudado y la amortización del crédito. </a:t>
            </a:r>
            <a:endParaRPr/>
          </a:p>
        </p:txBody>
      </p:sp>
      <p:sp>
        <p:nvSpPr>
          <p:cNvPr id="152" name="Google Shape;152;g297a1deeefb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97a1deeefb_0_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MX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este momento se busca que las y los estudiantes calculen los intereses y el pago a capital de un crédito de consumo a cuota fija a lo largo de todo el período y grafiquen dicha información para estudiar el comportamiento de los intereses, el capital adeudado y la amortización del crédito. </a:t>
            </a:r>
            <a:endParaRPr/>
          </a:p>
        </p:txBody>
      </p:sp>
      <p:sp>
        <p:nvSpPr>
          <p:cNvPr id="160" name="Google Shape;160;g297a1deeefb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97a1deeefb_0_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s-MX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 el transcurso de los períodos ¿los intereses pagados mensualmente aumentan o disminuyen?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s-MX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 el transcurso de los períodos ¿el capital pagado mensualmente aumenta o disminuye?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g297a1deeefb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97a1deeefb_0_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524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g297a1deeefb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703617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97a1deeefb_0_1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78" name="Google Shape;178;g297a1deeefb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97a1deeefb_0_1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 dirty="0"/>
              <a:t>Trabajo con planillas de cálculo</a:t>
            </a:r>
            <a:endParaRPr dirty="0"/>
          </a:p>
        </p:txBody>
      </p:sp>
      <p:sp>
        <p:nvSpPr>
          <p:cNvPr id="187" name="Google Shape;187;g297a1deeefb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97a1deeefb_0_1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g297a1deeefb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3" name="Google Shape;20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97a1deeefb_0_1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0" name="Google Shape;210;g297a1deeefb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s-MX">
                <a:solidFill>
                  <a:schemeClr val="dk1"/>
                </a:solidFill>
              </a:rPr>
              <a:t>En este momento se invita a revisar la infografía completa, puede descargarla de recursos en la página:  https://matcon.cmmedu.uchile.cl/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85" name="Google Shape;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97a1deeefb_0_1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8" name="Google Shape;218;g297a1deeefb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97a1deeefb_0_1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6" name="Google Shape;226;g297a1deeefb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las respuestas de los estudiantes para guiar una discusión que les permita reconocer que: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s-MX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reducir el monto total a pagar por el crédito conviene reducir los intereses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s-MX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 los intereses disminuyen progresivamente, conviene prepagar inmediatamente.</a:t>
            </a:r>
            <a:endParaRPr/>
          </a:p>
        </p:txBody>
      </p:sp>
      <p:sp>
        <p:nvSpPr>
          <p:cNvPr id="234" name="Google Shape;23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97a1deeefb_0_1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g297a1deeefb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97a1deeefb_0_1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esta sección es necesario el uso de planillas de cálculo. Puede utilizar aquellas que se pueden descargar directamente de MatCon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g297a1deeefb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586835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97a1deeefb_0_1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419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esta sección es necesario el uso de planillas de cálculo. Puede utilizar aquellas que se pueden descargar directamente de </a:t>
            </a:r>
            <a:r>
              <a:rPr lang="es-419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MatCon</a:t>
            </a:r>
            <a:endParaRPr lang="es-419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g297a1deeefb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416847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97a1deeefb_0_1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g297a1deeefb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670633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97a1deeefb_0_1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419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esta sección es necesario el uso de planillas de cálculo. Puede utilizar aquellas que se pueden descargar directamente de </a:t>
            </a:r>
            <a:r>
              <a:rPr lang="es-419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MatCon</a:t>
            </a:r>
            <a:endParaRPr lang="es-419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g297a1deeefb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169755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97a1deeefb_0_1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419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esta sección es necesario el uso de planillas de cálculo. Puede utilizar aquellas que se pueden descargar directamente de </a:t>
            </a:r>
            <a:r>
              <a:rPr lang="es-419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MatCon</a:t>
            </a:r>
            <a:endParaRPr lang="es-419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g297a1deeefb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639204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97a1deeefb_0_1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419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esta sección es necesario el uso de planillas de cálculo. Puede utilizar aquellas que se pueden descargar directamente de </a:t>
            </a:r>
            <a:r>
              <a:rPr lang="es-419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MatCon</a:t>
            </a:r>
            <a:endParaRPr lang="es-419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g297a1deeefb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26318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s-MX"/>
              <a:t>Se recomienda entregar en pdf la infografía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93" name="Google Shape;9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" name="Google Shape;26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" name="Google Shape;26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65502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" name="Google Shape;26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08790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5d7a39f22e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9" name="Google Shape;79;g25d7a39f22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38825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97a1deeefb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0" name="Google Shape;100;g297a1deeefb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97a1deeefb_0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MX"/>
              <a:t>Es importante considerar que estos datos son del año 2023</a:t>
            </a:r>
            <a:endParaRPr/>
          </a:p>
        </p:txBody>
      </p:sp>
      <p:sp>
        <p:nvSpPr>
          <p:cNvPr id="107" name="Google Shape;107;g297a1deeefb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97a1deeefb_0_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primeras dos preguntas tienen como objetivo que calculen la cantidad de interés sobre un capital y reconozcan la diferencia entre pago de intereses y pago a capital.  La tercera pregunta requiere de un cálculo iterado para obtener los intereses en cada mes.</a:t>
            </a:r>
            <a:endParaRPr/>
          </a:p>
        </p:txBody>
      </p:sp>
      <p:sp>
        <p:nvSpPr>
          <p:cNvPr id="118" name="Google Shape;118;g297a1deeefb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97a1deeefb_0_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" name="Google Shape;126;g297a1deeefb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92089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33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33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34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5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35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25" descr="Forma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6" y="0"/>
            <a:ext cx="914343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de título">
  <p:cSld name="2_Diapositiva de título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26" descr="Imagen que contiene Forma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6" y="0"/>
            <a:ext cx="914343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7"/>
          <p:cNvSpPr txBox="1">
            <a:spLocks noGrp="1"/>
          </p:cNvSpPr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2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8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28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9"/>
          <p:cNvSpPr txBox="1">
            <a:spLocks noGrp="1"/>
          </p:cNvSpPr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2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1"/>
          <p:cNvSpPr txBox="1">
            <a:spLocks noGrp="1"/>
          </p:cNvSpPr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32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4" name="Google Shape;54;p32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g25d7a39f22e_0_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g25d7a39f22e_0_16"/>
          <p:cNvSpPr txBox="1"/>
          <p:nvPr/>
        </p:nvSpPr>
        <p:spPr>
          <a:xfrm>
            <a:off x="2303959" y="2349855"/>
            <a:ext cx="4717200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s-MX" sz="33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Pago de un crédito</a:t>
            </a:r>
            <a:endParaRPr sz="33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97a1deeefb_0_63"/>
          <p:cNvSpPr txBox="1"/>
          <p:nvPr/>
        </p:nvSpPr>
        <p:spPr>
          <a:xfrm>
            <a:off x="577650" y="1902586"/>
            <a:ext cx="4430119" cy="20082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s-MX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 el objetivo de ampliar su casa, una familia está estudiando la posibilidad de contratar un crédito de consumo por $10.000.000. El banco </a:t>
            </a:r>
            <a:r>
              <a:rPr lang="es-MX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MatCon</a:t>
            </a:r>
            <a:r>
              <a:rPr lang="es-MX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les ofrece las siguientes condiciones crediticias: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g297a1deeefb_0_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3638" y="1591937"/>
            <a:ext cx="3296500" cy="29589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20;g297a1deeefb_0_54">
            <a:extLst>
              <a:ext uri="{FF2B5EF4-FFF2-40B4-BE49-F238E27FC236}">
                <a16:creationId xmlns:a16="http://schemas.microsoft.com/office/drawing/2014/main" id="{FAB35675-E256-C7A4-40C2-FE247B30ADD0}"/>
              </a:ext>
            </a:extLst>
          </p:cNvPr>
          <p:cNvSpPr txBox="1"/>
          <p:nvPr/>
        </p:nvSpPr>
        <p:spPr>
          <a:xfrm>
            <a:off x="577650" y="440750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-MX" sz="2700" b="1" i="0" u="none" strike="noStrike" cap="none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sz="2700" b="1" i="1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97a1deeefb_0_72"/>
          <p:cNvSpPr txBox="1"/>
          <p:nvPr/>
        </p:nvSpPr>
        <p:spPr>
          <a:xfrm>
            <a:off x="293250" y="1311457"/>
            <a:ext cx="5407463" cy="3093124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caso de que la familia decidiera contratar el crédito en ese banco,</a:t>
            </a:r>
            <a:endParaRPr sz="1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AutoNum type="arabicPeriod"/>
            </a:pPr>
            <a:r>
              <a:rPr lang="es-MX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¿Cuál sería el monto total a pagar?</a:t>
            </a: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AutoNum type="arabicPeriod"/>
            </a:pPr>
            <a:r>
              <a:rPr lang="es-MX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¿Cuánto dinero habrían pagado por concepto de interés y capital al cabo de 5 meses?</a:t>
            </a: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AutoNum type="arabicPeriod"/>
            </a:pPr>
            <a:r>
              <a:rPr lang="es-MX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¿Cuál es la cantidad de dinero adeudada al cabo de 5 meses?</a:t>
            </a:r>
            <a:endParaRPr sz="1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g297a1deeefb_0_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8574" y="1658131"/>
            <a:ext cx="2843951" cy="261383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20;g297a1deeefb_0_54">
            <a:extLst>
              <a:ext uri="{FF2B5EF4-FFF2-40B4-BE49-F238E27FC236}">
                <a16:creationId xmlns:a16="http://schemas.microsoft.com/office/drawing/2014/main" id="{FC938342-7047-F848-23C4-9077C3AE5685}"/>
              </a:ext>
            </a:extLst>
          </p:cNvPr>
          <p:cNvSpPr txBox="1"/>
          <p:nvPr/>
        </p:nvSpPr>
        <p:spPr>
          <a:xfrm>
            <a:off x="577650" y="440750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-MX" sz="2700" b="1" i="0" u="none" strike="noStrike" cap="none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sz="2700" b="1" i="1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97a1deeefb_0_79"/>
          <p:cNvSpPr txBox="1"/>
          <p:nvPr/>
        </p:nvSpPr>
        <p:spPr>
          <a:xfrm>
            <a:off x="577650" y="1664410"/>
            <a:ext cx="8052000" cy="1400353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caso de que la familia decidiera contratar el crédito en ese banco,</a:t>
            </a:r>
            <a:endParaRPr sz="1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AutoNum type="arabicPeriod"/>
            </a:pPr>
            <a:r>
              <a:rPr lang="es-MX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¿Cuál sería el monto total a pagar?</a:t>
            </a:r>
          </a:p>
          <a:p>
            <a:pPr marL="120650"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</a:pPr>
            <a:r>
              <a:rPr lang="es-MX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$ 351.043, 5 ⋅ 48 = $16.850.100</a:t>
            </a:r>
            <a:endParaRPr sz="1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CC641F0-451F-91F0-9401-ECA0BD09CA76}"/>
              </a:ext>
            </a:extLst>
          </p:cNvPr>
          <p:cNvSpPr txBox="1"/>
          <p:nvPr/>
        </p:nvSpPr>
        <p:spPr>
          <a:xfrm>
            <a:off x="1668749" y="3601902"/>
            <a:ext cx="6255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419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¿Cuál es la diferencia entre el monto total a pagar y el que solicitó la familia inicialmente?</a:t>
            </a:r>
            <a:endParaRPr lang="es-419" sz="1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20;g297a1deeefb_0_54">
            <a:extLst>
              <a:ext uri="{FF2B5EF4-FFF2-40B4-BE49-F238E27FC236}">
                <a16:creationId xmlns:a16="http://schemas.microsoft.com/office/drawing/2014/main" id="{22235BBB-96E0-A9FE-6A97-04FBAA02CBF2}"/>
              </a:ext>
            </a:extLst>
          </p:cNvPr>
          <p:cNvSpPr txBox="1"/>
          <p:nvPr/>
        </p:nvSpPr>
        <p:spPr>
          <a:xfrm>
            <a:off x="577650" y="440750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-MX" sz="2700" b="1" i="0" u="none" strike="noStrike" cap="none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sz="2700" b="1" i="1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97a1deeefb_0_86"/>
          <p:cNvSpPr txBox="1"/>
          <p:nvPr/>
        </p:nvSpPr>
        <p:spPr>
          <a:xfrm>
            <a:off x="568703" y="1386964"/>
            <a:ext cx="8006594" cy="984855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caso de que la familia decidiera contratar el crédito en ese banco,</a:t>
            </a:r>
            <a:endParaRPr sz="1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¿Cuánto dinero habrían pagado por concepto de interés y capital al cabo de 5 meses?</a:t>
            </a:r>
            <a:endParaRPr sz="1700" dirty="0">
              <a:solidFill>
                <a:srgbClr val="CCCC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g297a1deeefb_0_86"/>
          <p:cNvPicPr preferRelativeResize="0"/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878681" y="2486018"/>
            <a:ext cx="7131382" cy="23839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20;g297a1deeefb_0_54">
            <a:extLst>
              <a:ext uri="{FF2B5EF4-FFF2-40B4-BE49-F238E27FC236}">
                <a16:creationId xmlns:a16="http://schemas.microsoft.com/office/drawing/2014/main" id="{AE0C242E-4871-675C-14D3-665383D5C202}"/>
              </a:ext>
            </a:extLst>
          </p:cNvPr>
          <p:cNvSpPr txBox="1"/>
          <p:nvPr/>
        </p:nvSpPr>
        <p:spPr>
          <a:xfrm>
            <a:off x="430175" y="375203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-MX" sz="2700" b="1" i="0" u="none" strike="noStrike" cap="none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sz="2700" b="1" i="1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8E892C5-3562-C714-ADF6-E14E3AE10E62}"/>
              </a:ext>
            </a:extLst>
          </p:cNvPr>
          <p:cNvSpPr/>
          <p:nvPr/>
        </p:nvSpPr>
        <p:spPr>
          <a:xfrm>
            <a:off x="3729038" y="3012979"/>
            <a:ext cx="1364456" cy="1755318"/>
          </a:xfrm>
          <a:prstGeom prst="rect">
            <a:avLst/>
          </a:prstGeom>
          <a:noFill/>
          <a:ln>
            <a:solidFill>
              <a:srgbClr val="D656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9A6F463-2B94-DAE6-3BED-6A2F52EAEFD5}"/>
              </a:ext>
            </a:extLst>
          </p:cNvPr>
          <p:cNvSpPr/>
          <p:nvPr/>
        </p:nvSpPr>
        <p:spPr>
          <a:xfrm>
            <a:off x="5243512" y="3012979"/>
            <a:ext cx="1107281" cy="1755318"/>
          </a:xfrm>
          <a:prstGeom prst="rect">
            <a:avLst/>
          </a:prstGeom>
          <a:noFill/>
          <a:ln>
            <a:solidFill>
              <a:srgbClr val="433B7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0;g297a1deeefb_0_54">
            <a:extLst>
              <a:ext uri="{FF2B5EF4-FFF2-40B4-BE49-F238E27FC236}">
                <a16:creationId xmlns:a16="http://schemas.microsoft.com/office/drawing/2014/main" id="{AE0C242E-4871-675C-14D3-665383D5C202}"/>
              </a:ext>
            </a:extLst>
          </p:cNvPr>
          <p:cNvSpPr txBox="1"/>
          <p:nvPr/>
        </p:nvSpPr>
        <p:spPr>
          <a:xfrm>
            <a:off x="430175" y="375203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-MX" sz="2700" b="1" i="0" u="none" strike="noStrike" cap="none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sz="2700" b="1" i="1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6A680B96-9CD3-1A5C-587C-05A8D7650AA1}"/>
              </a:ext>
            </a:extLst>
          </p:cNvPr>
          <p:cNvGrpSpPr/>
          <p:nvPr/>
        </p:nvGrpSpPr>
        <p:grpSpPr>
          <a:xfrm>
            <a:off x="831479" y="1309535"/>
            <a:ext cx="6659827" cy="2036491"/>
            <a:chOff x="878681" y="2486018"/>
            <a:chExt cx="7131382" cy="2383975"/>
          </a:xfrm>
        </p:grpSpPr>
        <p:pic>
          <p:nvPicPr>
            <p:cNvPr id="173" name="Google Shape;173;g297a1deeefb_0_86"/>
            <p:cNvPicPr preferRelativeResize="0"/>
            <p:nvPr/>
          </p:nvPicPr>
          <p:blipFill>
            <a:blip r:embed="rId3">
              <a:alphaModFix amt="85000"/>
            </a:blip>
            <a:stretch>
              <a:fillRect/>
            </a:stretch>
          </p:blipFill>
          <p:spPr>
            <a:xfrm>
              <a:off x="878681" y="2486018"/>
              <a:ext cx="7131382" cy="23839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98E892C5-3562-C714-ADF6-E14E3AE10E62}"/>
                </a:ext>
              </a:extLst>
            </p:cNvPr>
            <p:cNvSpPr/>
            <p:nvPr/>
          </p:nvSpPr>
          <p:spPr>
            <a:xfrm>
              <a:off x="3729038" y="3012979"/>
              <a:ext cx="1364456" cy="1755318"/>
            </a:xfrm>
            <a:prstGeom prst="rect">
              <a:avLst/>
            </a:prstGeom>
            <a:noFill/>
            <a:ln>
              <a:solidFill>
                <a:srgbClr val="D6566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A9A6F463-2B94-DAE6-3BED-6A2F52EAEFD5}"/>
                </a:ext>
              </a:extLst>
            </p:cNvPr>
            <p:cNvSpPr/>
            <p:nvPr/>
          </p:nvSpPr>
          <p:spPr>
            <a:xfrm>
              <a:off x="5243512" y="3012979"/>
              <a:ext cx="1107281" cy="1755318"/>
            </a:xfrm>
            <a:prstGeom prst="rect">
              <a:avLst/>
            </a:prstGeom>
            <a:noFill/>
            <a:ln>
              <a:solidFill>
                <a:srgbClr val="433B7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447F5FAF-89B9-9C43-2049-F100E842B678}"/>
              </a:ext>
            </a:extLst>
          </p:cNvPr>
          <p:cNvSpPr txBox="1"/>
          <p:nvPr/>
        </p:nvSpPr>
        <p:spPr>
          <a:xfrm>
            <a:off x="342122" y="3628271"/>
            <a:ext cx="8659638" cy="830997"/>
          </a:xfrm>
          <a:prstGeom prst="rect">
            <a:avLst/>
          </a:prstGeom>
          <a:noFill/>
          <a:ln w="19050">
            <a:solidFill>
              <a:srgbClr val="62B799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419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 el transcurso de los períodos ¿los intereses pagados mensualmente aumentan o disminuyen? 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endParaRPr lang="es-419" sz="16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419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 el transcurso de los períodos ¿el capital pagado mensualmente aumenta o disminuye? </a:t>
            </a:r>
          </a:p>
        </p:txBody>
      </p:sp>
    </p:spTree>
    <p:extLst>
      <p:ext uri="{BB962C8B-B14F-4D97-AF65-F5344CB8AC3E}">
        <p14:creationId xmlns:p14="http://schemas.microsoft.com/office/powerpoint/2010/main" val="281742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97a1deeefb_0_102"/>
          <p:cNvSpPr txBox="1"/>
          <p:nvPr/>
        </p:nvSpPr>
        <p:spPr>
          <a:xfrm>
            <a:off x="704434" y="1332516"/>
            <a:ext cx="7735131" cy="984855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caso de que la familia decidiera contratar el crédito en ese banco,</a:t>
            </a:r>
            <a:endParaRPr sz="1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¿Cuál es la cantidad de dinero adeudada al cabo de 5 meses?</a:t>
            </a:r>
            <a:endParaRPr sz="1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20;g297a1deeefb_0_54">
            <a:extLst>
              <a:ext uri="{FF2B5EF4-FFF2-40B4-BE49-F238E27FC236}">
                <a16:creationId xmlns:a16="http://schemas.microsoft.com/office/drawing/2014/main" id="{85A4698E-B692-77E5-EBC4-9724DC0C92DD}"/>
              </a:ext>
            </a:extLst>
          </p:cNvPr>
          <p:cNvSpPr txBox="1"/>
          <p:nvPr/>
        </p:nvSpPr>
        <p:spPr>
          <a:xfrm>
            <a:off x="430175" y="375203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-MX" sz="2700" b="1" i="0" u="none" strike="noStrike" cap="none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sz="2700" b="1" i="1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173;g297a1deeefb_0_86">
            <a:extLst>
              <a:ext uri="{FF2B5EF4-FFF2-40B4-BE49-F238E27FC236}">
                <a16:creationId xmlns:a16="http://schemas.microsoft.com/office/drawing/2014/main" id="{5CB56D83-F812-A057-2308-8BAD17E77299}"/>
              </a:ext>
            </a:extLst>
          </p:cNvPr>
          <p:cNvPicPr preferRelativeResize="0"/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878681" y="2486018"/>
            <a:ext cx="7131382" cy="23839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5B07E055-AA1A-E6CF-D7DA-D4958C33945D}"/>
              </a:ext>
            </a:extLst>
          </p:cNvPr>
          <p:cNvSpPr/>
          <p:nvPr/>
        </p:nvSpPr>
        <p:spPr>
          <a:xfrm>
            <a:off x="6500813" y="4450556"/>
            <a:ext cx="1385887" cy="317741"/>
          </a:xfrm>
          <a:prstGeom prst="rect">
            <a:avLst/>
          </a:prstGeom>
          <a:noFill/>
          <a:ln>
            <a:solidFill>
              <a:srgbClr val="433B7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97a1deeefb_0_113"/>
          <p:cNvSpPr txBox="1"/>
          <p:nvPr/>
        </p:nvSpPr>
        <p:spPr>
          <a:xfrm>
            <a:off x="430175" y="1478625"/>
            <a:ext cx="8667600" cy="85405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Gráfica los </a:t>
            </a:r>
            <a:r>
              <a:rPr lang="es-MX" sz="17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intereses</a:t>
            </a:r>
            <a:r>
              <a:rPr lang="es-MX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el </a:t>
            </a:r>
            <a:r>
              <a:rPr lang="es-MX" sz="17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capital</a:t>
            </a:r>
            <a:r>
              <a:rPr lang="es-MX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pagados en función del </a:t>
            </a:r>
            <a:r>
              <a:rPr lang="es-MX" sz="17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tiempo</a:t>
            </a:r>
            <a:r>
              <a:rPr lang="es-MX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lo largo de todo el período del crédito ¿Qué puedes decir del comportamiento de ambas curvas?</a:t>
            </a:r>
            <a:endParaRPr sz="1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20;g297a1deeefb_0_54">
            <a:extLst>
              <a:ext uri="{FF2B5EF4-FFF2-40B4-BE49-F238E27FC236}">
                <a16:creationId xmlns:a16="http://schemas.microsoft.com/office/drawing/2014/main" id="{8E649D12-8475-B7B4-EA19-E79EA6E11185}"/>
              </a:ext>
            </a:extLst>
          </p:cNvPr>
          <p:cNvSpPr txBox="1"/>
          <p:nvPr/>
        </p:nvSpPr>
        <p:spPr>
          <a:xfrm>
            <a:off x="430175" y="375203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-MX" sz="2700" b="1" i="0" u="none" strike="noStrike" cap="none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sz="2700" b="1" i="1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97a1deeefb_0_121"/>
          <p:cNvSpPr txBox="1"/>
          <p:nvPr/>
        </p:nvSpPr>
        <p:spPr>
          <a:xfrm>
            <a:off x="355361" y="1167433"/>
            <a:ext cx="8667600" cy="85405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Gráfica los </a:t>
            </a:r>
            <a:r>
              <a:rPr lang="es-MX" sz="17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intereses</a:t>
            </a:r>
            <a:r>
              <a:rPr lang="es-MX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el </a:t>
            </a:r>
            <a:r>
              <a:rPr lang="es-MX" sz="17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capital</a:t>
            </a:r>
            <a:r>
              <a:rPr lang="es-MX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pagados en función del </a:t>
            </a:r>
            <a:r>
              <a:rPr lang="es-MX" sz="17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tiempo</a:t>
            </a:r>
            <a:r>
              <a:rPr lang="es-MX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lo largo de todo el período del crédito ¿Qué puedes decir del comportamiento de ambas curvas?</a:t>
            </a:r>
            <a:endParaRPr sz="1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g297a1deeefb_0_121"/>
          <p:cNvSpPr txBox="1"/>
          <p:nvPr/>
        </p:nvSpPr>
        <p:spPr>
          <a:xfrm>
            <a:off x="5153890" y="2571750"/>
            <a:ext cx="3623100" cy="1661963"/>
          </a:xfrm>
          <a:prstGeom prst="rect">
            <a:avLst/>
          </a:prstGeom>
          <a:noFill/>
          <a:ln>
            <a:solidFill>
              <a:srgbClr val="62B799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¿Cuándo se pagan más intereses, al inicio o al final del crédito?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Aproximadamente, ¿desde qué mes en adelante, en cada cuota se paga más capital que intereses?</a:t>
            </a:r>
            <a:endParaRPr sz="1600" dirty="0"/>
          </a:p>
        </p:txBody>
      </p:sp>
      <p:pic>
        <p:nvPicPr>
          <p:cNvPr id="3" name="Imagen 2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9C38D730-8E81-E745-2829-86D889C52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749" y="2087985"/>
            <a:ext cx="4417075" cy="2764548"/>
          </a:xfrm>
          <a:prstGeom prst="rect">
            <a:avLst/>
          </a:prstGeom>
        </p:spPr>
      </p:pic>
      <p:sp>
        <p:nvSpPr>
          <p:cNvPr id="4" name="Google Shape;120;g297a1deeefb_0_54">
            <a:extLst>
              <a:ext uri="{FF2B5EF4-FFF2-40B4-BE49-F238E27FC236}">
                <a16:creationId xmlns:a16="http://schemas.microsoft.com/office/drawing/2014/main" id="{5264C21A-D784-7353-EF67-33227225DC31}"/>
              </a:ext>
            </a:extLst>
          </p:cNvPr>
          <p:cNvSpPr txBox="1"/>
          <p:nvPr/>
        </p:nvSpPr>
        <p:spPr>
          <a:xfrm>
            <a:off x="430175" y="375203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-MX" sz="2700" b="1" i="0" u="none" strike="noStrike" cap="none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sz="2700" b="1" i="1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8"/>
          <p:cNvSpPr txBox="1"/>
          <p:nvPr/>
        </p:nvSpPr>
        <p:spPr>
          <a:xfrm>
            <a:off x="610651" y="1465408"/>
            <a:ext cx="7642200" cy="204411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MX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s-MX" sz="20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s-MX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Gráfica como cambia el capital adeudado (amortización del crédito) en función del tiempo a lo largo de todo el período del crédito y luego responde: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655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s-MX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se comporta esta curva? 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65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s-MX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¿Siempre decrece al mismo ritmo? 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65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s-MX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se explican las variaciones en el ritmo de decrecimiento?</a:t>
            </a:r>
            <a:endParaRPr sz="2000" b="0" i="0" u="none" strike="noStrike" cap="none" dirty="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20;g297a1deeefb_0_54">
            <a:extLst>
              <a:ext uri="{FF2B5EF4-FFF2-40B4-BE49-F238E27FC236}">
                <a16:creationId xmlns:a16="http://schemas.microsoft.com/office/drawing/2014/main" id="{76980F7C-771D-02B4-1656-BD0E4CF2FF06}"/>
              </a:ext>
            </a:extLst>
          </p:cNvPr>
          <p:cNvSpPr txBox="1"/>
          <p:nvPr/>
        </p:nvSpPr>
        <p:spPr>
          <a:xfrm>
            <a:off x="430175" y="375203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-MX" sz="2700" b="1" i="0" u="none" strike="noStrike" cap="none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sz="2700" b="1" i="1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97a1deeefb_0_132"/>
          <p:cNvSpPr txBox="1"/>
          <p:nvPr/>
        </p:nvSpPr>
        <p:spPr>
          <a:xfrm>
            <a:off x="430175" y="1380226"/>
            <a:ext cx="3768078" cy="279817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s-MX" sz="16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Gráfica como cambia el capital adeudado (amortización del crédito) en función del tiempo a lo largo de todo el período del crédito y luego responde: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655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se comporta esta curva? </a:t>
            </a:r>
          </a:p>
          <a:p>
            <a:pPr marL="457200" marR="0" lvl="0" indent="-33655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¿Siempre decrece al mismo ritmo? </a:t>
            </a:r>
          </a:p>
          <a:p>
            <a:pPr marL="457200" marR="0" lvl="0" indent="-33655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se explican las variaciones en el ritmo de decrecimiento?</a:t>
            </a:r>
            <a:endParaRPr sz="1600" b="0" i="0" u="none" strike="noStrike" cap="none" dirty="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20;g297a1deeefb_0_54">
            <a:extLst>
              <a:ext uri="{FF2B5EF4-FFF2-40B4-BE49-F238E27FC236}">
                <a16:creationId xmlns:a16="http://schemas.microsoft.com/office/drawing/2014/main" id="{8490D863-3B20-83BD-6C91-8B3A71609683}"/>
              </a:ext>
            </a:extLst>
          </p:cNvPr>
          <p:cNvSpPr txBox="1"/>
          <p:nvPr/>
        </p:nvSpPr>
        <p:spPr>
          <a:xfrm>
            <a:off x="430175" y="375203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-MX" sz="2700" b="1" i="0" u="none" strike="noStrike" cap="none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sz="2700" b="1" i="1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Imagen 3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ECF2BF5C-FACF-8EB5-1626-16F1B15F2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6190" y="1584680"/>
            <a:ext cx="4565513" cy="251890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"/>
          <p:cNvSpPr txBox="1"/>
          <p:nvPr/>
        </p:nvSpPr>
        <p:spPr>
          <a:xfrm>
            <a:off x="360550" y="328175"/>
            <a:ext cx="69774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-MX" sz="2700" b="1" i="0" u="none" strike="noStrike" cap="non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Revisemos la </a:t>
            </a:r>
            <a:r>
              <a:rPr lang="es-MX" sz="2800" b="1" i="0" u="sng" strike="noStrike" cap="non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infografía</a:t>
            </a:r>
            <a:r>
              <a:rPr lang="es-MX" sz="2700" b="1" i="0" u="none" strike="noStrike" cap="non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 de esta situación:</a:t>
            </a:r>
            <a:endParaRPr sz="27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3"/>
          <p:cNvSpPr txBox="1"/>
          <p:nvPr/>
        </p:nvSpPr>
        <p:spPr>
          <a:xfrm>
            <a:off x="1218850" y="967325"/>
            <a:ext cx="62550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-MX" sz="2700" b="0" i="0" u="none" strike="noStrike" cap="none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“¿Qué es un crédito?”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3"/>
          <p:cNvSpPr txBox="1"/>
          <p:nvPr/>
        </p:nvSpPr>
        <p:spPr>
          <a:xfrm>
            <a:off x="2639288" y="4279725"/>
            <a:ext cx="3556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s-MX" sz="9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*Imagen referencial de la situación</a:t>
            </a:r>
            <a:r>
              <a:rPr lang="es-MX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3663" y="1640350"/>
            <a:ext cx="3625380" cy="2639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g297a1deeefb_0_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925" y="1382925"/>
            <a:ext cx="6021048" cy="348975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g297a1deeefb_0_148"/>
          <p:cNvSpPr txBox="1"/>
          <p:nvPr/>
        </p:nvSpPr>
        <p:spPr>
          <a:xfrm>
            <a:off x="4625300" y="3114300"/>
            <a:ext cx="4294500" cy="854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457200" marR="0" lvl="0" indent="-3365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s-MX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¿Siempre decrece al mismo ritmo? 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65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s-MX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se explican las variaciones en el ritmo de decrecimiento?</a:t>
            </a:r>
            <a:endParaRPr sz="2400" b="0" i="0" u="none" strike="noStrike" cap="none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20;g297a1deeefb_0_54">
            <a:extLst>
              <a:ext uri="{FF2B5EF4-FFF2-40B4-BE49-F238E27FC236}">
                <a16:creationId xmlns:a16="http://schemas.microsoft.com/office/drawing/2014/main" id="{79D2B22C-E86C-7352-7296-E8D9B381DDB2}"/>
              </a:ext>
            </a:extLst>
          </p:cNvPr>
          <p:cNvSpPr txBox="1"/>
          <p:nvPr/>
        </p:nvSpPr>
        <p:spPr>
          <a:xfrm>
            <a:off x="430175" y="375203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-MX" sz="2700" b="1" i="0" u="none" strike="noStrike" cap="none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sz="2700" b="1" i="1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97a1deeefb_0_140"/>
          <p:cNvSpPr txBox="1"/>
          <p:nvPr/>
        </p:nvSpPr>
        <p:spPr>
          <a:xfrm>
            <a:off x="430172" y="322350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-MX" sz="2700" b="1" i="0" u="none" strike="noStrike" cap="non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Hoja de Actividades</a:t>
            </a:r>
            <a:endParaRPr sz="2700" b="1" i="1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g297a1deeefb_0_140"/>
          <p:cNvSpPr txBox="1"/>
          <p:nvPr/>
        </p:nvSpPr>
        <p:spPr>
          <a:xfrm>
            <a:off x="4322000" y="1449950"/>
            <a:ext cx="4297800" cy="27783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457200" marR="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s-MX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capital adeudado es una curva decreciente con ritmos de decrecimiento distintos: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○"/>
            </a:pPr>
            <a:r>
              <a:rPr lang="es-MX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los primeros períodos, sobre todo en los iniciales, el capital adeudado disminuye lentamente.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○"/>
            </a:pPr>
            <a:r>
              <a:rPr lang="es-MX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Hacia el período final del crédito, el capital adeudado disminuye a una tasa mayor que al inicio del crédito. </a:t>
            </a:r>
            <a:endParaRPr sz="2300" b="0" i="0" u="none" strike="noStrike" cap="none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g297a1deeefb_0_140"/>
          <p:cNvSpPr txBox="1"/>
          <p:nvPr/>
        </p:nvSpPr>
        <p:spPr>
          <a:xfrm>
            <a:off x="375000" y="782625"/>
            <a:ext cx="62550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-MX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1" name="Google Shape;231;g297a1deeefb_0_140"/>
          <p:cNvPicPr preferRelativeResize="0"/>
          <p:nvPr/>
        </p:nvPicPr>
        <p:blipFill rotWithShape="1">
          <a:blip r:embed="rId3">
            <a:alphaModFix/>
          </a:blip>
          <a:srcRect r="34963" b="2315"/>
          <a:stretch/>
        </p:blipFill>
        <p:spPr>
          <a:xfrm>
            <a:off x="533302" y="1330325"/>
            <a:ext cx="3328927" cy="2897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9"/>
          <p:cNvSpPr txBox="1"/>
          <p:nvPr/>
        </p:nvSpPr>
        <p:spPr>
          <a:xfrm>
            <a:off x="501575" y="1716749"/>
            <a:ext cx="7836000" cy="85405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457200" marR="0" lvl="0" indent="-3365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AutoNum type="arabicPeriod"/>
            </a:pPr>
            <a:r>
              <a:rPr lang="es-MX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Supón que la familia recibió un dinero inesperado, que quiere utilizar para prepagar el crédito. ¿Les conviene hacerlo inmediatamente? ¿o esperar un tiempo?</a:t>
            </a:r>
            <a:endParaRPr sz="1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20;g297a1deeefb_0_54">
            <a:extLst>
              <a:ext uri="{FF2B5EF4-FFF2-40B4-BE49-F238E27FC236}">
                <a16:creationId xmlns:a16="http://schemas.microsoft.com/office/drawing/2014/main" id="{7DD9A63A-F9D2-209F-BC26-2040C1BEEE5F}"/>
              </a:ext>
            </a:extLst>
          </p:cNvPr>
          <p:cNvSpPr txBox="1"/>
          <p:nvPr/>
        </p:nvSpPr>
        <p:spPr>
          <a:xfrm>
            <a:off x="405237" y="375203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-MX" sz="2700" b="1" i="0" u="none" strike="noStrike" cap="none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3</a:t>
            </a:r>
            <a:endParaRPr sz="2700" b="1" i="1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97a1deeefb_0_158"/>
          <p:cNvSpPr txBox="1"/>
          <p:nvPr/>
        </p:nvSpPr>
        <p:spPr>
          <a:xfrm>
            <a:off x="501575" y="1220647"/>
            <a:ext cx="7836000" cy="1194656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s-MX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Si la familia recibió $500.000 y los utiliza para </a:t>
            </a:r>
            <a:r>
              <a:rPr lang="es-MX" sz="17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prepagar</a:t>
            </a:r>
            <a:r>
              <a:rPr lang="es-MX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 crédito en el </a:t>
            </a:r>
            <a:r>
              <a:rPr lang="es-MX" sz="17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quinto mes</a:t>
            </a:r>
            <a:r>
              <a:rPr lang="es-MX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¿Cuánto intereses deben pagar en el período siguiente?¿En cuántos períodos se reduce la duración del crédito?</a:t>
            </a:r>
            <a:r>
              <a:rPr lang="es-MX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20;g297a1deeefb_0_54">
            <a:extLst>
              <a:ext uri="{FF2B5EF4-FFF2-40B4-BE49-F238E27FC236}">
                <a16:creationId xmlns:a16="http://schemas.microsoft.com/office/drawing/2014/main" id="{2F2052B3-087C-F341-E14A-61560A349E08}"/>
              </a:ext>
            </a:extLst>
          </p:cNvPr>
          <p:cNvSpPr txBox="1"/>
          <p:nvPr/>
        </p:nvSpPr>
        <p:spPr>
          <a:xfrm>
            <a:off x="405237" y="375203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-MX" sz="2700" b="1" i="0" u="none" strike="noStrike" cap="none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3</a:t>
            </a:r>
            <a:endParaRPr sz="2700" b="1" i="1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99183D1-42D5-2137-42FC-58481EE0528D}"/>
              </a:ext>
            </a:extLst>
          </p:cNvPr>
          <p:cNvSpPr txBox="1"/>
          <p:nvPr/>
        </p:nvSpPr>
        <p:spPr>
          <a:xfrm>
            <a:off x="662222" y="2592003"/>
            <a:ext cx="7514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800" i="1" dirty="0">
                <a:latin typeface="Calibri" panose="020F0502020204030204" pitchFamily="34" charset="0"/>
                <a:cs typeface="Calibri" panose="020F0502020204030204" pitchFamily="34" charset="0"/>
              </a:rPr>
              <a:t>Recordemos que usualmente se deben cumplir algunas condiciones para realizar el prepago,</a:t>
            </a:r>
            <a:endParaRPr lang="es-419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2ABB09F-C6C3-BB82-2A00-557421FF4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9622" y="3415034"/>
            <a:ext cx="4928406" cy="115426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97a1deeefb_0_158"/>
          <p:cNvSpPr txBox="1"/>
          <p:nvPr/>
        </p:nvSpPr>
        <p:spPr>
          <a:xfrm>
            <a:off x="501575" y="1220647"/>
            <a:ext cx="7836000" cy="1194656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s-MX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Si la familia recibió $500.000 y los utiliza para </a:t>
            </a:r>
            <a:r>
              <a:rPr lang="es-MX" sz="17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prepagar</a:t>
            </a:r>
            <a:r>
              <a:rPr lang="es-MX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 crédito en el </a:t>
            </a:r>
            <a:r>
              <a:rPr lang="es-MX" sz="17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quinto mes</a:t>
            </a:r>
            <a:r>
              <a:rPr lang="es-MX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¿Cuánto intereses deben pagar en el período siguiente?¿En cuántos períodos se reduce la duración del crédito?</a:t>
            </a:r>
            <a:r>
              <a:rPr lang="es-MX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20;g297a1deeefb_0_54">
            <a:extLst>
              <a:ext uri="{FF2B5EF4-FFF2-40B4-BE49-F238E27FC236}">
                <a16:creationId xmlns:a16="http://schemas.microsoft.com/office/drawing/2014/main" id="{2F2052B3-087C-F341-E14A-61560A349E08}"/>
              </a:ext>
            </a:extLst>
          </p:cNvPr>
          <p:cNvSpPr txBox="1"/>
          <p:nvPr/>
        </p:nvSpPr>
        <p:spPr>
          <a:xfrm>
            <a:off x="405237" y="375203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-MX" sz="2700" b="1" i="0" u="none" strike="noStrike" cap="none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3</a:t>
            </a:r>
            <a:endParaRPr sz="2700" b="1" i="1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Imagen 7" descr="Tabla&#10;&#10;Descripción generada automáticamente">
            <a:extLst>
              <a:ext uri="{FF2B5EF4-FFF2-40B4-BE49-F238E27FC236}">
                <a16:creationId xmlns:a16="http://schemas.microsoft.com/office/drawing/2014/main" id="{97469F04-025A-078F-65DA-1C63234D8A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581" y="2775947"/>
            <a:ext cx="7730837" cy="180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8439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97a1deeefb_0_158"/>
          <p:cNvSpPr txBox="1"/>
          <p:nvPr/>
        </p:nvSpPr>
        <p:spPr>
          <a:xfrm>
            <a:off x="501575" y="1220647"/>
            <a:ext cx="7836000" cy="1194656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419" sz="1200" dirty="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s-MX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Si la familia recibió $500.000 y los utiliza para </a:t>
            </a:r>
            <a:r>
              <a:rPr lang="es-MX" sz="17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prepagar</a:t>
            </a:r>
            <a:r>
              <a:rPr lang="es-MX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 crédito en el </a:t>
            </a:r>
            <a:r>
              <a:rPr lang="es-MX" sz="17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quinto mes</a:t>
            </a:r>
            <a:r>
              <a:rPr lang="es-MX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¿Cuánto intereses deben pagar en el período siguiente?¿En cuántos períodos se reduce la duración del crédito?</a:t>
            </a:r>
            <a:r>
              <a:rPr lang="es-MX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20;g297a1deeefb_0_54">
            <a:extLst>
              <a:ext uri="{FF2B5EF4-FFF2-40B4-BE49-F238E27FC236}">
                <a16:creationId xmlns:a16="http://schemas.microsoft.com/office/drawing/2014/main" id="{2F2052B3-087C-F341-E14A-61560A349E08}"/>
              </a:ext>
            </a:extLst>
          </p:cNvPr>
          <p:cNvSpPr txBox="1"/>
          <p:nvPr/>
        </p:nvSpPr>
        <p:spPr>
          <a:xfrm>
            <a:off x="405237" y="375203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-MX" sz="2700" b="1" i="0" u="none" strike="noStrike" cap="none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3</a:t>
            </a:r>
            <a:endParaRPr sz="2700" b="1" i="1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Imagen 5" descr="Tabla&#10;&#10;Descripción generada automáticamente">
            <a:extLst>
              <a:ext uri="{FF2B5EF4-FFF2-40B4-BE49-F238E27FC236}">
                <a16:creationId xmlns:a16="http://schemas.microsoft.com/office/drawing/2014/main" id="{4B407BD0-74A5-42A4-1A9A-23BAE495B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39" y="2945214"/>
            <a:ext cx="8041321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5942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97a1deeefb_0_158"/>
          <p:cNvSpPr txBox="1"/>
          <p:nvPr/>
        </p:nvSpPr>
        <p:spPr>
          <a:xfrm>
            <a:off x="501575" y="1220647"/>
            <a:ext cx="7836000" cy="1194656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s-MX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Si la familia recibió $500.000 y los utiliza para </a:t>
            </a:r>
            <a:r>
              <a:rPr lang="es-MX" sz="17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prepagar</a:t>
            </a:r>
            <a:r>
              <a:rPr lang="es-MX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 crédito en el </a:t>
            </a:r>
            <a:r>
              <a:rPr lang="es-MX" sz="17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quinto mes</a:t>
            </a:r>
            <a:r>
              <a:rPr lang="es-MX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¿Cuánto intereses deben pagar en el período siguiente?¿En cuántos períodos se reduce la duración del crédito?</a:t>
            </a:r>
            <a:r>
              <a:rPr lang="es-MX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20;g297a1deeefb_0_54">
            <a:extLst>
              <a:ext uri="{FF2B5EF4-FFF2-40B4-BE49-F238E27FC236}">
                <a16:creationId xmlns:a16="http://schemas.microsoft.com/office/drawing/2014/main" id="{2F2052B3-087C-F341-E14A-61560A349E08}"/>
              </a:ext>
            </a:extLst>
          </p:cNvPr>
          <p:cNvSpPr txBox="1"/>
          <p:nvPr/>
        </p:nvSpPr>
        <p:spPr>
          <a:xfrm>
            <a:off x="405237" y="375203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-MX" sz="2700" b="1" i="0" u="none" strike="noStrike" cap="none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3</a:t>
            </a:r>
            <a:endParaRPr sz="2700" b="1" i="1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Imagen 5" descr="Tabla&#10;&#10;Descripción generada automáticamente">
            <a:extLst>
              <a:ext uri="{FF2B5EF4-FFF2-40B4-BE49-F238E27FC236}">
                <a16:creationId xmlns:a16="http://schemas.microsoft.com/office/drawing/2014/main" id="{4B407BD0-74A5-42A4-1A9A-23BAE495B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39" y="2945214"/>
            <a:ext cx="8041321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5346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97a1deeefb_0_158"/>
          <p:cNvSpPr txBox="1"/>
          <p:nvPr/>
        </p:nvSpPr>
        <p:spPr>
          <a:xfrm>
            <a:off x="501575" y="1326830"/>
            <a:ext cx="8401356" cy="98229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s-MX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Si la familia recibió $500.000 y los utiliza para </a:t>
            </a:r>
            <a:r>
              <a:rPr lang="es-MX" sz="17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prepagar</a:t>
            </a:r>
            <a:r>
              <a:rPr lang="es-MX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 crédito en el </a:t>
            </a:r>
            <a:r>
              <a:rPr lang="es-MX" sz="17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quinto mes</a:t>
            </a:r>
            <a:r>
              <a:rPr lang="es-MX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¿Cuánto intereses deben pagar en el período siguiente?¿En cuántos períodos se reduce la duración del crédito?</a:t>
            </a:r>
            <a:r>
              <a:rPr lang="es-MX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20;g297a1deeefb_0_54">
            <a:extLst>
              <a:ext uri="{FF2B5EF4-FFF2-40B4-BE49-F238E27FC236}">
                <a16:creationId xmlns:a16="http://schemas.microsoft.com/office/drawing/2014/main" id="{2F2052B3-087C-F341-E14A-61560A349E08}"/>
              </a:ext>
            </a:extLst>
          </p:cNvPr>
          <p:cNvSpPr txBox="1"/>
          <p:nvPr/>
        </p:nvSpPr>
        <p:spPr>
          <a:xfrm>
            <a:off x="405237" y="375203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-MX" sz="2700" b="1" i="0" u="none" strike="noStrike" cap="none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3</a:t>
            </a:r>
            <a:endParaRPr sz="2700" b="1" i="1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Imagen 6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5F3DD5BD-7145-F986-1C6E-76564A7CA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734" y="2404967"/>
            <a:ext cx="3509903" cy="2179956"/>
          </a:xfrm>
          <a:prstGeom prst="rect">
            <a:avLst/>
          </a:prstGeom>
        </p:spPr>
      </p:pic>
      <p:pic>
        <p:nvPicPr>
          <p:cNvPr id="9" name="Imagen 8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5A60E367-D08B-2247-213D-86DF871A1E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6165" y="2436631"/>
            <a:ext cx="3836387" cy="2116628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AD94F4D-8146-B10B-EE36-9D6279A2F2DE}"/>
              </a:ext>
            </a:extLst>
          </p:cNvPr>
          <p:cNvSpPr txBox="1"/>
          <p:nvPr/>
        </p:nvSpPr>
        <p:spPr>
          <a:xfrm>
            <a:off x="1993082" y="4665353"/>
            <a:ext cx="899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433B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(Prepago)</a:t>
            </a:r>
            <a:endParaRPr lang="es-419" dirty="0">
              <a:solidFill>
                <a:srgbClr val="433B7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A83CD99-3437-57B0-C158-5AA0845D282D}"/>
              </a:ext>
            </a:extLst>
          </p:cNvPr>
          <p:cNvSpPr txBox="1"/>
          <p:nvPr/>
        </p:nvSpPr>
        <p:spPr>
          <a:xfrm>
            <a:off x="6434849" y="4680771"/>
            <a:ext cx="1159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433B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(Sin prepago)</a:t>
            </a:r>
            <a:endParaRPr lang="es-419" dirty="0">
              <a:solidFill>
                <a:srgbClr val="433B7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8087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97a1deeefb_0_158"/>
          <p:cNvSpPr txBox="1"/>
          <p:nvPr/>
        </p:nvSpPr>
        <p:spPr>
          <a:xfrm>
            <a:off x="501575" y="1336063"/>
            <a:ext cx="7836000" cy="963823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s-MX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s-419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Registra cómo cambia la duración del crédito si el prepago al realizar el prepago en los siguientes períodos, </a:t>
            </a:r>
            <a:endParaRPr sz="1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20;g297a1deeefb_0_54">
            <a:extLst>
              <a:ext uri="{FF2B5EF4-FFF2-40B4-BE49-F238E27FC236}">
                <a16:creationId xmlns:a16="http://schemas.microsoft.com/office/drawing/2014/main" id="{2F2052B3-087C-F341-E14A-61560A349E08}"/>
              </a:ext>
            </a:extLst>
          </p:cNvPr>
          <p:cNvSpPr txBox="1"/>
          <p:nvPr/>
        </p:nvSpPr>
        <p:spPr>
          <a:xfrm>
            <a:off x="405237" y="375203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-MX" sz="2700" b="1" i="0" u="none" strike="noStrike" cap="none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3</a:t>
            </a:r>
            <a:endParaRPr sz="2700" b="1" i="1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Imagen 3" descr="Tabla&#10;&#10;Descripción generada automáticamente">
            <a:extLst>
              <a:ext uri="{FF2B5EF4-FFF2-40B4-BE49-F238E27FC236}">
                <a16:creationId xmlns:a16="http://schemas.microsoft.com/office/drawing/2014/main" id="{B4F1DCF5-EF57-837E-3F06-A7C08F566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6781" y="2571750"/>
            <a:ext cx="3005588" cy="18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205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97a1deeefb_0_158"/>
          <p:cNvSpPr txBox="1"/>
          <p:nvPr/>
        </p:nvSpPr>
        <p:spPr>
          <a:xfrm>
            <a:off x="501575" y="1336063"/>
            <a:ext cx="7836000" cy="963823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s-MX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s-419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Registra cómo cambia la duración del crédito si el prepago al realizar el prepago en los siguientes períodos, </a:t>
            </a:r>
            <a:endParaRPr sz="1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20;g297a1deeefb_0_54">
            <a:extLst>
              <a:ext uri="{FF2B5EF4-FFF2-40B4-BE49-F238E27FC236}">
                <a16:creationId xmlns:a16="http://schemas.microsoft.com/office/drawing/2014/main" id="{2F2052B3-087C-F341-E14A-61560A349E08}"/>
              </a:ext>
            </a:extLst>
          </p:cNvPr>
          <p:cNvSpPr txBox="1"/>
          <p:nvPr/>
        </p:nvSpPr>
        <p:spPr>
          <a:xfrm>
            <a:off x="405237" y="375203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-MX" sz="2700" b="1" i="0" u="none" strike="noStrike" cap="none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3</a:t>
            </a:r>
            <a:endParaRPr sz="2700" b="1" i="1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Imagen 4" descr="Tabla&#10;&#10;Descripción generada automáticamente">
            <a:extLst>
              <a:ext uri="{FF2B5EF4-FFF2-40B4-BE49-F238E27FC236}">
                <a16:creationId xmlns:a16="http://schemas.microsoft.com/office/drawing/2014/main" id="{403E2764-A8E9-0CE9-0CA5-1DAE24705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6234" y="2535448"/>
            <a:ext cx="3208388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45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"/>
          <p:cNvSpPr txBox="1"/>
          <p:nvPr/>
        </p:nvSpPr>
        <p:spPr>
          <a:xfrm>
            <a:off x="430172" y="322350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-MX" sz="2700" b="1" i="0" u="none" strike="noStrike" cap="non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 partir de la Infografía, </a:t>
            </a:r>
            <a:r>
              <a:rPr lang="es-MX" sz="2700" b="0" i="0" u="none" strike="noStrike" cap="non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respondamos: </a:t>
            </a:r>
            <a:endParaRPr sz="2700" b="0" i="1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FED69B06-7CD7-1D98-20D2-242A8D85B028}"/>
              </a:ext>
            </a:extLst>
          </p:cNvPr>
          <p:cNvGrpSpPr/>
          <p:nvPr/>
        </p:nvGrpSpPr>
        <p:grpSpPr>
          <a:xfrm>
            <a:off x="430172" y="1485901"/>
            <a:ext cx="5333769" cy="2921794"/>
            <a:chOff x="359800" y="1707356"/>
            <a:chExt cx="6576781" cy="2394094"/>
          </a:xfrm>
        </p:grpSpPr>
        <p:sp>
          <p:nvSpPr>
            <p:cNvPr id="95" name="Google Shape;95;p4"/>
            <p:cNvSpPr/>
            <p:nvPr/>
          </p:nvSpPr>
          <p:spPr>
            <a:xfrm>
              <a:off x="359800" y="1707356"/>
              <a:ext cx="6576781" cy="2394094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4"/>
            <p:cNvSpPr txBox="1"/>
            <p:nvPr/>
          </p:nvSpPr>
          <p:spPr>
            <a:xfrm>
              <a:off x="359800" y="1855263"/>
              <a:ext cx="6506406" cy="17503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457200" lvl="0" indent="-3937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 typeface="Calibri"/>
                <a:buChar char="●"/>
              </a:pPr>
              <a:r>
                <a:rPr lang="es-MX" sz="1800" dirty="0">
                  <a:latin typeface="Calibri"/>
                  <a:ea typeface="Calibri"/>
                  <a:cs typeface="Calibri"/>
                  <a:sym typeface="Calibri"/>
                </a:rPr>
                <a:t>¿A qué se refiere la </a:t>
              </a:r>
              <a:r>
                <a:rPr lang="es-MX" sz="1800" b="1" dirty="0">
                  <a:latin typeface="Calibri"/>
                  <a:ea typeface="Calibri"/>
                  <a:cs typeface="Calibri"/>
                  <a:sym typeface="Calibri"/>
                </a:rPr>
                <a:t>tasa de interés</a:t>
              </a:r>
              <a:r>
                <a:rPr lang="es-MX" sz="1800" dirty="0">
                  <a:latin typeface="Calibri"/>
                  <a:ea typeface="Calibri"/>
                  <a:cs typeface="Calibri"/>
                  <a:sym typeface="Calibri"/>
                </a:rPr>
                <a:t> de un crédito? </a:t>
              </a:r>
              <a:endParaRPr lang="es-MX" sz="1800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lvl="0" indent="-3937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 typeface="Calibri"/>
                <a:buChar char="●"/>
              </a:pPr>
              <a:r>
                <a:rPr lang="es-MX" sz="1800" dirty="0">
                  <a:latin typeface="Calibri"/>
                  <a:ea typeface="Calibri"/>
                  <a:cs typeface="Calibri"/>
                  <a:sym typeface="Calibri"/>
                </a:rPr>
                <a:t>¿Cuáles son los </a:t>
              </a:r>
              <a:r>
                <a:rPr lang="es-MX" sz="1800" b="1" dirty="0">
                  <a:latin typeface="Calibri"/>
                  <a:ea typeface="Calibri"/>
                  <a:cs typeface="Calibri"/>
                  <a:sym typeface="Calibri"/>
                </a:rPr>
                <a:t>componentes</a:t>
              </a:r>
              <a:r>
                <a:rPr lang="es-MX" sz="1800" dirty="0">
                  <a:latin typeface="Calibri"/>
                  <a:ea typeface="Calibri"/>
                  <a:cs typeface="Calibri"/>
                  <a:sym typeface="Calibri"/>
                </a:rPr>
                <a:t> de la cuota de un crédito?</a:t>
              </a:r>
              <a:endParaRPr lang="es-MX" sz="1800" dirty="0">
                <a:solidFill>
                  <a:schemeClr val="dk1"/>
                </a:solidFill>
                <a:highlight>
                  <a:srgbClr val="FFF2CC"/>
                </a:highlight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lvl="0" indent="-3937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 typeface="Calibri"/>
                <a:buChar char="●"/>
              </a:pPr>
              <a:r>
                <a:rPr lang="es-MX" sz="1800" dirty="0">
                  <a:latin typeface="Calibri"/>
                  <a:ea typeface="Calibri"/>
                  <a:cs typeface="Calibri"/>
                  <a:sym typeface="Calibri"/>
                </a:rPr>
                <a:t>¿A qué se refiere la </a:t>
              </a:r>
              <a:r>
                <a:rPr lang="es-MX" sz="1800" b="1" dirty="0">
                  <a:latin typeface="Calibri"/>
                  <a:ea typeface="Calibri"/>
                  <a:cs typeface="Calibri"/>
                  <a:sym typeface="Calibri"/>
                </a:rPr>
                <a:t>amortización</a:t>
              </a:r>
              <a:r>
                <a:rPr lang="es-MX" sz="1800" dirty="0">
                  <a:latin typeface="Calibri"/>
                  <a:ea typeface="Calibri"/>
                  <a:cs typeface="Calibri"/>
                  <a:sym typeface="Calibri"/>
                </a:rPr>
                <a:t> de un crédito?</a:t>
              </a:r>
              <a:endParaRPr lang="es-MX" sz="1800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lvl="0" indent="-3937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 typeface="Calibri"/>
                <a:buChar char="●"/>
              </a:pPr>
              <a:r>
                <a:rPr lang="es-MX" sz="1800" dirty="0">
                  <a:latin typeface="Calibri"/>
                  <a:ea typeface="Calibri"/>
                  <a:cs typeface="Calibri"/>
                  <a:sym typeface="Calibri"/>
                </a:rPr>
                <a:t>¿Qué significa </a:t>
              </a:r>
              <a:r>
                <a:rPr lang="es-MX" sz="1800" b="1" dirty="0">
                  <a:latin typeface="Calibri"/>
                  <a:ea typeface="Calibri"/>
                  <a:cs typeface="Calibri"/>
                  <a:sym typeface="Calibri"/>
                </a:rPr>
                <a:t>prepagar</a:t>
              </a:r>
              <a:r>
                <a:rPr lang="es-MX" sz="1800" dirty="0">
                  <a:latin typeface="Calibri"/>
                  <a:ea typeface="Calibri"/>
                  <a:cs typeface="Calibri"/>
                  <a:sym typeface="Calibri"/>
                </a:rPr>
                <a:t> un crédito?</a:t>
              </a:r>
              <a:endParaRPr sz="180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20889096-E93D-DDDF-0091-32F669DFD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0819" y="1518383"/>
            <a:ext cx="1866524" cy="2817967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7"/>
          <p:cNvSpPr txBox="1"/>
          <p:nvPr/>
        </p:nvSpPr>
        <p:spPr>
          <a:xfrm>
            <a:off x="520429" y="512850"/>
            <a:ext cx="70701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-MX" sz="2700" b="1" i="0" u="none" strike="noStrike" cap="non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17"/>
          <p:cNvSpPr txBox="1"/>
          <p:nvPr/>
        </p:nvSpPr>
        <p:spPr>
          <a:xfrm>
            <a:off x="520050" y="1789435"/>
            <a:ext cx="8103900" cy="173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85750" indent="-285750"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419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 un crédito de consumo, la cantidad de dinero que se paga al final del período depende, principalmente, de la tasa de interés del crédito, la cantidad de dinero solicitada y el número de períodos.</a:t>
            </a:r>
          </a:p>
          <a:p>
            <a:pPr marL="285750" indent="-285750"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419" sz="1800" dirty="0">
              <a:latin typeface="Calibri" panose="020F0502020204030204" pitchFamily="34" charset="0"/>
            </a:endParaRPr>
          </a:p>
          <a:p>
            <a:pPr marL="285750" indent="-285750"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419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 cada período, la cuota mensual se usa para pagar parte del capital adeudado y parte de los intereses acumulados en el período anterior.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9"/>
          <p:cNvSpPr txBox="1"/>
          <p:nvPr/>
        </p:nvSpPr>
        <p:spPr>
          <a:xfrm>
            <a:off x="357246" y="1341116"/>
            <a:ext cx="8304300" cy="7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4572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Nunito"/>
              <a:buChar char="●"/>
            </a:pPr>
            <a:endParaRPr sz="1800" b="0" i="0" u="none" strike="noStrike" cap="none">
              <a:solidFill>
                <a:srgbClr val="22222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9"/>
          <p:cNvSpPr txBox="1"/>
          <p:nvPr/>
        </p:nvSpPr>
        <p:spPr>
          <a:xfrm>
            <a:off x="520429" y="512850"/>
            <a:ext cx="70701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-MX" sz="2700" b="1" i="0" u="none" strike="noStrike" cap="non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A35193D-F340-746B-C780-1AE90510F913}"/>
              </a:ext>
            </a:extLst>
          </p:cNvPr>
          <p:cNvSpPr txBox="1"/>
          <p:nvPr/>
        </p:nvSpPr>
        <p:spPr>
          <a:xfrm>
            <a:off x="357245" y="1241453"/>
            <a:ext cx="871193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419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 inicio de un crédito, el capital adeudado es mayor y por ende se pagan más intereses. Esto genera que al inicio del crédito la mayor parte de la cuota mensual se destine al pago de intereses, y por ende, el capital adeudado decrece a un ritmo más lento al inicio del crédito. </a:t>
            </a:r>
          </a:p>
        </p:txBody>
      </p:sp>
      <p:pic>
        <p:nvPicPr>
          <p:cNvPr id="4" name="Imagen 3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6EC8C438-50EC-A0E2-F13E-1CC8CCC68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750" y="2441782"/>
            <a:ext cx="3791955" cy="2373299"/>
          </a:xfrm>
          <a:prstGeom prst="rect">
            <a:avLst/>
          </a:prstGeom>
        </p:spPr>
      </p:pic>
      <p:pic>
        <p:nvPicPr>
          <p:cNvPr id="5" name="Imagen 4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100F610B-3B61-C088-EBC5-C81D722008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5159" y="2490374"/>
            <a:ext cx="3836387" cy="2116628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9"/>
          <p:cNvSpPr txBox="1"/>
          <p:nvPr/>
        </p:nvSpPr>
        <p:spPr>
          <a:xfrm>
            <a:off x="520429" y="512850"/>
            <a:ext cx="70701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-MX" sz="2700" b="1" i="0" u="none" strike="noStrike" cap="non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A35193D-F340-746B-C780-1AE90510F913}"/>
              </a:ext>
            </a:extLst>
          </p:cNvPr>
          <p:cNvSpPr txBox="1"/>
          <p:nvPr/>
        </p:nvSpPr>
        <p:spPr>
          <a:xfrm>
            <a:off x="332768" y="1202300"/>
            <a:ext cx="84784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419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 contraposición, hacia el final del crédito, el capital adeudado es menor, y por ende, se pagan menos intereses. Esto genera que hacia el final del crédito la mayor parte de la cuota mensual se destine al pago del capital adeudado, y por ende, el capital adeudado decrece a una tasa más rápida hacia el final del crédito. </a:t>
            </a:r>
          </a:p>
        </p:txBody>
      </p:sp>
      <p:pic>
        <p:nvPicPr>
          <p:cNvPr id="4" name="Imagen 3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6EC8C438-50EC-A0E2-F13E-1CC8CCC68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82" y="2402629"/>
            <a:ext cx="4062169" cy="2542420"/>
          </a:xfrm>
          <a:prstGeom prst="rect">
            <a:avLst/>
          </a:prstGeom>
        </p:spPr>
      </p:pic>
      <p:pic>
        <p:nvPicPr>
          <p:cNvPr id="5" name="Imagen 4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100F610B-3B61-C088-EBC5-C81D722008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0765" y="2562631"/>
            <a:ext cx="4028128" cy="222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4620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9"/>
          <p:cNvSpPr txBox="1"/>
          <p:nvPr/>
        </p:nvSpPr>
        <p:spPr>
          <a:xfrm>
            <a:off x="357246" y="1341116"/>
            <a:ext cx="8304300" cy="7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4572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Nunito"/>
              <a:buChar char="●"/>
            </a:pPr>
            <a:endParaRPr sz="1800" b="0" i="0" u="none" strike="noStrike" cap="none">
              <a:solidFill>
                <a:srgbClr val="22222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9"/>
          <p:cNvSpPr txBox="1"/>
          <p:nvPr/>
        </p:nvSpPr>
        <p:spPr>
          <a:xfrm>
            <a:off x="520429" y="512850"/>
            <a:ext cx="70701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-MX" sz="2700" b="1" i="0" u="none" strike="noStrike" cap="non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A35193D-F340-746B-C780-1AE90510F913}"/>
              </a:ext>
            </a:extLst>
          </p:cNvPr>
          <p:cNvSpPr txBox="1"/>
          <p:nvPr/>
        </p:nvSpPr>
        <p:spPr>
          <a:xfrm>
            <a:off x="382903" y="1371421"/>
            <a:ext cx="84784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419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Los análisis anteriores permiten concluir que, en general, mientras más cerca del inicio del crédito se realice el prepago de una o más cuotas, más conveniente será, pues el prepago ayudará a reducir los altos intereses que se pagan al inicio del crédito. </a:t>
            </a:r>
            <a:endParaRPr lang="es-419" sz="16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2" name="Imagen 1" descr="Tabla&#10;&#10;Descripción generada automáticamente">
            <a:extLst>
              <a:ext uri="{FF2B5EF4-FFF2-40B4-BE49-F238E27FC236}">
                <a16:creationId xmlns:a16="http://schemas.microsoft.com/office/drawing/2014/main" id="{4E93CAB9-F160-96A8-56E6-D1C271A4F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430" y="2630400"/>
            <a:ext cx="3208388" cy="2000250"/>
          </a:xfrm>
          <a:prstGeom prst="rect">
            <a:avLst/>
          </a:prstGeom>
        </p:spPr>
      </p:pic>
      <p:pic>
        <p:nvPicPr>
          <p:cNvPr id="7" name="Imagen 6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3748F20C-2EB5-04B5-9B7C-C03E51BD2F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4671" y="2550474"/>
            <a:ext cx="3349248" cy="208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8049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g25d7a39f22e_0_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g25d7a39f22e_0_16"/>
          <p:cNvSpPr txBox="1"/>
          <p:nvPr/>
        </p:nvSpPr>
        <p:spPr>
          <a:xfrm>
            <a:off x="2303959" y="2349855"/>
            <a:ext cx="4717200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s-MX" sz="33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Pago de un crédito</a:t>
            </a:r>
            <a:endParaRPr sz="33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9408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97a1deeefb_0_4"/>
          <p:cNvSpPr txBox="1"/>
          <p:nvPr/>
        </p:nvSpPr>
        <p:spPr>
          <a:xfrm>
            <a:off x="296804" y="242500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s-MX" sz="2700" b="1" i="0" u="none" strike="noStrike" cap="non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Presentación del problema</a:t>
            </a:r>
            <a:endParaRPr sz="27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g297a1deeefb_0_4"/>
          <p:cNvSpPr/>
          <p:nvPr/>
        </p:nvSpPr>
        <p:spPr>
          <a:xfrm>
            <a:off x="598375" y="1107800"/>
            <a:ext cx="7256700" cy="1170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-MX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cambia la cantidad de dinero que se paga por concepto de intereses y de capital a lo largo de un crédito?</a:t>
            </a:r>
          </a:p>
          <a:p>
            <a:pPr marL="457200" indent="-342900" algn="just"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-419" sz="1800" dirty="0">
                <a:latin typeface="Calibri"/>
                <a:ea typeface="Calibri"/>
                <a:cs typeface="Calibri"/>
                <a:sym typeface="Calibri"/>
              </a:rPr>
              <a:t>¿Cuándo es más conveniente adelantar el pago de un crédito?</a:t>
            </a:r>
          </a:p>
        </p:txBody>
      </p:sp>
      <p:pic>
        <p:nvPicPr>
          <p:cNvPr id="2" name="Google Shape;90;p3">
            <a:extLst>
              <a:ext uri="{FF2B5EF4-FFF2-40B4-BE49-F238E27FC236}">
                <a16:creationId xmlns:a16="http://schemas.microsoft.com/office/drawing/2014/main" id="{FF6D1C85-CBEE-55B2-FC1E-888F33FBD5A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8944" y="2571750"/>
            <a:ext cx="2734234" cy="19794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97a1deeefb_0_19"/>
          <p:cNvSpPr txBox="1"/>
          <p:nvPr/>
        </p:nvSpPr>
        <p:spPr>
          <a:xfrm>
            <a:off x="296804" y="242500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s-MX" sz="2700" b="1" i="0" u="none" strike="noStrike" cap="non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Presentación del problema</a:t>
            </a:r>
            <a:endParaRPr sz="27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g297a1deeefb_0_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6750" y="2356575"/>
            <a:ext cx="2122626" cy="2322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g297a1deeefb_0_19"/>
          <p:cNvSpPr/>
          <p:nvPr/>
        </p:nvSpPr>
        <p:spPr>
          <a:xfrm>
            <a:off x="523225" y="2620175"/>
            <a:ext cx="1879800" cy="2032200"/>
          </a:xfrm>
          <a:prstGeom prst="flowChartAlternateProcess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Realizarán este trabajo con </a:t>
            </a:r>
            <a:r>
              <a:rPr lang="es-MX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datos reales</a:t>
            </a:r>
            <a:r>
              <a:rPr lang="es-MX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un crédito de consumo ofrecido por una institución bancaria.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g297a1deeefb_0_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97550" y="2295738"/>
            <a:ext cx="2179993" cy="2295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g297a1deeefb_0_19"/>
          <p:cNvCxnSpPr/>
          <p:nvPr/>
        </p:nvCxnSpPr>
        <p:spPr>
          <a:xfrm rot="10800000" flipH="1">
            <a:off x="5233275" y="3563375"/>
            <a:ext cx="357000" cy="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5" name="Google Shape;115;g297a1deeefb_0_19"/>
          <p:cNvCxnSpPr/>
          <p:nvPr/>
        </p:nvCxnSpPr>
        <p:spPr>
          <a:xfrm rot="10800000" flipH="1">
            <a:off x="2471788" y="3516850"/>
            <a:ext cx="357000" cy="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" name="Google Shape;103;g297a1deeefb_0_4">
            <a:extLst>
              <a:ext uri="{FF2B5EF4-FFF2-40B4-BE49-F238E27FC236}">
                <a16:creationId xmlns:a16="http://schemas.microsoft.com/office/drawing/2014/main" id="{EB812347-0E73-FB89-2C44-EE20DF4B5904}"/>
              </a:ext>
            </a:extLst>
          </p:cNvPr>
          <p:cNvSpPr/>
          <p:nvPr/>
        </p:nvSpPr>
        <p:spPr>
          <a:xfrm>
            <a:off x="598375" y="1107800"/>
            <a:ext cx="7256700" cy="1170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-MX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cambia la cantidad de dinero que se paga por concepto de intereses y de capital a lo largo de un crédito?</a:t>
            </a:r>
          </a:p>
          <a:p>
            <a:pPr marL="457200" indent="-342900" algn="just"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-419" sz="1800" dirty="0">
                <a:latin typeface="Calibri"/>
                <a:ea typeface="Calibri"/>
                <a:cs typeface="Calibri"/>
                <a:sym typeface="Calibri"/>
              </a:rPr>
              <a:t>¿Cuándo es más conveniente adelantar el pago de un crédito?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97a1deeefb_0_54"/>
          <p:cNvSpPr txBox="1"/>
          <p:nvPr/>
        </p:nvSpPr>
        <p:spPr>
          <a:xfrm>
            <a:off x="577650" y="440750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-MX" sz="2700" b="1" i="0" u="none" strike="noStrike" cap="none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sz="2700" b="1" i="1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g297a1deeefb_0_54"/>
          <p:cNvSpPr txBox="1"/>
          <p:nvPr/>
        </p:nvSpPr>
        <p:spPr>
          <a:xfrm>
            <a:off x="577650" y="1475650"/>
            <a:ext cx="7988700" cy="27423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Javier compró en el comercio una consola de videojuegos por $530.000, en 3 cuotas fijas de $185.000 usando su tarjeta de crédito, que tiene una tasa de interés mensual de 2.34%. Considerando lo anterior,  responde las siguientes preguntas:</a:t>
            </a:r>
            <a:r>
              <a:rPr lang="es-MX" sz="22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20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¿Cuánto interés paga el primer mes? </a:t>
            </a:r>
            <a:endParaRPr sz="240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¿Cuánto capital paga el primer mes?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¿Cuánto interés pagó Javier en total por la consola?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g297a1deeefb_0_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89250" y="3615175"/>
            <a:ext cx="756601" cy="74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97a1deeefb_0_39"/>
          <p:cNvSpPr txBox="1"/>
          <p:nvPr/>
        </p:nvSpPr>
        <p:spPr>
          <a:xfrm>
            <a:off x="557175" y="1365300"/>
            <a:ext cx="7988700" cy="30093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MX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Javier compró en el comercio una consola de videojuegos por $530.000, en 3 cuotas fijas de $185.000 usando su tarjeta de crédito, que tiene una tasa de interés mensual de 2.34%. Considerando lo anterior,  responde las siguientes preguntas:</a:t>
            </a:r>
            <a:r>
              <a:rPr lang="es-MX" sz="22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dirty="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-MX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¿Cuánto interés paga el primer mes? </a:t>
            </a:r>
            <a:endParaRPr sz="2400" dirty="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-MX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[530.000 ⋅ 2,34% = $12.402]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-MX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¿Cuánto capital paga el primer mes?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MX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[185.000 - 12.402= $172.596]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g297a1deeefb_0_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89250" y="3615175"/>
            <a:ext cx="756601" cy="7459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20;g297a1deeefb_0_54">
            <a:extLst>
              <a:ext uri="{FF2B5EF4-FFF2-40B4-BE49-F238E27FC236}">
                <a16:creationId xmlns:a16="http://schemas.microsoft.com/office/drawing/2014/main" id="{F15CC1DB-B563-DC57-3A12-A77A54A574B3}"/>
              </a:ext>
            </a:extLst>
          </p:cNvPr>
          <p:cNvSpPr txBox="1"/>
          <p:nvPr/>
        </p:nvSpPr>
        <p:spPr>
          <a:xfrm>
            <a:off x="577650" y="440750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-MX" sz="2700" b="1" i="0" u="none" strike="noStrike" cap="none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sz="2700" b="1" i="1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"/>
          <p:cNvSpPr txBox="1"/>
          <p:nvPr/>
        </p:nvSpPr>
        <p:spPr>
          <a:xfrm>
            <a:off x="745975" y="1318353"/>
            <a:ext cx="7548000" cy="345476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¿Cuánto interés pagó Javier en total por la consola?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obtener la totalidad de intereses debe realizarse el procedimiento anterior para el resto de los períodos, tal como se detalla en la siguiente tabla: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sumamos la columna de intereses, obtenemos que en total por concepto de intereses Javier pagó $(12.402 + 8.363 + 4.230) = $ 24.995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34EA4A48-470B-1837-EC3E-20878D002A6C}"/>
              </a:ext>
            </a:extLst>
          </p:cNvPr>
          <p:cNvGrpSpPr/>
          <p:nvPr/>
        </p:nvGrpSpPr>
        <p:grpSpPr>
          <a:xfrm>
            <a:off x="1711969" y="2303183"/>
            <a:ext cx="5481051" cy="1800792"/>
            <a:chOff x="1719112" y="2241263"/>
            <a:chExt cx="5481051" cy="1800792"/>
          </a:xfrm>
        </p:grpSpPr>
        <p:pic>
          <p:nvPicPr>
            <p:cNvPr id="139" name="Google Shape;139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719112" y="2241263"/>
              <a:ext cx="5481051" cy="18007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0" name="Google Shape;140;p7"/>
            <p:cNvSpPr/>
            <p:nvPr/>
          </p:nvSpPr>
          <p:spPr>
            <a:xfrm>
              <a:off x="3621881" y="2714625"/>
              <a:ext cx="1057275" cy="1185864"/>
            </a:xfrm>
            <a:prstGeom prst="flowChartConnector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1" name="Google Shape;141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15675" y="3358025"/>
            <a:ext cx="756601" cy="7459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20;g297a1deeefb_0_54">
            <a:extLst>
              <a:ext uri="{FF2B5EF4-FFF2-40B4-BE49-F238E27FC236}">
                <a16:creationId xmlns:a16="http://schemas.microsoft.com/office/drawing/2014/main" id="{0A14E1F1-5D0F-9693-F753-C5EB488F7654}"/>
              </a:ext>
            </a:extLst>
          </p:cNvPr>
          <p:cNvSpPr txBox="1"/>
          <p:nvPr/>
        </p:nvSpPr>
        <p:spPr>
          <a:xfrm>
            <a:off x="577650" y="440750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-MX" sz="2700" b="1" i="0" u="none" strike="noStrike" cap="none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sz="2700" b="1" i="1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"/>
          <p:cNvSpPr txBox="1"/>
          <p:nvPr/>
        </p:nvSpPr>
        <p:spPr>
          <a:xfrm>
            <a:off x="510944" y="1387611"/>
            <a:ext cx="7548000" cy="346218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¿Cuánto interés pagó Javier en total por la consola?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58944" y="3736644"/>
            <a:ext cx="756601" cy="7459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987DEF6-795C-D288-FC19-6CA5FF29E8FD}"/>
              </a:ext>
            </a:extLst>
          </p:cNvPr>
          <p:cNvSpPr txBox="1"/>
          <p:nvPr/>
        </p:nvSpPr>
        <p:spPr>
          <a:xfrm>
            <a:off x="646958" y="2061118"/>
            <a:ext cx="74119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El pago total de intereses se puede obtener </a:t>
            </a:r>
            <a:r>
              <a:rPr lang="es-419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restando</a:t>
            </a:r>
            <a:r>
              <a:rPr lang="es-419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al monto total a pagar el monto solicitado. El monto total a pagar corresponde simplemente a la suma de todas las cuotas en el período.</a:t>
            </a:r>
            <a:endParaRPr lang="es-419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2665C405-ABB4-36A8-7466-D8000AA80301}"/>
                  </a:ext>
                </a:extLst>
              </p:cNvPr>
              <p:cNvSpPr txBox="1"/>
              <p:nvPr/>
            </p:nvSpPr>
            <p:spPr>
              <a:xfrm>
                <a:off x="2050256" y="3311737"/>
                <a:ext cx="478714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3⋅$185.000−$530.000=$25.000</m:t>
                      </m:r>
                    </m:oMath>
                  </m:oMathPara>
                </a14:m>
                <a:endParaRPr lang="es-419" sz="2400" dirty="0"/>
              </a:p>
            </p:txBody>
          </p:sp>
        </mc:Choice>
        <mc:Fallback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2665C405-ABB4-36A8-7466-D8000AA80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256" y="3311737"/>
                <a:ext cx="4787144" cy="369332"/>
              </a:xfrm>
              <a:prstGeom prst="rect">
                <a:avLst/>
              </a:prstGeom>
              <a:blipFill>
                <a:blip r:embed="rId4"/>
                <a:stretch>
                  <a:fillRect l="-763" r="-1018" b="-19672"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Google Shape;120;g297a1deeefb_0_54">
            <a:extLst>
              <a:ext uri="{FF2B5EF4-FFF2-40B4-BE49-F238E27FC236}">
                <a16:creationId xmlns:a16="http://schemas.microsoft.com/office/drawing/2014/main" id="{1B729B53-8498-C01D-3EA3-1CF5054E8409}"/>
              </a:ext>
            </a:extLst>
          </p:cNvPr>
          <p:cNvSpPr txBox="1"/>
          <p:nvPr/>
        </p:nvSpPr>
        <p:spPr>
          <a:xfrm>
            <a:off x="577650" y="440750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-MX" sz="2700" b="1" i="0" u="none" strike="noStrike" cap="none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sz="2700" b="1" i="1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74881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1983</Words>
  <Application>Microsoft Office PowerPoint</Application>
  <PresentationFormat>Presentación en pantalla (16:9)</PresentationFormat>
  <Paragraphs>150</Paragraphs>
  <Slides>34</Slides>
  <Notes>34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9" baseType="lpstr">
      <vt:lpstr>Calibri</vt:lpstr>
      <vt:lpstr>Cambria Math</vt:lpstr>
      <vt:lpstr>Nunito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Ricardo Felipe Fredes Silva (ricardo.fredes)</cp:lastModifiedBy>
  <cp:revision>2</cp:revision>
  <dcterms:modified xsi:type="dcterms:W3CDTF">2024-01-29T02:04:20Z</dcterms:modified>
</cp:coreProperties>
</file>