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Nunito" panose="00000500000000000000" pitchFamily="2" charset="0"/>
      <p:regular r:id="rId37"/>
      <p:bold r:id="rId38"/>
      <p:italic r:id="rId39"/>
      <p:boldItalic r:id="rId40"/>
    </p:embeddedFont>
    <p:embeddedFont>
      <p:font typeface="Nunito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FB5LIYf4qlUcQ18tWFNyCaPWx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ogebra.org/m/a2ugrww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eogebra.org/m/mna2gkp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79faebf9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679faebf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79faebf9a_2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79faebf9a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a sus estudiantes que en la clase trabajarán en responder la siguiente pregunta: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5e66de75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5e66de75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Sugiera a sus estudiantes jugar el juego y ver cuánto avanzan los caballos 7 y 12 después de un rato. Para ello, entre la Hoja de Actividades y presente la Actividad 1, en la que deben registrar el avance de cada caballo en el tablero.  Organice a los estudiantes en al menos 6 grupos y proporcione un par de dados a cada uno. </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s">
                <a:solidFill>
                  <a:schemeClr val="dk1"/>
                </a:solidFill>
                <a:latin typeface="Nunito"/>
                <a:ea typeface="Nunito"/>
                <a:cs typeface="Nunito"/>
                <a:sym typeface="Nunito"/>
              </a:rPr>
              <a:t>Si no cuenta con dados, esta actividad también se puede realizar desde los celulares de los estudiantes con la siguiente aplicación de GeoGebra:</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 link</a:t>
            </a:r>
            <a:r>
              <a:rPr lang="es">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5e66de75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5e66de7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Una vez que terminen de jugar, pida a cada grupo que muestren sus tableros al resto de la clase y que comenten los resultados de los caballos 7 y 12.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5e66de75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75e66de75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los estudiantes mencionen ideas tales como: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7218c0b0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7218c0b0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Pida a los estudiantes que, a partir de las partidas analizadas, comenten la estrategia de Alicia de convencer a la Reina de cederle el caballo 7 y quedarse con el caballo 12.</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los estudiantes identifiquen que los datos recopilados parecen respaldar la idea de que Alicia logró engañar a la Reina, persuadiéndola a tomar un caballo con bajas posibilidades de ganar, mientras que al mismo tiempo lograba obtener un caballo con muchas posibilidades de ganar.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5e66de75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5e66de75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lleve a sus estudiantes a plantearse si es factible inferir de los datos recolectados hasta el momento que, entre todos los caballos, el 7 es el que tiene la mayor posibilidad de ganar y 12 la menor posibilidad. Puede preguntar:</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Guíe la discusión y asegúrese de que concluyan que:</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Si bien el caballo 7 ocupa los primeros lugares y el 12 los últimos, la variabilidad de resultados presentes en los tableros no permite llegar a la conclusión de que los caballos 7 y 12 son los que tienen la mayor y la menor posibilidad de ganar, respectivamente.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5e66de7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5e66de7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se debe abordar la Actividad 2. Para ello, indique a sus estudiantes que, para analizar con mayor detalle si el caballo 7 es el que tiene más posibilidades de ganar y el 12 es el que tiene menos, usarán un recurso que simula los resultados del juego.</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Explique que la idea es investigar si, después de lanzar muchas veces los dados, es posible identificar una tendencia clara que indique que el 7 es el número que más se repite, y el 12 es uno de los que menos aparece.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sugiere usar el recurso de la siguiente manera:</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cómo se van creando las barras, primero cuando se hace un lanzamiento a la vez, luego de 10 en 10, de 100 en 100 y de 1000 en 1000.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a medida que se realizan muchas repeticiones, el gráfico de barras comienza a tener una forma más definida, se empiezan a develar patrones claros en los resultados.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Utilice el botón “Reiniciar juego” y muestre que, en otra secuencia de muchas repeticiones, los resultados varían respecto de la secuencia anterior, pero que se mantiene la forma de la distribución de los datos.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7218c0b0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77218c0b0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a sus estudiantes las siguientes ideas: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75ec5a1c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75ec5a1c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relacionada con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Explique que la idea es investigar si, después de lanzar muchas veces los dados, es posible identificar una tendencia clara que indique que el 7 es el número que más se repite, y el 12 es uno de los que menos aparece.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sugiere usar el recurso de la siguiente manera:</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cómo se van creando las barras, primero cuando se hace un lanzamiento a la vez, luego de 10 en 10, de 100 en 100 y de 1000 en 1000.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a medida que se realizan muchas repeticiones, el gráfico de barras comienza a tener una forma más definida, se empiezan a develar patrones claros en los resultados.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Utilice el botón “Reiniciar juego” y muestre que, en otra secuencia de muchas repeticiones, los resultados varían respecto de la secuencia anterior, pero que se mantiene la forma de la distribución de los datos.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7218c0b0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7218c0b0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relacionada con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af1b881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5af1b8817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7218c0b0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7218c0b0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la pregunta del ítem 1: ¿Qué se puede concluir de la distribución de los datos?, ¿existe alguna tendencia en los resultados?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Algunos aspectos que pueden señalar son: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75ec5a1c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775ec5a1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Realice ahora la pregunta del ítem 2: ¿Qué conclusiones se pueden extraer acerca de las probabilidades de los caballos del “Juego Real”, al considerar la distribución de los datos de un gran número de lanzamientos?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El propósito de esta pregunta es que las y los estudiantes comparen probabilidades a partir de la información que proporciona la distribución de los datos. (Tarea Matemática 2).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75ec5a1c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75ec5a1c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respuestas de sus estudiantes, sistematice las siguientes ideas: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75ec5a1c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775ec5a1c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A partir de las respuestas de sus estudiantes, sistematice las siguientes ideas: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775ec5a1c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775ec5a1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la siguiente reflexión a sus estudiantes: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75ec5a1c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775ec5a1c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a:t>
            </a:r>
            <a:r>
              <a:rPr lang="es">
                <a:solidFill>
                  <a:schemeClr val="dk1"/>
                </a:solidFill>
                <a:latin typeface="Nunito"/>
                <a:ea typeface="Nunito"/>
                <a:cs typeface="Nunito"/>
                <a:sym typeface="Nunito"/>
              </a:rPr>
              <a:t>s de la </a:t>
            </a:r>
            <a:r>
              <a:rPr lang="es" b="1">
                <a:solidFill>
                  <a:schemeClr val="dk1"/>
                </a:solidFill>
                <a:latin typeface="Nunito"/>
                <a:ea typeface="Nunito"/>
                <a:cs typeface="Nunito"/>
                <a:sym typeface="Nunito"/>
              </a:rPr>
              <a:t>Actividad 3</a:t>
            </a:r>
            <a:r>
              <a:rPr lang="es">
                <a:solidFill>
                  <a:schemeClr val="dk1"/>
                </a:solidFill>
                <a:latin typeface="Nunito"/>
                <a:ea typeface="Nunito"/>
                <a:cs typeface="Nunito"/>
                <a:sym typeface="Nunito"/>
              </a:rPr>
              <a:t>.</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Pida a sus estudiantes que comenten el ítem 1.</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Con esta pregunta se busca que las y los estudiantes evidencien un error común al contar los casos posibles de un experimento aleatorio, que consiste en no distinguir los objetos, en este caso no diferenciar los dados.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El propósito de esta pregunta es que las y los estudiantes comparen probabilidades a partir de la información que proporciona la distribución de los datos. (Tarea Matemática 2).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75ec5a1c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775ec5a1c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Pida a sus estudiantes que completen la tabla del ítem 2.</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analizar si las posibilidades de obtener un 7 son o no el triple de las probabilidades de obtener un 12, utilice el recurso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Link</a:t>
            </a:r>
            <a:r>
              <a:rPr lang="es">
                <a:solidFill>
                  <a:schemeClr val="dk1"/>
                </a:solidFill>
                <a:latin typeface="Nunito"/>
                <a:ea typeface="Nunito"/>
                <a:cs typeface="Nunito"/>
                <a:sym typeface="Nunito"/>
              </a:rPr>
              <a:t>) para mostrar 5 distribuciones de datos de 1000 repeticiones cada una, que sirvan para que sus estudiantes puedan completar la tabla del ítem 2, en el caso de que ellos no puedan acceder al uso del recurso GeoGebra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75ec5a1c1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75ec5a1c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A continuación plantee la pregunta del ítem 3.</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Pida a sus estudiantes que comenten el ítem 1.</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Con esta pregunta se busca que las y los estudiantes evidencien un error común al contar los casos posibles de un experimento aleatorio, que consiste en no distinguir los objetos, en este caso no diferenciar los dados.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El propósito de esta pregunta es que las y los estudiantes comparen probabilidades a partir de la información que proporciona la distribución de los datos. (Tarea Matemática 2).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75ec5a1c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775ec5a1c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los y las estudiantes noten que: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75ec5a1c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75ec5a1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encontrar todos los casos en que dos dados suman 7 y compararlos con los casos en que suman 12, proponga a sus estudiantes distinguir los dados, por ejemplo, que un dado sea rojo y el otro verde.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lang="es" b="1">
                <a:solidFill>
                  <a:schemeClr val="dk1"/>
                </a:solidFill>
                <a:latin typeface="Nunito"/>
                <a:ea typeface="Nunito"/>
                <a:cs typeface="Nunito"/>
                <a:sym typeface="Nunito"/>
              </a:rPr>
              <a:t>Actividad 4</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f037d8e9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5f037d8e9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75ec5a1c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775ec5a1c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Pídale a sus estudiantes que compartan sus respuestas al ítem 1 y 2 con el resto del curso. Puede registrar en la pizarra los casos favorables a cada resultado, notando que existen seis formas de obtener un 7 y solo una de obtener un 12. Además, notar que el número total de resultados posibles es 36</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lang="es" b="1">
                <a:solidFill>
                  <a:schemeClr val="dk1"/>
                </a:solidFill>
                <a:latin typeface="Nunito"/>
                <a:ea typeface="Nunito"/>
                <a:cs typeface="Nunito"/>
                <a:sym typeface="Nunito"/>
              </a:rPr>
              <a:t>Actividad 4</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75ec5a1c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775ec5a1c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 Después de esto, para verificar si esta información concuerda con lo visto anteriormente en las simulaciones, puede realizar la siguiente pregunta:</a:t>
            </a:r>
            <a:endParaRPr>
              <a:solidFill>
                <a:schemeClr val="dk1"/>
              </a:solidFill>
            </a:endParaRPr>
          </a:p>
          <a:p>
            <a:pPr marL="0" lvl="0" indent="0" algn="l" rtl="0">
              <a:spcBef>
                <a:spcPts val="0"/>
              </a:spcBef>
              <a:spcAft>
                <a:spcPts val="0"/>
              </a:spcAft>
              <a:buNone/>
            </a:pPr>
            <a:br>
              <a:rPr lang="es">
                <a:solidFill>
                  <a:schemeClr val="dk1"/>
                </a:solidFill>
              </a:rPr>
            </a:br>
            <a:br>
              <a:rPr lang="es">
                <a:solidFill>
                  <a:schemeClr val="dk1"/>
                </a:solidFill>
              </a:rPr>
            </a:br>
            <a:r>
              <a:rPr lang="es">
                <a:solidFill>
                  <a:schemeClr val="dk1"/>
                </a:solidFill>
                <a:latin typeface="Nunito"/>
                <a:ea typeface="Nunito"/>
                <a:cs typeface="Nunito"/>
                <a:sym typeface="Nunito"/>
              </a:rPr>
              <a:t>Se espera que los estudiantes respondan que, en base a los casos favorables identificados anteriormente, obtener un 7 es seis veces más probable que obtener un 12. Estos resultados, aunque no de manera exacta, si se veían reflejados en las simulaciones de este juego, por lo que tiene sentido esta conclusión.</a:t>
            </a:r>
            <a:endParaRPr>
              <a:solidFill>
                <a:schemeClr val="dk1"/>
              </a:solidFill>
            </a:endParaRPr>
          </a:p>
          <a:p>
            <a:pPr marL="0" lvl="0" indent="0" algn="l" rtl="0">
              <a:spcBef>
                <a:spcPts val="0"/>
              </a:spcBef>
              <a:spcAft>
                <a:spcPts val="0"/>
              </a:spcAft>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lang="es" b="1">
                <a:solidFill>
                  <a:schemeClr val="dk1"/>
                </a:solidFill>
                <a:latin typeface="Nunito"/>
                <a:ea typeface="Nunito"/>
                <a:cs typeface="Nunito"/>
                <a:sym typeface="Nunito"/>
              </a:rPr>
              <a:t>Actividad 4</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75ec5a1c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775ec5a1c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Nunito Medium"/>
                <a:ea typeface="Nunito Medium"/>
                <a:cs typeface="Nunito Medium"/>
                <a:sym typeface="Nunito Medium"/>
              </a:rPr>
              <a:t>En base a lo realizado en clases, sistematice las siguientes ideas: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lang="es" b="1">
                <a:solidFill>
                  <a:schemeClr val="dk1"/>
                </a:solidFill>
                <a:latin typeface="Nunito"/>
                <a:ea typeface="Nunito"/>
                <a:cs typeface="Nunito"/>
                <a:sym typeface="Nunito"/>
              </a:rPr>
              <a:t>Actividad 4</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75ec5a1c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775ec5a1c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a:solidFill>
                  <a:schemeClr val="dk1"/>
                </a:solidFill>
                <a:latin typeface="Nunito Medium"/>
                <a:ea typeface="Nunito Medium"/>
                <a:cs typeface="Nunito Medium"/>
                <a:sym typeface="Nunito Medium"/>
              </a:rPr>
              <a:t>En base a lo realizado en clases, sistematice las siguientes ideas: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s">
                <a:solidFill>
                  <a:schemeClr val="dk1"/>
                </a:solidFill>
                <a:latin typeface="Nunito"/>
                <a:ea typeface="Nunito"/>
                <a:cs typeface="Nunito"/>
                <a:sym typeface="Nunito"/>
              </a:rPr>
              <a:t>A continuación, 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t>
            </a:r>
            <a:r>
              <a:rPr lang="es" b="1">
                <a:solidFill>
                  <a:schemeClr val="dk1"/>
                </a:solidFill>
                <a:latin typeface="Nunito"/>
                <a:ea typeface="Nunito"/>
                <a:cs typeface="Nunito"/>
                <a:sym typeface="Nunito"/>
              </a:rPr>
              <a:t>Actividad 4</a:t>
            </a:r>
            <a:r>
              <a:rPr lang="es">
                <a:solidFill>
                  <a:schemeClr val="dk1"/>
                </a:solidFill>
                <a:latin typeface="Nunito"/>
                <a:ea typeface="Nunito"/>
                <a:cs typeface="Nunito"/>
                <a:sym typeface="Nunito"/>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79faebf9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679faebf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2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00785522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600785522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f037d8e9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5f037d8e9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600785522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6007855222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79faebf9a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79faebf9a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79faebf9a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79faebf9a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79faebf9a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79faebf9a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sus estudiantes reconozcan que en la sugerencia de Alicia a la Reina hay una trampa. Por alguna razón que aún no entienden, el caballo 7 puede avanzar más que el 12.</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esta sección, se sugiere no entrar en detalles sobre el análisis que demuestra que hay más combinaciones para obtener un 7 al sumar dos dados que para obtener un 12. Este análisis se realizará más adelante.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eogebra.org/m/mna2gkp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ogebra.org/m/mna2gkp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eogebra.org/m/mna2gkp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2679faebf9a_1_0"/>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g2679faebf9a_1_0"/>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rgbClr val="FFFFFF"/>
                </a:solidFill>
                <a:latin typeface="Calibri"/>
                <a:ea typeface="Calibri"/>
                <a:cs typeface="Calibri"/>
                <a:sym typeface="Calibri"/>
              </a:rPr>
              <a:t>“</a:t>
            </a:r>
            <a:r>
              <a:rPr lang="es" sz="3300" b="1" i="0" u="none" strike="noStrike" cap="none">
                <a:solidFill>
                  <a:srgbClr val="FFFFFF"/>
                </a:solidFill>
                <a:latin typeface="Calibri"/>
                <a:ea typeface="Calibri"/>
                <a:cs typeface="Calibri"/>
                <a:sym typeface="Calibri"/>
              </a:rPr>
              <a:t>A</a:t>
            </a:r>
            <a:r>
              <a:rPr lang="es" sz="3300" b="1">
                <a:solidFill>
                  <a:srgbClr val="FFFFFF"/>
                </a:solidFill>
                <a:latin typeface="Calibri"/>
                <a:ea typeface="Calibri"/>
                <a:cs typeface="Calibri"/>
                <a:sym typeface="Calibri"/>
              </a:rPr>
              <a:t>licia y e</a:t>
            </a:r>
            <a:r>
              <a:rPr lang="es" sz="3300" b="1" i="0" u="none" strike="noStrike" cap="none">
                <a:solidFill>
                  <a:srgbClr val="FFFFFF"/>
                </a:solidFill>
                <a:latin typeface="Calibri"/>
                <a:ea typeface="Calibri"/>
                <a:cs typeface="Calibri"/>
                <a:sym typeface="Calibri"/>
              </a:rPr>
              <a:t>l </a:t>
            </a:r>
            <a:r>
              <a:rPr lang="es" sz="3300" b="1">
                <a:solidFill>
                  <a:srgbClr val="FFFFFF"/>
                </a:solidFill>
                <a:latin typeface="Calibri"/>
                <a:ea typeface="Calibri"/>
                <a:cs typeface="Calibri"/>
                <a:sym typeface="Calibri"/>
              </a:rPr>
              <a:t>j</a:t>
            </a:r>
            <a:r>
              <a:rPr lang="es" sz="3300" b="1" i="0" u="none" strike="noStrike" cap="none">
                <a:solidFill>
                  <a:srgbClr val="FFFFFF"/>
                </a:solidFill>
                <a:latin typeface="Calibri"/>
                <a:ea typeface="Calibri"/>
                <a:cs typeface="Calibri"/>
                <a:sym typeface="Calibri"/>
              </a:rPr>
              <a:t>uego </a:t>
            </a:r>
            <a:r>
              <a:rPr lang="es" sz="3300" b="1">
                <a:solidFill>
                  <a:srgbClr val="FFFFFF"/>
                </a:solidFill>
                <a:latin typeface="Calibri"/>
                <a:ea typeface="Calibri"/>
                <a:cs typeface="Calibri"/>
                <a:sym typeface="Calibri"/>
              </a:rPr>
              <a:t>Real</a:t>
            </a:r>
            <a:r>
              <a:rPr lang="es" sz="3300" b="1" i="0" u="none" strike="noStrike" cap="none">
                <a:solidFill>
                  <a:srgbClr val="FFFFFF"/>
                </a:solidFill>
                <a:latin typeface="Calibri"/>
                <a:ea typeface="Calibri"/>
                <a:cs typeface="Calibri"/>
                <a:sym typeface="Calibri"/>
              </a:rPr>
              <a:t>”</a:t>
            </a:r>
            <a:endParaRPr sz="33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679faebf9a_2_26"/>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155" name="Google Shape;155;g2679faebf9a_2_26"/>
          <p:cNvSpPr/>
          <p:nvPr/>
        </p:nvSpPr>
        <p:spPr>
          <a:xfrm>
            <a:off x="436075" y="1485075"/>
            <a:ext cx="8278200" cy="13824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000">
                <a:solidFill>
                  <a:schemeClr val="dk1"/>
                </a:solidFill>
                <a:latin typeface="Calibri"/>
                <a:ea typeface="Calibri"/>
                <a:cs typeface="Calibri"/>
                <a:sym typeface="Calibri"/>
              </a:rPr>
              <a:t>¿Cómo son las posibilidades de ganar de Alicia con el caballo 7, comparadas con las posibilidades de ganar de la Reina que se quedó con el 12?</a:t>
            </a: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75e66de759_0_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1</a:t>
            </a:r>
            <a:endParaRPr sz="2700" b="1">
              <a:solidFill>
                <a:srgbClr val="423B71"/>
              </a:solidFill>
              <a:latin typeface="Calibri"/>
              <a:ea typeface="Calibri"/>
              <a:cs typeface="Calibri"/>
              <a:sym typeface="Calibri"/>
            </a:endParaRPr>
          </a:p>
        </p:txBody>
      </p:sp>
      <p:sp>
        <p:nvSpPr>
          <p:cNvPr id="161" name="Google Shape;161;g275e66de759_0_4"/>
          <p:cNvSpPr/>
          <p:nvPr/>
        </p:nvSpPr>
        <p:spPr>
          <a:xfrm>
            <a:off x="436075" y="1046300"/>
            <a:ext cx="3866400" cy="3002100"/>
          </a:xfrm>
          <a:prstGeom prst="rect">
            <a:avLst/>
          </a:prstGeom>
          <a:solidFill>
            <a:srgbClr val="F3F3F3"/>
          </a:solidFill>
          <a:ln>
            <a:noFill/>
          </a:ln>
        </p:spPr>
        <p:txBody>
          <a:bodyPr spcFirstLastPara="1" wrap="square" lIns="68575" tIns="68575" rIns="68575" bIns="68575" anchor="ctr" anchorCtr="0">
            <a:noAutofit/>
          </a:bodyPr>
          <a:lstStyle/>
          <a:p>
            <a:pPr marL="457200" lvl="0" indent="-323850" algn="l" rtl="0">
              <a:spcBef>
                <a:spcPts val="0"/>
              </a:spcBef>
              <a:spcAft>
                <a:spcPts val="0"/>
              </a:spcAft>
              <a:buClr>
                <a:schemeClr val="dk1"/>
              </a:buClr>
              <a:buSzPts val="1500"/>
              <a:buFont typeface="Calibri"/>
              <a:buAutoNum type="arabicPeriod"/>
            </a:pPr>
            <a:r>
              <a:rPr lang="es" sz="1500">
                <a:solidFill>
                  <a:schemeClr val="dk1"/>
                </a:solidFill>
                <a:latin typeface="Calibri"/>
                <a:ea typeface="Calibri"/>
                <a:cs typeface="Calibri"/>
                <a:sym typeface="Calibri"/>
              </a:rPr>
              <a:t>Jueguen el “Juego Real” y registren los resultados como se indica a continuación:</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Cada grupo debe lanzar dos dados y calcular su suma.</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El caballo que coincide con esa suma debe avanzar un casillero. Para registrar el avance,  deben pintar un círculo en dicho casillero.</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Repitan lo anterior hasta que algún caballo haya llegado a la última casilla.</a:t>
            </a:r>
            <a:endParaRPr sz="1600">
              <a:solidFill>
                <a:schemeClr val="dk1"/>
              </a:solidFill>
              <a:latin typeface="Calibri"/>
              <a:ea typeface="Calibri"/>
              <a:cs typeface="Calibri"/>
              <a:sym typeface="Calibri"/>
            </a:endParaRPr>
          </a:p>
        </p:txBody>
      </p:sp>
      <p:pic>
        <p:nvPicPr>
          <p:cNvPr id="162" name="Google Shape;162;g275e66de759_0_4"/>
          <p:cNvPicPr preferRelativeResize="0"/>
          <p:nvPr/>
        </p:nvPicPr>
        <p:blipFill>
          <a:blip r:embed="rId3">
            <a:alphaModFix/>
          </a:blip>
          <a:stretch>
            <a:fillRect/>
          </a:stretch>
        </p:blipFill>
        <p:spPr>
          <a:xfrm>
            <a:off x="4759975" y="1114750"/>
            <a:ext cx="4079777" cy="3798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75e66de759_0_1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Actividad 1</a:t>
            </a:r>
            <a:endParaRPr sz="2700" b="1">
              <a:solidFill>
                <a:srgbClr val="423B71"/>
              </a:solidFill>
              <a:latin typeface="Calibri"/>
              <a:ea typeface="Calibri"/>
              <a:cs typeface="Calibri"/>
              <a:sym typeface="Calibri"/>
            </a:endParaRPr>
          </a:p>
        </p:txBody>
      </p:sp>
      <p:sp>
        <p:nvSpPr>
          <p:cNvPr id="168" name="Google Shape;168;g275e66de759_0_14"/>
          <p:cNvSpPr/>
          <p:nvPr/>
        </p:nvSpPr>
        <p:spPr>
          <a:xfrm>
            <a:off x="436075" y="1485075"/>
            <a:ext cx="8278200" cy="13824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1900">
                <a:latin typeface="Calibri"/>
                <a:ea typeface="Calibri"/>
                <a:cs typeface="Calibri"/>
                <a:sym typeface="Calibri"/>
              </a:rPr>
              <a:t>2. Después de revisar los resultados del juego de todos los grupos, ¿qué observaron  respecto a los resultados de los caballos 7 y 12 ?</a:t>
            </a:r>
            <a:endParaRPr sz="19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75e66de759_0_19"/>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174" name="Google Shape;174;g275e66de759_0_19"/>
          <p:cNvSpPr/>
          <p:nvPr/>
        </p:nvSpPr>
        <p:spPr>
          <a:xfrm>
            <a:off x="432900" y="1525450"/>
            <a:ext cx="8246643" cy="1867800"/>
          </a:xfrm>
          <a:prstGeom prst="rect">
            <a:avLst/>
          </a:prstGeom>
          <a:solidFill>
            <a:srgbClr val="F3F3F3"/>
          </a:solidFill>
          <a:ln>
            <a:noFill/>
          </a:ln>
        </p:spPr>
        <p:txBody>
          <a:bodyPr spcFirstLastPara="1" wrap="square" lIns="68575" tIns="68575" rIns="68575" bIns="68575" anchor="ctr" anchorCtr="0">
            <a:noAutofit/>
          </a:bodyPr>
          <a:lstStyle/>
          <a:p>
            <a:pPr marL="457200" lvl="0" indent="0" algn="just" rtl="0">
              <a:spcBef>
                <a:spcPts val="0"/>
              </a:spcBef>
              <a:spcAft>
                <a:spcPts val="0"/>
              </a:spcAft>
              <a:buNone/>
            </a:pPr>
            <a:br>
              <a:rPr lang="es" sz="2000" dirty="0">
                <a:latin typeface="Calibri"/>
                <a:ea typeface="Calibri"/>
                <a:cs typeface="Calibri"/>
                <a:sym typeface="Calibri"/>
              </a:rPr>
            </a:br>
            <a:br>
              <a:rPr lang="es" sz="2000" dirty="0">
                <a:latin typeface="Calibri"/>
                <a:ea typeface="Calibri"/>
                <a:cs typeface="Calibri"/>
                <a:sym typeface="Calibri"/>
              </a:rPr>
            </a:br>
            <a:endParaRPr sz="2000" dirty="0">
              <a:latin typeface="Calibri"/>
              <a:ea typeface="Calibri"/>
              <a:cs typeface="Calibri"/>
              <a:sym typeface="Calibri"/>
            </a:endParaRPr>
          </a:p>
          <a:p>
            <a:pPr marL="457200" lvl="0" indent="-342900" rtl="0">
              <a:spcBef>
                <a:spcPts val="0"/>
              </a:spcBef>
              <a:spcAft>
                <a:spcPts val="0"/>
              </a:spcAft>
              <a:buSzPts val="1800"/>
              <a:buFont typeface="Calibri"/>
              <a:buChar char="●"/>
            </a:pPr>
            <a:r>
              <a:rPr lang="es" sz="1800" dirty="0">
                <a:latin typeface="Calibri"/>
                <a:ea typeface="Calibri"/>
                <a:cs typeface="Calibri"/>
                <a:sym typeface="Calibri"/>
              </a:rPr>
              <a:t>Si bien, existe variabilidad en los resultados, en general, el caballo 7 avanza muchas más casillas que el caballo 12.</a:t>
            </a:r>
            <a:br>
              <a:rPr lang="es" sz="1800" dirty="0">
                <a:latin typeface="Calibri"/>
                <a:ea typeface="Calibri"/>
                <a:cs typeface="Calibri"/>
                <a:sym typeface="Calibri"/>
              </a:rPr>
            </a:br>
            <a:endParaRPr sz="1800" dirty="0">
              <a:latin typeface="Calibri"/>
              <a:ea typeface="Calibri"/>
              <a:cs typeface="Calibri"/>
              <a:sym typeface="Calibri"/>
            </a:endParaRPr>
          </a:p>
          <a:p>
            <a:pPr marL="457200" lvl="0" indent="-342900" rtl="0">
              <a:spcBef>
                <a:spcPts val="0"/>
              </a:spcBef>
              <a:spcAft>
                <a:spcPts val="0"/>
              </a:spcAft>
              <a:buSzPts val="1800"/>
              <a:buFont typeface="Calibri"/>
              <a:buChar char="●"/>
            </a:pPr>
            <a:r>
              <a:rPr lang="es" sz="1800" dirty="0">
                <a:latin typeface="Calibri"/>
                <a:ea typeface="Calibri"/>
                <a:cs typeface="Calibri"/>
                <a:sym typeface="Calibri"/>
              </a:rPr>
              <a:t>Aunque el caballo 7 no siempre ganó, en varios tableros quedó ubicado entre los primeros, mientras que el caballo 12 a menudo quedó entre los últimos lugares.</a:t>
            </a:r>
            <a:endParaRPr sz="1800" dirty="0">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2400" dirty="0">
              <a:latin typeface="Calibri"/>
              <a:ea typeface="Calibri"/>
              <a:cs typeface="Calibri"/>
              <a:sym typeface="Calibri"/>
            </a:endParaRPr>
          </a:p>
          <a:p>
            <a:pPr marL="0" lvl="0" indent="0" algn="just" rtl="0">
              <a:spcBef>
                <a:spcPts val="0"/>
              </a:spcBef>
              <a:spcAft>
                <a:spcPts val="0"/>
              </a:spcAft>
              <a:buNone/>
            </a:pPr>
            <a:endParaRPr sz="24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77218c0b08_0_2"/>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180" name="Google Shape;180;g277218c0b08_0_2"/>
          <p:cNvSpPr/>
          <p:nvPr/>
        </p:nvSpPr>
        <p:spPr>
          <a:xfrm>
            <a:off x="432900" y="1564575"/>
            <a:ext cx="8278200" cy="1515600"/>
          </a:xfrm>
          <a:prstGeom prst="rect">
            <a:avLst/>
          </a:prstGeom>
          <a:solidFill>
            <a:srgbClr val="F3F3F3"/>
          </a:solidFill>
          <a:ln>
            <a:noFill/>
          </a:ln>
        </p:spPr>
        <p:txBody>
          <a:bodyPr spcFirstLastPara="1" wrap="square" lIns="68575" tIns="68575" rIns="68575" bIns="68575" anchor="ctr" anchorCtr="0">
            <a:noAutofit/>
          </a:bodyPr>
          <a:lstStyle/>
          <a:p>
            <a:pPr marL="457200" lvl="0" indent="0" algn="just" rtl="0">
              <a:spcBef>
                <a:spcPts val="0"/>
              </a:spcBef>
              <a:spcAft>
                <a:spcPts val="0"/>
              </a:spcAft>
              <a:buNone/>
            </a:pPr>
            <a:endParaRPr sz="2000">
              <a:latin typeface="Calibri"/>
              <a:ea typeface="Calibri"/>
              <a:cs typeface="Calibri"/>
              <a:sym typeface="Calibri"/>
            </a:endParaRPr>
          </a:p>
          <a:p>
            <a:pPr marL="0" lvl="0" indent="0" algn="just" rtl="0">
              <a:spcBef>
                <a:spcPts val="0"/>
              </a:spcBef>
              <a:spcAft>
                <a:spcPts val="0"/>
              </a:spcAft>
              <a:buNone/>
            </a:pPr>
            <a:r>
              <a:rPr lang="es" sz="2200">
                <a:latin typeface="Calibri"/>
                <a:ea typeface="Calibri"/>
                <a:cs typeface="Calibri"/>
                <a:sym typeface="Calibri"/>
              </a:rPr>
              <a:t>Considerando los resultados observados del juego, ¿qué les parece la estrategia de Alicia de convencer a la Reina de que le ceda el caballo 7 y ella se quede con el 12?</a:t>
            </a:r>
            <a:endParaRPr sz="2400">
              <a:latin typeface="Calibri"/>
              <a:ea typeface="Calibri"/>
              <a:cs typeface="Calibri"/>
              <a:sym typeface="Calibri"/>
            </a:endParaRPr>
          </a:p>
          <a:p>
            <a:pPr marL="0" lvl="0" indent="0" algn="just"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75e66de759_0_2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186" name="Google Shape;186;g275e66de759_0_24"/>
          <p:cNvSpPr/>
          <p:nvPr/>
        </p:nvSpPr>
        <p:spPr>
          <a:xfrm>
            <a:off x="436075" y="1485075"/>
            <a:ext cx="8278200" cy="13824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200">
                <a:latin typeface="Calibri"/>
                <a:ea typeface="Calibri"/>
                <a:cs typeface="Calibri"/>
                <a:sym typeface="Calibri"/>
              </a:rPr>
              <a:t>¿Los datos recolectados, permiten inferir que, de entre todos los caballos, el 7 es el que tiene más posibilidades de ganar y el 12 es el que tiene menos?</a:t>
            </a:r>
            <a:endParaRPr sz="2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75e66de759_0_9"/>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Recurso</a:t>
            </a:r>
            <a:endParaRPr sz="2700" b="1">
              <a:solidFill>
                <a:srgbClr val="423B71"/>
              </a:solidFill>
              <a:latin typeface="Calibri"/>
              <a:ea typeface="Calibri"/>
              <a:cs typeface="Calibri"/>
              <a:sym typeface="Calibri"/>
            </a:endParaRPr>
          </a:p>
        </p:txBody>
      </p:sp>
      <p:pic>
        <p:nvPicPr>
          <p:cNvPr id="192" name="Google Shape;192;g275e66de759_0_9"/>
          <p:cNvPicPr preferRelativeResize="0"/>
          <p:nvPr/>
        </p:nvPicPr>
        <p:blipFill rotWithShape="1">
          <a:blip r:embed="rId3">
            <a:alphaModFix/>
          </a:blip>
          <a:srcRect t="15540"/>
          <a:stretch/>
        </p:blipFill>
        <p:spPr>
          <a:xfrm>
            <a:off x="3995075" y="1940373"/>
            <a:ext cx="5002250" cy="2984978"/>
          </a:xfrm>
          <a:prstGeom prst="rect">
            <a:avLst/>
          </a:prstGeom>
          <a:noFill/>
          <a:ln>
            <a:noFill/>
          </a:ln>
        </p:spPr>
      </p:pic>
      <p:sp>
        <p:nvSpPr>
          <p:cNvPr id="193" name="Google Shape;193;g275e66de759_0_9"/>
          <p:cNvSpPr txBox="1"/>
          <p:nvPr/>
        </p:nvSpPr>
        <p:spPr>
          <a:xfrm>
            <a:off x="264075" y="1016975"/>
            <a:ext cx="8028000" cy="923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600" dirty="0">
                <a:solidFill>
                  <a:schemeClr val="dk1"/>
                </a:solidFill>
                <a:latin typeface="Calibri"/>
                <a:ea typeface="Calibri"/>
                <a:cs typeface="Calibri"/>
                <a:sym typeface="Calibri"/>
              </a:rPr>
              <a:t>El recurso GeoGebra (</a:t>
            </a:r>
            <a:r>
              <a:rPr lang="es" sz="1600" u="sng" dirty="0">
                <a:solidFill>
                  <a:schemeClr val="hlink"/>
                </a:solidFill>
                <a:latin typeface="Calibri"/>
                <a:ea typeface="Calibri"/>
                <a:cs typeface="Calibri"/>
                <a:sym typeface="Calibri"/>
              </a:rPr>
              <a:t>l</a:t>
            </a:r>
            <a:r>
              <a:rPr lang="es" sz="1600" u="sng" dirty="0">
                <a:solidFill>
                  <a:schemeClr val="hlink"/>
                </a:solidFill>
                <a:latin typeface="Calibri"/>
                <a:ea typeface="Calibri"/>
                <a:cs typeface="Calibri"/>
                <a:sym typeface="Calibri"/>
                <a:hlinkClick r:id="rId4"/>
              </a:rPr>
              <a:t>ink</a:t>
            </a:r>
            <a:r>
              <a:rPr lang="es" sz="1600" dirty="0">
                <a:solidFill>
                  <a:schemeClr val="dk1"/>
                </a:solidFill>
                <a:latin typeface="Calibri"/>
                <a:ea typeface="Calibri"/>
                <a:cs typeface="Calibri"/>
                <a:sym typeface="Calibri"/>
              </a:rPr>
              <a:t>) que se utilizará permite simular el resultado al lanzar dos dados. Además, el recurso muestra la distribución de los datos asociados a la suma de los dados, al cabo de un número determinado de lanzamientos.</a:t>
            </a:r>
            <a:endParaRPr sz="16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77218c0b08_0_8"/>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199" name="Google Shape;199;g277218c0b08_0_8"/>
          <p:cNvSpPr/>
          <p:nvPr/>
        </p:nvSpPr>
        <p:spPr>
          <a:xfrm>
            <a:off x="436075" y="1485075"/>
            <a:ext cx="8278200" cy="2465400"/>
          </a:xfrm>
          <a:prstGeom prst="rect">
            <a:avLst/>
          </a:prstGeom>
          <a:solidFill>
            <a:srgbClr val="F3F3F3"/>
          </a:solidFill>
          <a:ln>
            <a:noFill/>
          </a:ln>
        </p:spPr>
        <p:txBody>
          <a:bodyPr spcFirstLastPara="1" wrap="square" lIns="68575" tIns="68575" rIns="68575" bIns="68575" anchor="ctr" anchorCtr="0">
            <a:noAutofit/>
          </a:bodyPr>
          <a:lstStyle/>
          <a:p>
            <a:pPr marL="457200" lvl="0" indent="-330200" rtl="0">
              <a:spcBef>
                <a:spcPts val="0"/>
              </a:spcBef>
              <a:spcAft>
                <a:spcPts val="0"/>
              </a:spcAft>
              <a:buSzPts val="1600"/>
              <a:buFont typeface="Calibri"/>
              <a:buChar char="●"/>
            </a:pPr>
            <a:r>
              <a:rPr lang="es" sz="1600" dirty="0">
                <a:latin typeface="Calibri"/>
                <a:ea typeface="Calibri"/>
                <a:cs typeface="Calibri"/>
                <a:sym typeface="Calibri"/>
              </a:rPr>
              <a:t>Los gráficos de barras son representaciones que permiten visualizar la distribución de los datos. La forma de la distribución proporciona información sobre la manera en que varían los datos y los patrones o regularidades presentes en ellos.</a:t>
            </a:r>
            <a:br>
              <a:rPr lang="es" sz="1600" dirty="0">
                <a:latin typeface="Calibri"/>
                <a:ea typeface="Calibri"/>
                <a:cs typeface="Calibri"/>
                <a:sym typeface="Calibri"/>
              </a:rPr>
            </a:br>
            <a:endParaRPr sz="1600" dirty="0">
              <a:latin typeface="Calibri"/>
              <a:ea typeface="Calibri"/>
              <a:cs typeface="Calibri"/>
              <a:sym typeface="Calibri"/>
            </a:endParaRPr>
          </a:p>
          <a:p>
            <a:pPr marL="457200" lvl="0" indent="-330200" rtl="0">
              <a:spcBef>
                <a:spcPts val="0"/>
              </a:spcBef>
              <a:spcAft>
                <a:spcPts val="0"/>
              </a:spcAft>
              <a:buSzPts val="1600"/>
              <a:buFont typeface="Calibri"/>
              <a:buChar char="●"/>
            </a:pPr>
            <a:r>
              <a:rPr lang="es" sz="1600" dirty="0">
                <a:latin typeface="Calibri"/>
                <a:ea typeface="Calibri"/>
                <a:cs typeface="Calibri"/>
                <a:sym typeface="Calibri"/>
              </a:rPr>
              <a:t>Analizar la distribución de los datos de repeticiones de un experimento aleatorio permite identificar regularidades que sirven para hacer conjeturas sobre las posibilidades de los distintos resultados. </a:t>
            </a:r>
            <a:endParaRPr sz="220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775ec5a1c1_0_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Actividad 2</a:t>
            </a:r>
            <a:endParaRPr sz="2700" b="1">
              <a:solidFill>
                <a:srgbClr val="423B71"/>
              </a:solidFill>
              <a:latin typeface="Calibri"/>
              <a:ea typeface="Calibri"/>
              <a:cs typeface="Calibri"/>
              <a:sym typeface="Calibri"/>
            </a:endParaRPr>
          </a:p>
        </p:txBody>
      </p:sp>
      <p:sp>
        <p:nvSpPr>
          <p:cNvPr id="205" name="Google Shape;205;g2775ec5a1c1_0_4"/>
          <p:cNvSpPr txBox="1"/>
          <p:nvPr/>
        </p:nvSpPr>
        <p:spPr>
          <a:xfrm>
            <a:off x="264075" y="1016975"/>
            <a:ext cx="8028000" cy="923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600" dirty="0">
                <a:solidFill>
                  <a:schemeClr val="dk1"/>
                </a:solidFill>
                <a:latin typeface="Calibri"/>
                <a:ea typeface="Calibri"/>
                <a:cs typeface="Calibri"/>
                <a:sym typeface="Calibri"/>
              </a:rPr>
              <a:t>El recurso GeoGebra (</a:t>
            </a:r>
            <a:r>
              <a:rPr lang="es" sz="1600" u="sng" dirty="0">
                <a:solidFill>
                  <a:schemeClr val="hlink"/>
                </a:solidFill>
                <a:latin typeface="Calibri"/>
                <a:ea typeface="Calibri"/>
                <a:cs typeface="Calibri"/>
                <a:sym typeface="Calibri"/>
              </a:rPr>
              <a:t>l</a:t>
            </a:r>
            <a:r>
              <a:rPr lang="es" sz="1600" u="sng" dirty="0">
                <a:solidFill>
                  <a:schemeClr val="hlink"/>
                </a:solidFill>
                <a:latin typeface="Calibri"/>
                <a:ea typeface="Calibri"/>
                <a:cs typeface="Calibri"/>
                <a:sym typeface="Calibri"/>
                <a:hlinkClick r:id="rId3"/>
              </a:rPr>
              <a:t>ink</a:t>
            </a:r>
            <a:r>
              <a:rPr lang="es" sz="1600" dirty="0">
                <a:solidFill>
                  <a:schemeClr val="dk1"/>
                </a:solidFill>
                <a:latin typeface="Calibri"/>
                <a:ea typeface="Calibri"/>
                <a:cs typeface="Calibri"/>
                <a:sym typeface="Calibri"/>
              </a:rPr>
              <a:t>) que se utilizará permite simular el resultado al lanzar dos dados. Además, el recurso muestra la distribución de los datos asociados a la suma de los dados, al cabo de un número determinado de lanzamientos.</a:t>
            </a:r>
            <a:endParaRPr sz="1600" dirty="0">
              <a:solidFill>
                <a:schemeClr val="dk1"/>
              </a:solidFill>
              <a:latin typeface="Calibri"/>
              <a:ea typeface="Calibri"/>
              <a:cs typeface="Calibri"/>
              <a:sym typeface="Calibri"/>
            </a:endParaRPr>
          </a:p>
        </p:txBody>
      </p:sp>
      <p:pic>
        <p:nvPicPr>
          <p:cNvPr id="206" name="Google Shape;206;g2775ec5a1c1_0_4"/>
          <p:cNvPicPr preferRelativeResize="0"/>
          <p:nvPr/>
        </p:nvPicPr>
        <p:blipFill>
          <a:blip r:embed="rId4">
            <a:alphaModFix/>
          </a:blip>
          <a:stretch>
            <a:fillRect/>
          </a:stretch>
        </p:blipFill>
        <p:spPr>
          <a:xfrm>
            <a:off x="4278925" y="1940375"/>
            <a:ext cx="4622076" cy="2831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77218c0b08_0_18"/>
          <p:cNvSpPr txBox="1"/>
          <p:nvPr/>
        </p:nvSpPr>
        <p:spPr>
          <a:xfrm>
            <a:off x="322654" y="31520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Actividad 2</a:t>
            </a:r>
            <a:endParaRPr sz="2700" b="1">
              <a:solidFill>
                <a:srgbClr val="423B71"/>
              </a:solidFill>
              <a:latin typeface="Calibri"/>
              <a:ea typeface="Calibri"/>
              <a:cs typeface="Calibri"/>
              <a:sym typeface="Calibri"/>
            </a:endParaRPr>
          </a:p>
        </p:txBody>
      </p:sp>
      <p:sp>
        <p:nvSpPr>
          <p:cNvPr id="212" name="Google Shape;212;g277218c0b08_0_18"/>
          <p:cNvSpPr txBox="1"/>
          <p:nvPr/>
        </p:nvSpPr>
        <p:spPr>
          <a:xfrm>
            <a:off x="410700" y="1371150"/>
            <a:ext cx="79308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800">
                <a:solidFill>
                  <a:schemeClr val="dk1"/>
                </a:solidFill>
                <a:latin typeface="Calibri"/>
                <a:ea typeface="Calibri"/>
                <a:cs typeface="Calibri"/>
                <a:sym typeface="Calibri"/>
              </a:rPr>
              <a:t>Utiliza el recurso para analizar qué ocurre en el “Juego Real” a medida que el juego avanza.  Responde las siguientes preguntas:</a:t>
            </a:r>
            <a:endParaRPr sz="1800">
              <a:solidFill>
                <a:schemeClr val="dk1"/>
              </a:solidFill>
              <a:latin typeface="Calibri"/>
              <a:ea typeface="Calibri"/>
              <a:cs typeface="Calibri"/>
              <a:sym typeface="Calibri"/>
            </a:endParaRPr>
          </a:p>
          <a:p>
            <a:pPr marL="0" lvl="0" indent="0" algn="just" rtl="0">
              <a:spcBef>
                <a:spcPts val="0"/>
              </a:spcBef>
              <a:spcAft>
                <a:spcPts val="0"/>
              </a:spcAft>
              <a:buNone/>
            </a:pPr>
            <a:endParaRPr sz="180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¿Qué se puede concluir de la distribución de los datos?, ¿existe alguna tendencia en los resultados?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25af1b8817e_0_0"/>
          <p:cNvPicPr preferRelativeResize="0"/>
          <p:nvPr/>
        </p:nvPicPr>
        <p:blipFill rotWithShape="1">
          <a:blip r:embed="rId3">
            <a:alphaModFix/>
          </a:blip>
          <a:srcRect t="2199" b="2189"/>
          <a:stretch/>
        </p:blipFill>
        <p:spPr>
          <a:xfrm>
            <a:off x="124050" y="117850"/>
            <a:ext cx="3912498" cy="4907776"/>
          </a:xfrm>
          <a:prstGeom prst="rect">
            <a:avLst/>
          </a:prstGeom>
          <a:noFill/>
          <a:ln>
            <a:noFill/>
          </a:ln>
        </p:spPr>
      </p:pic>
      <p:grpSp>
        <p:nvGrpSpPr>
          <p:cNvPr id="88" name="Google Shape;88;g25af1b8817e_0_0"/>
          <p:cNvGrpSpPr/>
          <p:nvPr/>
        </p:nvGrpSpPr>
        <p:grpSpPr>
          <a:xfrm>
            <a:off x="4284813" y="1294450"/>
            <a:ext cx="4719524" cy="3135152"/>
            <a:chOff x="4284813" y="1294450"/>
            <a:chExt cx="4719524" cy="3135152"/>
          </a:xfrm>
        </p:grpSpPr>
        <p:pic>
          <p:nvPicPr>
            <p:cNvPr id="89" name="Google Shape;89;g25af1b8817e_0_0"/>
            <p:cNvPicPr preferRelativeResize="0"/>
            <p:nvPr/>
          </p:nvPicPr>
          <p:blipFill rotWithShape="1">
            <a:blip r:embed="rId4">
              <a:alphaModFix/>
            </a:blip>
            <a:srcRect b="54518"/>
            <a:stretch/>
          </p:blipFill>
          <p:spPr>
            <a:xfrm>
              <a:off x="4284825" y="1294450"/>
              <a:ext cx="4636501" cy="1469075"/>
            </a:xfrm>
            <a:prstGeom prst="rect">
              <a:avLst/>
            </a:prstGeom>
            <a:noFill/>
            <a:ln>
              <a:noFill/>
            </a:ln>
          </p:spPr>
        </p:pic>
        <p:pic>
          <p:nvPicPr>
            <p:cNvPr id="90" name="Google Shape;90;g25af1b8817e_0_0"/>
            <p:cNvPicPr preferRelativeResize="0"/>
            <p:nvPr/>
          </p:nvPicPr>
          <p:blipFill>
            <a:blip r:embed="rId5">
              <a:alphaModFix/>
            </a:blip>
            <a:stretch>
              <a:fillRect/>
            </a:stretch>
          </p:blipFill>
          <p:spPr>
            <a:xfrm>
              <a:off x="4284813" y="3665175"/>
              <a:ext cx="4719524" cy="764427"/>
            </a:xfrm>
            <a:prstGeom prst="rect">
              <a:avLst/>
            </a:prstGeom>
            <a:noFill/>
            <a:ln>
              <a:noFill/>
            </a:ln>
          </p:spPr>
        </p:pic>
        <p:pic>
          <p:nvPicPr>
            <p:cNvPr id="91" name="Google Shape;91;g25af1b8817e_0_0"/>
            <p:cNvPicPr preferRelativeResize="0"/>
            <p:nvPr/>
          </p:nvPicPr>
          <p:blipFill>
            <a:blip r:embed="rId6">
              <a:alphaModFix/>
            </a:blip>
            <a:stretch>
              <a:fillRect/>
            </a:stretch>
          </p:blipFill>
          <p:spPr>
            <a:xfrm>
              <a:off x="4335038" y="2915950"/>
              <a:ext cx="1451475" cy="174925"/>
            </a:xfrm>
            <a:prstGeom prst="rect">
              <a:avLst/>
            </a:prstGeom>
            <a:noFill/>
            <a:ln>
              <a:noFill/>
            </a:ln>
          </p:spPr>
        </p:pic>
        <p:pic>
          <p:nvPicPr>
            <p:cNvPr id="92" name="Google Shape;92;g25af1b8817e_0_0"/>
            <p:cNvPicPr preferRelativeResize="0"/>
            <p:nvPr/>
          </p:nvPicPr>
          <p:blipFill>
            <a:blip r:embed="rId7">
              <a:alphaModFix/>
            </a:blip>
            <a:stretch>
              <a:fillRect/>
            </a:stretch>
          </p:blipFill>
          <p:spPr>
            <a:xfrm>
              <a:off x="5792438" y="2938500"/>
              <a:ext cx="3114177" cy="131123"/>
            </a:xfrm>
            <a:prstGeom prst="rect">
              <a:avLst/>
            </a:prstGeom>
            <a:noFill/>
            <a:ln>
              <a:noFill/>
            </a:ln>
          </p:spPr>
        </p:pic>
        <p:pic>
          <p:nvPicPr>
            <p:cNvPr id="93" name="Google Shape;93;g25af1b8817e_0_0"/>
            <p:cNvPicPr preferRelativeResize="0"/>
            <p:nvPr/>
          </p:nvPicPr>
          <p:blipFill>
            <a:blip r:embed="rId8">
              <a:alphaModFix/>
            </a:blip>
            <a:stretch>
              <a:fillRect/>
            </a:stretch>
          </p:blipFill>
          <p:spPr>
            <a:xfrm>
              <a:off x="4378625" y="3184313"/>
              <a:ext cx="1224019" cy="129825"/>
            </a:xfrm>
            <a:prstGeom prst="rect">
              <a:avLst/>
            </a:prstGeom>
            <a:noFill/>
            <a:ln>
              <a:noFill/>
            </a:ln>
          </p:spPr>
        </p:pic>
        <p:pic>
          <p:nvPicPr>
            <p:cNvPr id="94" name="Google Shape;94;g25af1b8817e_0_0"/>
            <p:cNvPicPr preferRelativeResize="0"/>
            <p:nvPr/>
          </p:nvPicPr>
          <p:blipFill>
            <a:blip r:embed="rId9">
              <a:alphaModFix/>
            </a:blip>
            <a:stretch>
              <a:fillRect/>
            </a:stretch>
          </p:blipFill>
          <p:spPr>
            <a:xfrm>
              <a:off x="5678850" y="3157200"/>
              <a:ext cx="1073210" cy="18540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77218c0b08_0_13"/>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Conclusiones</a:t>
            </a:r>
            <a:endParaRPr sz="2700" b="1">
              <a:solidFill>
                <a:srgbClr val="423B71"/>
              </a:solidFill>
              <a:latin typeface="Calibri"/>
              <a:ea typeface="Calibri"/>
              <a:cs typeface="Calibri"/>
              <a:sym typeface="Calibri"/>
            </a:endParaRPr>
          </a:p>
        </p:txBody>
      </p:sp>
      <p:sp>
        <p:nvSpPr>
          <p:cNvPr id="218" name="Google Shape;218;g277218c0b08_0_13"/>
          <p:cNvSpPr txBox="1"/>
          <p:nvPr/>
        </p:nvSpPr>
        <p:spPr>
          <a:xfrm>
            <a:off x="195550" y="907600"/>
            <a:ext cx="7353600" cy="1908600"/>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Aunque los resultados observados al repetir muchas veces este juego varían entre cada simulación, es posible identificar tendencias en la distribución de los datos.</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330200" algn="just" rtl="0">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Los resultados del centro, tales como el 6, 7 y 8, aparecen con mayor frecuencia que la de los extremos, como el 2 y el 12. En particular, la distribución de los datos tiene una forma aproximadamente simétrica.</a:t>
            </a:r>
            <a:endParaRPr sz="1200"/>
          </a:p>
        </p:txBody>
      </p:sp>
      <p:pic>
        <p:nvPicPr>
          <p:cNvPr id="219" name="Google Shape;219;g277218c0b08_0_13"/>
          <p:cNvPicPr preferRelativeResize="0"/>
          <p:nvPr/>
        </p:nvPicPr>
        <p:blipFill>
          <a:blip r:embed="rId3">
            <a:alphaModFix/>
          </a:blip>
          <a:stretch>
            <a:fillRect/>
          </a:stretch>
        </p:blipFill>
        <p:spPr>
          <a:xfrm>
            <a:off x="2013650" y="2816200"/>
            <a:ext cx="5116700" cy="2121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775ec5a1c1_0_32"/>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2</a:t>
            </a:r>
            <a:endParaRPr sz="2700" b="1">
              <a:solidFill>
                <a:srgbClr val="423B71"/>
              </a:solidFill>
              <a:latin typeface="Calibri"/>
              <a:ea typeface="Calibri"/>
              <a:cs typeface="Calibri"/>
              <a:sym typeface="Calibri"/>
            </a:endParaRPr>
          </a:p>
        </p:txBody>
      </p:sp>
      <p:sp>
        <p:nvSpPr>
          <p:cNvPr id="225" name="Google Shape;225;g2775ec5a1c1_0_32"/>
          <p:cNvSpPr txBox="1"/>
          <p:nvPr/>
        </p:nvSpPr>
        <p:spPr>
          <a:xfrm>
            <a:off x="195550" y="907600"/>
            <a:ext cx="7353600" cy="3693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a:p>
        </p:txBody>
      </p:sp>
      <p:sp>
        <p:nvSpPr>
          <p:cNvPr id="226" name="Google Shape;226;g2775ec5a1c1_0_32"/>
          <p:cNvSpPr txBox="1"/>
          <p:nvPr/>
        </p:nvSpPr>
        <p:spPr>
          <a:xfrm>
            <a:off x="459600" y="1555950"/>
            <a:ext cx="7832700" cy="1015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2"/>
            </a:pPr>
            <a:r>
              <a:rPr lang="es" sz="1800">
                <a:solidFill>
                  <a:schemeClr val="dk1"/>
                </a:solidFill>
                <a:latin typeface="Calibri"/>
                <a:ea typeface="Calibri"/>
                <a:cs typeface="Calibri"/>
                <a:sym typeface="Calibri"/>
              </a:rPr>
              <a:t>¿Qué conclusiones se pueden extraer acerca de las probabilidades de los caballos del “Juego Real”, al considerar la distribución de los datos de un gran número de lanzamientos?</a:t>
            </a:r>
            <a:endParaRPr sz="2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775ec5a1c1_0_49"/>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Conclusiones</a:t>
            </a:r>
            <a:endParaRPr sz="2700" b="1">
              <a:solidFill>
                <a:srgbClr val="423B71"/>
              </a:solidFill>
              <a:latin typeface="Calibri"/>
              <a:ea typeface="Calibri"/>
              <a:cs typeface="Calibri"/>
              <a:sym typeface="Calibri"/>
            </a:endParaRPr>
          </a:p>
        </p:txBody>
      </p:sp>
      <p:sp>
        <p:nvSpPr>
          <p:cNvPr id="232" name="Google Shape;232;g2775ec5a1c1_0_49"/>
          <p:cNvSpPr/>
          <p:nvPr/>
        </p:nvSpPr>
        <p:spPr>
          <a:xfrm>
            <a:off x="432900" y="1671450"/>
            <a:ext cx="8278200" cy="18006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000">
                <a:solidFill>
                  <a:schemeClr val="dk1"/>
                </a:solidFill>
                <a:latin typeface="Calibri"/>
                <a:ea typeface="Calibri"/>
                <a:cs typeface="Calibri"/>
                <a:sym typeface="Calibri"/>
              </a:rPr>
              <a:t>Cuando repetimos un experimento aleatorio un gran número de veces, podemos usar la distribución de los datos para comparar probabilidades. Podemos comparar sus probabilidades de ocurrir basándonos en la comparación de las frecuencias absolutas de los resultados.</a:t>
            </a:r>
            <a:endParaRPr sz="23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775ec5a1c1_0_5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Conclusiones</a:t>
            </a:r>
            <a:endParaRPr sz="2700" b="1">
              <a:solidFill>
                <a:srgbClr val="423B71"/>
              </a:solidFill>
              <a:latin typeface="Calibri"/>
              <a:ea typeface="Calibri"/>
              <a:cs typeface="Calibri"/>
              <a:sym typeface="Calibri"/>
            </a:endParaRPr>
          </a:p>
        </p:txBody>
      </p:sp>
      <p:sp>
        <p:nvSpPr>
          <p:cNvPr id="238" name="Google Shape;238;g2775ec5a1c1_0_54"/>
          <p:cNvSpPr/>
          <p:nvPr/>
        </p:nvSpPr>
        <p:spPr>
          <a:xfrm>
            <a:off x="436075" y="1485075"/>
            <a:ext cx="8278200" cy="2348100"/>
          </a:xfrm>
          <a:prstGeom prst="rect">
            <a:avLst/>
          </a:prstGeom>
          <a:solidFill>
            <a:srgbClr val="F3F3F3"/>
          </a:solidFill>
          <a:ln>
            <a:noFill/>
          </a:ln>
        </p:spPr>
        <p:txBody>
          <a:bodyPr spcFirstLastPara="1" wrap="square" lIns="68575" tIns="68575" rIns="68575" bIns="68575" anchor="ctr" anchorCtr="0">
            <a:noAutofit/>
          </a:bodyPr>
          <a:lstStyle/>
          <a:p>
            <a:pPr marL="0" lvl="0" indent="0" rtl="0">
              <a:spcBef>
                <a:spcPts val="0"/>
              </a:spcBef>
              <a:spcAft>
                <a:spcPts val="0"/>
              </a:spcAft>
              <a:buNone/>
            </a:pPr>
            <a:br>
              <a:rPr lang="es" sz="1800" dirty="0">
                <a:latin typeface="Calibri"/>
                <a:ea typeface="Calibri"/>
                <a:cs typeface="Calibri"/>
                <a:sym typeface="Calibri"/>
              </a:rPr>
            </a:br>
            <a:br>
              <a:rPr lang="es" sz="1800" dirty="0">
                <a:solidFill>
                  <a:schemeClr val="dk1"/>
                </a:solidFill>
                <a:latin typeface="Calibri"/>
                <a:ea typeface="Calibri"/>
                <a:cs typeface="Calibri"/>
                <a:sym typeface="Calibri"/>
              </a:rPr>
            </a:br>
            <a:r>
              <a:rPr lang="es" sz="1600" dirty="0">
                <a:solidFill>
                  <a:schemeClr val="dk1"/>
                </a:solidFill>
                <a:latin typeface="Calibri"/>
                <a:ea typeface="Calibri"/>
                <a:cs typeface="Calibri"/>
                <a:sym typeface="Calibri"/>
              </a:rPr>
              <a:t>En el caso del Juego Real, la distribución observada da a entender que:</a:t>
            </a: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12750" lvl="0" indent="-285750" rtl="0">
              <a:spcBef>
                <a:spcPts val="0"/>
              </a:spcBef>
              <a:spcAft>
                <a:spcPts val="0"/>
              </a:spcAft>
              <a:buClr>
                <a:schemeClr val="dk1"/>
              </a:buClr>
              <a:buSzPts val="1600"/>
              <a:buFont typeface="Arial" panose="020B0604020202020204" pitchFamily="34" charset="0"/>
              <a:buChar char="•"/>
            </a:pPr>
            <a:r>
              <a:rPr lang="es" sz="1600" dirty="0">
                <a:solidFill>
                  <a:schemeClr val="dk1"/>
                </a:solidFill>
                <a:latin typeface="Calibri"/>
                <a:ea typeface="Calibri"/>
                <a:cs typeface="Calibri"/>
                <a:sym typeface="Calibri"/>
              </a:rPr>
              <a:t>El 6, 7 y 8 ocurren con mayor frecuencia que el 2 y el 12.</a:t>
            </a: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12750" lvl="0" indent="-285750" rtl="0">
              <a:spcBef>
                <a:spcPts val="0"/>
              </a:spcBef>
              <a:spcAft>
                <a:spcPts val="0"/>
              </a:spcAft>
              <a:buClr>
                <a:schemeClr val="dk1"/>
              </a:buClr>
              <a:buSzPts val="1600"/>
              <a:buFont typeface="Arial" panose="020B0604020202020204" pitchFamily="34" charset="0"/>
              <a:buChar char="•"/>
            </a:pPr>
            <a:r>
              <a:rPr lang="es" sz="1600" dirty="0">
                <a:solidFill>
                  <a:schemeClr val="dk1"/>
                </a:solidFill>
                <a:latin typeface="Calibri"/>
                <a:ea typeface="Calibri"/>
                <a:cs typeface="Calibri"/>
                <a:sym typeface="Calibri"/>
              </a:rPr>
              <a:t>La forma simétrica de la distribución sugiere que la probabilidad de ocurrencia del 2 y 12 son las mismas, así como las del 3 y 11, 4 y 10, 5 y 9 y las del 6 y 8.</a:t>
            </a:r>
            <a:br>
              <a:rPr lang="es"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12750" lvl="0" indent="-285750" rtl="0">
              <a:spcBef>
                <a:spcPts val="0"/>
              </a:spcBef>
              <a:spcAft>
                <a:spcPts val="0"/>
              </a:spcAft>
              <a:buClr>
                <a:schemeClr val="dk1"/>
              </a:buClr>
              <a:buSzPts val="1600"/>
              <a:buFont typeface="Arial" panose="020B0604020202020204" pitchFamily="34" charset="0"/>
              <a:buChar char="•"/>
            </a:pPr>
            <a:r>
              <a:rPr lang="es" sz="1600" dirty="0">
                <a:solidFill>
                  <a:schemeClr val="dk1"/>
                </a:solidFill>
                <a:latin typeface="Calibri"/>
                <a:ea typeface="Calibri"/>
                <a:cs typeface="Calibri"/>
                <a:sym typeface="Calibri"/>
              </a:rPr>
              <a:t>El 7 parece ser el resultado que tiene más probabilidad de ocurrir, en comparación con el resto.</a:t>
            </a:r>
            <a:endParaRPr sz="16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latin typeface="Calibri"/>
              <a:ea typeface="Calibri"/>
              <a:cs typeface="Calibri"/>
              <a:sym typeface="Calibri"/>
            </a:endParaRPr>
          </a:p>
          <a:p>
            <a:pPr marL="0" lvl="0" indent="0" algn="just" rtl="0">
              <a:spcBef>
                <a:spcPts val="0"/>
              </a:spcBef>
              <a:spcAft>
                <a:spcPts val="0"/>
              </a:spcAft>
              <a:buNone/>
            </a:pPr>
            <a:endParaRPr sz="18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775ec5a1c1_0_15"/>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244" name="Google Shape;244;g2775ec5a1c1_0_15"/>
          <p:cNvSpPr/>
          <p:nvPr/>
        </p:nvSpPr>
        <p:spPr>
          <a:xfrm>
            <a:off x="436075" y="1485075"/>
            <a:ext cx="8278200" cy="20742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000">
                <a:latin typeface="Calibri"/>
                <a:ea typeface="Calibri"/>
                <a:cs typeface="Calibri"/>
                <a:sym typeface="Calibri"/>
              </a:rPr>
              <a:t>El análisis de la distribución de los datos de muchas repeticiones del juego permitió comparar las probabilidades de los resultados. Sin embargo, estas comparaciones son solo conjeturas, que es necesario verificar analizando los casos posibles del experimento aleatorio.</a:t>
            </a:r>
            <a:endParaRPr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775ec5a1c1_0_62"/>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3</a:t>
            </a:r>
            <a:endParaRPr sz="2700" b="1">
              <a:solidFill>
                <a:srgbClr val="423B71"/>
              </a:solidFill>
              <a:latin typeface="Calibri"/>
              <a:ea typeface="Calibri"/>
              <a:cs typeface="Calibri"/>
              <a:sym typeface="Calibri"/>
            </a:endParaRPr>
          </a:p>
        </p:txBody>
      </p:sp>
      <p:sp>
        <p:nvSpPr>
          <p:cNvPr id="250" name="Google Shape;250;g2775ec5a1c1_0_62"/>
          <p:cNvSpPr txBox="1"/>
          <p:nvPr/>
        </p:nvSpPr>
        <p:spPr>
          <a:xfrm>
            <a:off x="195550" y="907600"/>
            <a:ext cx="7353600" cy="3693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a:p>
        </p:txBody>
      </p:sp>
      <p:sp>
        <p:nvSpPr>
          <p:cNvPr id="251" name="Google Shape;251;g2775ec5a1c1_0_62"/>
          <p:cNvSpPr txBox="1"/>
          <p:nvPr/>
        </p:nvSpPr>
        <p:spPr>
          <a:xfrm>
            <a:off x="459600" y="1555950"/>
            <a:ext cx="7832700" cy="2709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AutoNum type="arabicPeriod"/>
            </a:pPr>
            <a:r>
              <a:rPr lang="es" sz="1600">
                <a:solidFill>
                  <a:schemeClr val="dk1"/>
                </a:solidFill>
                <a:latin typeface="Calibri"/>
                <a:ea typeface="Calibri"/>
                <a:cs typeface="Calibri"/>
                <a:sym typeface="Calibri"/>
              </a:rPr>
              <a:t>Analiza la siguiente afirmación:</a:t>
            </a:r>
            <a:endParaRPr sz="1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s" sz="1600">
                <a:solidFill>
                  <a:schemeClr val="dk1"/>
                </a:solidFill>
                <a:latin typeface="Calibri"/>
                <a:ea typeface="Calibri"/>
                <a:cs typeface="Calibri"/>
                <a:sym typeface="Calibri"/>
              </a:rPr>
              <a:t>“Al lanzar dos dados, solo existe una manera de obtener un 12: que ambos dados sean un 6. Mientras que para obtener un 7 existen tres formas: que salga un 1 y un 6, un 2 y un 5 o que salga un 3 y un 4.”</a:t>
            </a:r>
            <a:endParaRPr sz="1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s" sz="1600">
                <a:solidFill>
                  <a:schemeClr val="dk1"/>
                </a:solidFill>
                <a:latin typeface="Calibri"/>
                <a:ea typeface="Calibri"/>
                <a:cs typeface="Calibri"/>
                <a:sym typeface="Calibri"/>
              </a:rPr>
              <a:t>¿Es correcto este razonamiento?, ¿las posibilidades de obtener un 7 son el triple de las probabilidades de obtener un 12? Comenta.</a:t>
            </a:r>
            <a:endParaRPr sz="1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775ec5a1c1_0_71"/>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3</a:t>
            </a:r>
            <a:endParaRPr sz="2700" b="1">
              <a:solidFill>
                <a:srgbClr val="423B71"/>
              </a:solidFill>
              <a:latin typeface="Calibri"/>
              <a:ea typeface="Calibri"/>
              <a:cs typeface="Calibri"/>
              <a:sym typeface="Calibri"/>
            </a:endParaRPr>
          </a:p>
        </p:txBody>
      </p:sp>
      <p:sp>
        <p:nvSpPr>
          <p:cNvPr id="257" name="Google Shape;257;g2775ec5a1c1_0_71"/>
          <p:cNvSpPr txBox="1"/>
          <p:nvPr/>
        </p:nvSpPr>
        <p:spPr>
          <a:xfrm>
            <a:off x="48875" y="936950"/>
            <a:ext cx="7353600" cy="3693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a:p>
        </p:txBody>
      </p:sp>
      <p:sp>
        <p:nvSpPr>
          <p:cNvPr id="258" name="Google Shape;258;g2775ec5a1c1_0_71"/>
          <p:cNvSpPr txBox="1"/>
          <p:nvPr/>
        </p:nvSpPr>
        <p:spPr>
          <a:xfrm>
            <a:off x="127125" y="2181775"/>
            <a:ext cx="7832700" cy="985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6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p:txBody>
      </p:sp>
      <p:sp>
        <p:nvSpPr>
          <p:cNvPr id="259" name="Google Shape;259;g2775ec5a1c1_0_71"/>
          <p:cNvSpPr txBox="1"/>
          <p:nvPr/>
        </p:nvSpPr>
        <p:spPr>
          <a:xfrm>
            <a:off x="327575" y="985850"/>
            <a:ext cx="6796200" cy="1669800"/>
          </a:xfrm>
          <a:prstGeom prst="rect">
            <a:avLst/>
          </a:prstGeom>
          <a:noFill/>
          <a:ln>
            <a:noFill/>
          </a:ln>
        </p:spPr>
        <p:txBody>
          <a:bodyPr spcFirstLastPara="1" wrap="square" lIns="91425" tIns="91425" rIns="91425" bIns="91425" anchor="ctr" anchorCtr="0">
            <a:noAutofit/>
          </a:bodyPr>
          <a:lstStyle/>
          <a:p>
            <a:pPr marL="457200" lvl="0" indent="-330200" algn="l" rtl="0">
              <a:spcBef>
                <a:spcPts val="0"/>
              </a:spcBef>
              <a:spcAft>
                <a:spcPts val="0"/>
              </a:spcAft>
              <a:buSzPts val="1600"/>
              <a:buFont typeface="Calibri"/>
              <a:buAutoNum type="arabicPeriod" startAt="2"/>
            </a:pPr>
            <a:r>
              <a:rPr lang="es" sz="1600">
                <a:latin typeface="Calibri"/>
                <a:ea typeface="Calibri"/>
                <a:cs typeface="Calibri"/>
                <a:sym typeface="Calibri"/>
              </a:rPr>
              <a:t>Utiliza el recurso (</a:t>
            </a:r>
            <a:r>
              <a:rPr lang="es" sz="1600" u="sng">
                <a:solidFill>
                  <a:schemeClr val="hlink"/>
                </a:solidFill>
                <a:latin typeface="Calibri"/>
                <a:ea typeface="Calibri"/>
                <a:cs typeface="Calibri"/>
                <a:sym typeface="Calibri"/>
                <a:hlinkClick r:id="rId3"/>
              </a:rPr>
              <a:t>link</a:t>
            </a:r>
            <a:r>
              <a:rPr lang="es" sz="1600">
                <a:latin typeface="Calibri"/>
                <a:ea typeface="Calibri"/>
                <a:cs typeface="Calibri"/>
                <a:sym typeface="Calibri"/>
              </a:rPr>
              <a:t>) para generar 5 distribuciones de datos de 1000 lanzamientos cada una y completa la siguiente tabla:</a:t>
            </a:r>
            <a:endParaRPr sz="1100">
              <a:latin typeface="Calibri"/>
              <a:ea typeface="Calibri"/>
              <a:cs typeface="Calibri"/>
              <a:sym typeface="Calibri"/>
            </a:endParaRPr>
          </a:p>
          <a:p>
            <a:pPr marL="0" lvl="0" indent="0" algn="l" rtl="0">
              <a:spcBef>
                <a:spcPts val="0"/>
              </a:spcBef>
              <a:spcAft>
                <a:spcPts val="0"/>
              </a:spcAft>
              <a:buNone/>
            </a:pPr>
            <a:br>
              <a:rPr lang="es" sz="1100">
                <a:solidFill>
                  <a:srgbClr val="FF0000"/>
                </a:solidFill>
                <a:latin typeface="Calibri"/>
                <a:ea typeface="Calibri"/>
                <a:cs typeface="Calibri"/>
                <a:sym typeface="Calibri"/>
              </a:rPr>
            </a:br>
            <a:br>
              <a:rPr lang="es" sz="1100">
                <a:solidFill>
                  <a:srgbClr val="FF0000"/>
                </a:solidFill>
                <a:latin typeface="Calibri"/>
                <a:ea typeface="Calibri"/>
                <a:cs typeface="Calibri"/>
                <a:sym typeface="Calibri"/>
              </a:rPr>
            </a:br>
            <a:r>
              <a:rPr lang="es" sz="1100">
                <a:solidFill>
                  <a:srgbClr val="FF0000"/>
                </a:solidFill>
                <a:latin typeface="Calibri"/>
                <a:ea typeface="Calibri"/>
                <a:cs typeface="Calibri"/>
                <a:sym typeface="Calibri"/>
              </a:rPr>
              <a:t>                                                     </a:t>
            </a:r>
            <a:endParaRPr sz="1100">
              <a:solidFill>
                <a:srgbClr val="FF0000"/>
              </a:solidFill>
              <a:latin typeface="Calibri"/>
              <a:ea typeface="Calibri"/>
              <a:cs typeface="Calibri"/>
              <a:sym typeface="Calibri"/>
            </a:endParaRPr>
          </a:p>
        </p:txBody>
      </p:sp>
      <p:pic>
        <p:nvPicPr>
          <p:cNvPr id="260" name="Google Shape;260;g2775ec5a1c1_0_71"/>
          <p:cNvPicPr preferRelativeResize="0"/>
          <p:nvPr/>
        </p:nvPicPr>
        <p:blipFill>
          <a:blip r:embed="rId4">
            <a:alphaModFix/>
          </a:blip>
          <a:stretch>
            <a:fillRect/>
          </a:stretch>
        </p:blipFill>
        <p:spPr>
          <a:xfrm>
            <a:off x="895199" y="1955976"/>
            <a:ext cx="7353600" cy="2883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775ec5a1c1_0_82"/>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3</a:t>
            </a:r>
            <a:endParaRPr sz="2700" b="1">
              <a:solidFill>
                <a:srgbClr val="423B71"/>
              </a:solidFill>
              <a:latin typeface="Calibri"/>
              <a:ea typeface="Calibri"/>
              <a:cs typeface="Calibri"/>
              <a:sym typeface="Calibri"/>
            </a:endParaRPr>
          </a:p>
        </p:txBody>
      </p:sp>
      <p:sp>
        <p:nvSpPr>
          <p:cNvPr id="266" name="Google Shape;266;g2775ec5a1c1_0_82"/>
          <p:cNvSpPr txBox="1"/>
          <p:nvPr/>
        </p:nvSpPr>
        <p:spPr>
          <a:xfrm>
            <a:off x="195550" y="907600"/>
            <a:ext cx="7353600" cy="3693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a:p>
        </p:txBody>
      </p:sp>
      <p:sp>
        <p:nvSpPr>
          <p:cNvPr id="267" name="Google Shape;267;g2775ec5a1c1_0_82"/>
          <p:cNvSpPr txBox="1"/>
          <p:nvPr/>
        </p:nvSpPr>
        <p:spPr>
          <a:xfrm>
            <a:off x="459600" y="1555950"/>
            <a:ext cx="78327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3"/>
            </a:pPr>
            <a:r>
              <a:rPr lang="es" sz="1800">
                <a:solidFill>
                  <a:schemeClr val="dk1"/>
                </a:solidFill>
                <a:latin typeface="Calibri"/>
                <a:ea typeface="Calibri"/>
                <a:cs typeface="Calibri"/>
                <a:sym typeface="Calibri"/>
              </a:rPr>
              <a:t>¿Los resultados de la tabla anterior respaldan la afirmación de que las posibilidades de obtener un 7 son tres veces mayores que las probabilidades de obtener un 12?</a:t>
            </a:r>
            <a:endParaRPr sz="20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775ec5a1c1_0_44"/>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Conclusiones</a:t>
            </a:r>
            <a:endParaRPr sz="2700" b="1">
              <a:solidFill>
                <a:srgbClr val="423B71"/>
              </a:solidFill>
              <a:latin typeface="Calibri"/>
              <a:ea typeface="Calibri"/>
              <a:cs typeface="Calibri"/>
              <a:sym typeface="Calibri"/>
            </a:endParaRPr>
          </a:p>
        </p:txBody>
      </p:sp>
      <p:sp>
        <p:nvSpPr>
          <p:cNvPr id="273" name="Google Shape;273;g2775ec5a1c1_0_44"/>
          <p:cNvSpPr/>
          <p:nvPr/>
        </p:nvSpPr>
        <p:spPr>
          <a:xfrm>
            <a:off x="436075" y="1485075"/>
            <a:ext cx="8278200" cy="2690400"/>
          </a:xfrm>
          <a:prstGeom prst="rect">
            <a:avLst/>
          </a:prstGeom>
          <a:solidFill>
            <a:srgbClr val="F3F3F3"/>
          </a:solidFill>
          <a:ln>
            <a:noFill/>
          </a:ln>
        </p:spPr>
        <p:txBody>
          <a:bodyPr spcFirstLastPara="1" wrap="square" lIns="68575" tIns="68575" rIns="68575" bIns="68575" anchor="ctr" anchorCtr="0">
            <a:noAutofit/>
          </a:bodyPr>
          <a:lstStyle/>
          <a:p>
            <a:pPr marL="457200" lvl="0" indent="-317500" rtl="0">
              <a:spcBef>
                <a:spcPts val="0"/>
              </a:spcBef>
              <a:spcAft>
                <a:spcPts val="0"/>
              </a:spcAft>
              <a:buSzPts val="1400"/>
              <a:buFont typeface="Calibri"/>
              <a:buChar char="●"/>
            </a:pPr>
            <a:r>
              <a:rPr lang="es" sz="2000" dirty="0">
                <a:latin typeface="Calibri"/>
                <a:ea typeface="Calibri"/>
                <a:cs typeface="Calibri"/>
                <a:sym typeface="Calibri"/>
              </a:rPr>
              <a:t>A partir de la tabla, la frecuencia del 7 es mucho mayor que la del 12, aproximadamente, 6 veces más grande, </a:t>
            </a:r>
            <a:br>
              <a:rPr lang="es" sz="2000" dirty="0">
                <a:latin typeface="Calibri"/>
                <a:ea typeface="Calibri"/>
                <a:cs typeface="Calibri"/>
                <a:sym typeface="Calibri"/>
              </a:rPr>
            </a:br>
            <a:endParaRPr sz="2000" dirty="0">
              <a:latin typeface="Calibri"/>
              <a:ea typeface="Calibri"/>
              <a:cs typeface="Calibri"/>
              <a:sym typeface="Calibri"/>
            </a:endParaRPr>
          </a:p>
          <a:p>
            <a:pPr marL="457200" lvl="0" indent="-317500" rtl="0">
              <a:spcBef>
                <a:spcPts val="0"/>
              </a:spcBef>
              <a:spcAft>
                <a:spcPts val="0"/>
              </a:spcAft>
              <a:buSzPts val="1400"/>
              <a:buFont typeface="Calibri"/>
              <a:buChar char="●"/>
            </a:pPr>
            <a:r>
              <a:rPr lang="es" sz="2000" dirty="0">
                <a:latin typeface="Calibri"/>
                <a:ea typeface="Calibri"/>
                <a:cs typeface="Calibri"/>
                <a:sym typeface="Calibri"/>
              </a:rPr>
              <a:t>Esto indica que no es cierto que obtener un 7 sea tres veces más probable que obtener un 12. </a:t>
            </a:r>
            <a:br>
              <a:rPr lang="es" sz="2000" dirty="0">
                <a:latin typeface="Calibri"/>
                <a:ea typeface="Calibri"/>
                <a:cs typeface="Calibri"/>
                <a:sym typeface="Calibri"/>
              </a:rPr>
            </a:br>
            <a:endParaRPr sz="2000" dirty="0">
              <a:latin typeface="Calibri"/>
              <a:ea typeface="Calibri"/>
              <a:cs typeface="Calibri"/>
              <a:sym typeface="Calibri"/>
            </a:endParaRPr>
          </a:p>
          <a:p>
            <a:pPr marL="457200" lvl="0" indent="-317500" rtl="0">
              <a:spcBef>
                <a:spcPts val="0"/>
              </a:spcBef>
              <a:spcAft>
                <a:spcPts val="0"/>
              </a:spcAft>
              <a:buSzPts val="1400"/>
              <a:buFont typeface="Calibri"/>
              <a:buChar char="●"/>
            </a:pPr>
            <a:r>
              <a:rPr lang="es" sz="2000" dirty="0">
                <a:latin typeface="Calibri"/>
                <a:ea typeface="Calibri"/>
                <a:cs typeface="Calibri"/>
                <a:sym typeface="Calibri"/>
              </a:rPr>
              <a:t>Esto muestra que la afirmación analizada no es correcta. No pueden haber solo 3 formas de obtener un 7, deben haber más. </a:t>
            </a:r>
            <a:endParaRPr sz="24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775ec5a1c1_0_20"/>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4</a:t>
            </a:r>
            <a:endParaRPr sz="2700" b="1">
              <a:solidFill>
                <a:srgbClr val="423B71"/>
              </a:solidFill>
              <a:latin typeface="Calibri"/>
              <a:ea typeface="Calibri"/>
              <a:cs typeface="Calibri"/>
              <a:sym typeface="Calibri"/>
            </a:endParaRPr>
          </a:p>
        </p:txBody>
      </p:sp>
      <p:sp>
        <p:nvSpPr>
          <p:cNvPr id="279" name="Google Shape;279;g2775ec5a1c1_0_20"/>
          <p:cNvSpPr txBox="1"/>
          <p:nvPr/>
        </p:nvSpPr>
        <p:spPr>
          <a:xfrm>
            <a:off x="430250" y="1211150"/>
            <a:ext cx="7373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El siguiente diagrama resume todos los casos posibles que se pueden obtener al lanzar dos dados. Para distinguir cada dado, se pintaron de colores distintos.</a:t>
            </a:r>
            <a:endParaRPr sz="2100">
              <a:latin typeface="Calibri"/>
              <a:ea typeface="Calibri"/>
              <a:cs typeface="Calibri"/>
              <a:sym typeface="Calibri"/>
            </a:endParaRPr>
          </a:p>
        </p:txBody>
      </p:sp>
      <p:pic>
        <p:nvPicPr>
          <p:cNvPr id="280" name="Google Shape;280;g2775ec5a1c1_0_20"/>
          <p:cNvPicPr preferRelativeResize="0"/>
          <p:nvPr/>
        </p:nvPicPr>
        <p:blipFill>
          <a:blip r:embed="rId3">
            <a:alphaModFix/>
          </a:blip>
          <a:stretch>
            <a:fillRect/>
          </a:stretch>
        </p:blipFill>
        <p:spPr>
          <a:xfrm>
            <a:off x="2156626" y="2129150"/>
            <a:ext cx="4830750" cy="257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g25f037d8e98_0_41"/>
          <p:cNvGrpSpPr/>
          <p:nvPr/>
        </p:nvGrpSpPr>
        <p:grpSpPr>
          <a:xfrm>
            <a:off x="4153748" y="1389677"/>
            <a:ext cx="4802653" cy="3133745"/>
            <a:chOff x="4077548" y="1389677"/>
            <a:chExt cx="4802653" cy="3133745"/>
          </a:xfrm>
        </p:grpSpPr>
        <p:pic>
          <p:nvPicPr>
            <p:cNvPr id="100" name="Google Shape;100;g25f037d8e98_0_41"/>
            <p:cNvPicPr preferRelativeResize="0"/>
            <p:nvPr/>
          </p:nvPicPr>
          <p:blipFill>
            <a:blip r:embed="rId3">
              <a:alphaModFix/>
            </a:blip>
            <a:stretch>
              <a:fillRect/>
            </a:stretch>
          </p:blipFill>
          <p:spPr>
            <a:xfrm>
              <a:off x="4077548" y="1389677"/>
              <a:ext cx="4802653" cy="2191027"/>
            </a:xfrm>
            <a:prstGeom prst="rect">
              <a:avLst/>
            </a:prstGeom>
            <a:noFill/>
            <a:ln>
              <a:noFill/>
            </a:ln>
          </p:spPr>
        </p:pic>
        <p:pic>
          <p:nvPicPr>
            <p:cNvPr id="101" name="Google Shape;101;g25f037d8e98_0_41"/>
            <p:cNvPicPr preferRelativeResize="0"/>
            <p:nvPr/>
          </p:nvPicPr>
          <p:blipFill>
            <a:blip r:embed="rId4">
              <a:alphaModFix/>
            </a:blip>
            <a:stretch>
              <a:fillRect/>
            </a:stretch>
          </p:blipFill>
          <p:spPr>
            <a:xfrm>
              <a:off x="4077550" y="3785400"/>
              <a:ext cx="4719500" cy="738022"/>
            </a:xfrm>
            <a:prstGeom prst="rect">
              <a:avLst/>
            </a:prstGeom>
            <a:noFill/>
            <a:ln>
              <a:noFill/>
            </a:ln>
          </p:spPr>
        </p:pic>
      </p:grpSp>
      <p:pic>
        <p:nvPicPr>
          <p:cNvPr id="102" name="Google Shape;102;g25f037d8e98_0_41"/>
          <p:cNvPicPr preferRelativeResize="0"/>
          <p:nvPr/>
        </p:nvPicPr>
        <p:blipFill rotWithShape="1">
          <a:blip r:embed="rId5">
            <a:alphaModFix/>
          </a:blip>
          <a:srcRect r="1999"/>
          <a:stretch/>
        </p:blipFill>
        <p:spPr>
          <a:xfrm>
            <a:off x="142500" y="2223550"/>
            <a:ext cx="3806649" cy="2801524"/>
          </a:xfrm>
          <a:prstGeom prst="rect">
            <a:avLst/>
          </a:prstGeom>
          <a:noFill/>
          <a:ln>
            <a:noFill/>
          </a:ln>
        </p:spPr>
      </p:pic>
      <p:pic>
        <p:nvPicPr>
          <p:cNvPr id="103" name="Google Shape;103;g25f037d8e98_0_41"/>
          <p:cNvPicPr preferRelativeResize="0"/>
          <p:nvPr/>
        </p:nvPicPr>
        <p:blipFill>
          <a:blip r:embed="rId6">
            <a:alphaModFix/>
          </a:blip>
          <a:stretch>
            <a:fillRect/>
          </a:stretch>
        </p:blipFill>
        <p:spPr>
          <a:xfrm>
            <a:off x="265750" y="370350"/>
            <a:ext cx="2296898" cy="1918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775ec5a1c1_0_90"/>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Actividad 4</a:t>
            </a:r>
            <a:endParaRPr sz="2700" b="1">
              <a:solidFill>
                <a:srgbClr val="423B71"/>
              </a:solidFill>
              <a:latin typeface="Calibri"/>
              <a:ea typeface="Calibri"/>
              <a:cs typeface="Calibri"/>
              <a:sym typeface="Calibri"/>
            </a:endParaRPr>
          </a:p>
        </p:txBody>
      </p:sp>
      <p:sp>
        <p:nvSpPr>
          <p:cNvPr id="286" name="Google Shape;286;g2775ec5a1c1_0_90"/>
          <p:cNvSpPr txBox="1"/>
          <p:nvPr/>
        </p:nvSpPr>
        <p:spPr>
          <a:xfrm>
            <a:off x="312875" y="1593875"/>
            <a:ext cx="7245900" cy="1939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AutoNum type="arabicPeriod"/>
            </a:pPr>
            <a:r>
              <a:rPr lang="es" sz="2000">
                <a:latin typeface="Calibri"/>
                <a:ea typeface="Calibri"/>
                <a:cs typeface="Calibri"/>
                <a:sym typeface="Calibri"/>
              </a:rPr>
              <a:t>¿Cuántos son todos los posibles resultados al lanzar dos dados?</a:t>
            </a:r>
            <a:br>
              <a:rPr lang="es" sz="2000">
                <a:latin typeface="Calibri"/>
                <a:ea typeface="Calibri"/>
                <a:cs typeface="Calibri"/>
                <a:sym typeface="Calibri"/>
              </a:rPr>
            </a:br>
            <a:br>
              <a:rPr lang="es" sz="2000">
                <a:latin typeface="Calibri"/>
                <a:ea typeface="Calibri"/>
                <a:cs typeface="Calibri"/>
                <a:sym typeface="Calibri"/>
              </a:rPr>
            </a:b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s" sz="2000">
                <a:latin typeface="Calibri"/>
                <a:ea typeface="Calibri"/>
                <a:cs typeface="Calibri"/>
                <a:sym typeface="Calibri"/>
              </a:rPr>
              <a:t>¿Cuáles son los resultados en que la suma es 7 y los resultados en que la suma es 12?</a:t>
            </a:r>
            <a:endParaRPr sz="20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775ec5a1c1_0_95"/>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Juego Real</a:t>
            </a:r>
            <a:endParaRPr sz="2700" b="1">
              <a:solidFill>
                <a:srgbClr val="423B71"/>
              </a:solidFill>
              <a:latin typeface="Calibri"/>
              <a:ea typeface="Calibri"/>
              <a:cs typeface="Calibri"/>
              <a:sym typeface="Calibri"/>
            </a:endParaRPr>
          </a:p>
        </p:txBody>
      </p:sp>
      <p:sp>
        <p:nvSpPr>
          <p:cNvPr id="292" name="Google Shape;292;g2775ec5a1c1_0_95"/>
          <p:cNvSpPr/>
          <p:nvPr/>
        </p:nvSpPr>
        <p:spPr>
          <a:xfrm>
            <a:off x="436075" y="1485075"/>
            <a:ext cx="8278200" cy="13824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400">
                <a:latin typeface="Calibri"/>
                <a:ea typeface="Calibri"/>
                <a:cs typeface="Calibri"/>
                <a:sym typeface="Calibri"/>
              </a:rPr>
              <a:t>¿Cuántas veces es más probable obtener un 7 que un 12?, ¿tiene sentido con los resultados recolectados en la simulación?</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775ec5a1c1_0_109"/>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Sistematización</a:t>
            </a:r>
            <a:endParaRPr sz="2700" b="1">
              <a:solidFill>
                <a:srgbClr val="423B71"/>
              </a:solidFill>
              <a:latin typeface="Calibri"/>
              <a:ea typeface="Calibri"/>
              <a:cs typeface="Calibri"/>
              <a:sym typeface="Calibri"/>
            </a:endParaRPr>
          </a:p>
        </p:txBody>
      </p:sp>
      <p:sp>
        <p:nvSpPr>
          <p:cNvPr id="298" name="Google Shape;298;g2775ec5a1c1_0_109"/>
          <p:cNvSpPr/>
          <p:nvPr/>
        </p:nvSpPr>
        <p:spPr>
          <a:xfrm>
            <a:off x="436075" y="1485075"/>
            <a:ext cx="8278200" cy="2680500"/>
          </a:xfrm>
          <a:prstGeom prst="rect">
            <a:avLst/>
          </a:prstGeom>
          <a:solidFill>
            <a:srgbClr val="F3F3F3"/>
          </a:solidFill>
          <a:ln>
            <a:noFill/>
          </a:ln>
        </p:spPr>
        <p:txBody>
          <a:bodyPr spcFirstLastPara="1" wrap="square" lIns="68575" tIns="68575" rIns="68575" bIns="68575" anchor="ctr" anchorCtr="0">
            <a:noAutofit/>
          </a:bodyPr>
          <a:lstStyle/>
          <a:p>
            <a:pPr marL="457200" lvl="0" indent="-355600" rtl="0">
              <a:spcBef>
                <a:spcPts val="0"/>
              </a:spcBef>
              <a:spcAft>
                <a:spcPts val="0"/>
              </a:spcAft>
              <a:buSzPts val="2000"/>
              <a:buFont typeface="Calibri"/>
              <a:buChar char="●"/>
            </a:pPr>
            <a:r>
              <a:rPr lang="es" sz="2000" dirty="0">
                <a:latin typeface="Calibri"/>
                <a:ea typeface="Calibri"/>
                <a:cs typeface="Calibri"/>
                <a:sym typeface="Calibri"/>
              </a:rPr>
              <a:t>En un experimento aleatorio, es común que existan eventos que sucedan de manera más frecuente que otros.</a:t>
            </a:r>
            <a:br>
              <a:rPr lang="es" sz="2000" dirty="0">
                <a:latin typeface="Calibri"/>
                <a:ea typeface="Calibri"/>
                <a:cs typeface="Calibri"/>
                <a:sym typeface="Calibri"/>
              </a:rPr>
            </a:br>
            <a:endParaRPr sz="2000" dirty="0">
              <a:latin typeface="Calibri"/>
              <a:ea typeface="Calibri"/>
              <a:cs typeface="Calibri"/>
              <a:sym typeface="Calibri"/>
            </a:endParaRPr>
          </a:p>
          <a:p>
            <a:pPr marL="457200" lvl="0" indent="-355600" rtl="0">
              <a:spcBef>
                <a:spcPts val="0"/>
              </a:spcBef>
              <a:spcAft>
                <a:spcPts val="0"/>
              </a:spcAft>
              <a:buSzPts val="2000"/>
              <a:buFont typeface="Calibri"/>
              <a:buChar char="●"/>
            </a:pPr>
            <a:r>
              <a:rPr lang="es" sz="2000" dirty="0">
                <a:latin typeface="Calibri"/>
                <a:ea typeface="Calibri"/>
                <a:cs typeface="Calibri"/>
                <a:sym typeface="Calibri"/>
              </a:rPr>
              <a:t>Analizar la distribución de los datos recolectados al repetir muchas veces un experimento aleatorio, como en el caso del Juego Real, permite hacer conjeturas acerca de las probabilidades asociadas al caballo de Alicia y el de la Reina.</a:t>
            </a:r>
            <a:endParaRPr sz="2000" dirty="0">
              <a:latin typeface="Calibri"/>
              <a:ea typeface="Calibri"/>
              <a:cs typeface="Calibri"/>
              <a:sym typeface="Calibri"/>
            </a:endParaRPr>
          </a:p>
          <a:p>
            <a:pPr marL="0" lvl="0" indent="0" algn="just" rtl="0">
              <a:spcBef>
                <a:spcPts val="0"/>
              </a:spcBef>
              <a:spcAft>
                <a:spcPts val="0"/>
              </a:spcAft>
              <a:buNone/>
            </a:pPr>
            <a:endParaRPr sz="2400"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775ec5a1c1_0_121"/>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Sistematización</a:t>
            </a:r>
            <a:endParaRPr sz="2700" b="1">
              <a:solidFill>
                <a:srgbClr val="423B71"/>
              </a:solidFill>
              <a:latin typeface="Calibri"/>
              <a:ea typeface="Calibri"/>
              <a:cs typeface="Calibri"/>
              <a:sym typeface="Calibri"/>
            </a:endParaRPr>
          </a:p>
        </p:txBody>
      </p:sp>
      <p:sp>
        <p:nvSpPr>
          <p:cNvPr id="304" name="Google Shape;304;g2775ec5a1c1_0_121"/>
          <p:cNvSpPr/>
          <p:nvPr/>
        </p:nvSpPr>
        <p:spPr>
          <a:xfrm>
            <a:off x="436075" y="1485075"/>
            <a:ext cx="8278200" cy="26805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Distinguir los dados, por ejemplo, mediante un diagrama, permite contar de mejor manera todos los casos posibles de un experimento aleatorio.</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Para poder comparar las probabilidades asociadas a cada caballo a partir de sus casos favorables, es necesario que cada uno de esos casos sean igualmente probables. En el caso del lanzamiento de dos dados, los 36 resultados descritos en el diagrama tienen la misma probabilidad de ocurrir.</a:t>
            </a:r>
            <a:endParaRPr sz="2400" dirty="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2679faebf9a_1_0"/>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g2679faebf9a_1_0"/>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rgbClr val="FFFFFF"/>
                </a:solidFill>
                <a:latin typeface="Calibri"/>
                <a:ea typeface="Calibri"/>
                <a:cs typeface="Calibri"/>
                <a:sym typeface="Calibri"/>
              </a:rPr>
              <a:t>“</a:t>
            </a:r>
            <a:r>
              <a:rPr lang="es" sz="3300" b="1" i="0" u="none" strike="noStrike" cap="none">
                <a:solidFill>
                  <a:srgbClr val="FFFFFF"/>
                </a:solidFill>
                <a:latin typeface="Calibri"/>
                <a:ea typeface="Calibri"/>
                <a:cs typeface="Calibri"/>
                <a:sym typeface="Calibri"/>
              </a:rPr>
              <a:t>A</a:t>
            </a:r>
            <a:r>
              <a:rPr lang="es" sz="3300" b="1">
                <a:solidFill>
                  <a:srgbClr val="FFFFFF"/>
                </a:solidFill>
                <a:latin typeface="Calibri"/>
                <a:ea typeface="Calibri"/>
                <a:cs typeface="Calibri"/>
                <a:sym typeface="Calibri"/>
              </a:rPr>
              <a:t>licia y e</a:t>
            </a:r>
            <a:r>
              <a:rPr lang="es" sz="3300" b="1" i="0" u="none" strike="noStrike" cap="none">
                <a:solidFill>
                  <a:srgbClr val="FFFFFF"/>
                </a:solidFill>
                <a:latin typeface="Calibri"/>
                <a:ea typeface="Calibri"/>
                <a:cs typeface="Calibri"/>
                <a:sym typeface="Calibri"/>
              </a:rPr>
              <a:t>l </a:t>
            </a:r>
            <a:r>
              <a:rPr lang="es" sz="3300" b="1">
                <a:solidFill>
                  <a:srgbClr val="FFFFFF"/>
                </a:solidFill>
                <a:latin typeface="Calibri"/>
                <a:ea typeface="Calibri"/>
                <a:cs typeface="Calibri"/>
                <a:sym typeface="Calibri"/>
              </a:rPr>
              <a:t>j</a:t>
            </a:r>
            <a:r>
              <a:rPr lang="es" sz="3300" b="1" i="0" u="none" strike="noStrike" cap="none">
                <a:solidFill>
                  <a:srgbClr val="FFFFFF"/>
                </a:solidFill>
                <a:latin typeface="Calibri"/>
                <a:ea typeface="Calibri"/>
                <a:cs typeface="Calibri"/>
                <a:sym typeface="Calibri"/>
              </a:rPr>
              <a:t>uego </a:t>
            </a:r>
            <a:r>
              <a:rPr lang="es" sz="3300" b="1">
                <a:solidFill>
                  <a:srgbClr val="FFFFFF"/>
                </a:solidFill>
                <a:latin typeface="Calibri"/>
                <a:ea typeface="Calibri"/>
                <a:cs typeface="Calibri"/>
                <a:sym typeface="Calibri"/>
              </a:rPr>
              <a:t>Real</a:t>
            </a:r>
            <a:r>
              <a:rPr lang="es" sz="3300" b="1" i="0" u="none" strike="noStrike" cap="none">
                <a:solidFill>
                  <a:srgbClr val="FFFFFF"/>
                </a:solidFill>
                <a:latin typeface="Calibri"/>
                <a:ea typeface="Calibri"/>
                <a:cs typeface="Calibri"/>
                <a:sym typeface="Calibri"/>
              </a:rPr>
              <a:t>”</a:t>
            </a:r>
            <a:endParaRPr sz="3300" b="1"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1469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26007855222_0_2"/>
          <p:cNvPicPr preferRelativeResize="0"/>
          <p:nvPr/>
        </p:nvPicPr>
        <p:blipFill>
          <a:blip r:embed="rId3">
            <a:alphaModFix/>
          </a:blip>
          <a:stretch>
            <a:fillRect/>
          </a:stretch>
        </p:blipFill>
        <p:spPr>
          <a:xfrm>
            <a:off x="134975" y="122975"/>
            <a:ext cx="3727001" cy="4889748"/>
          </a:xfrm>
          <a:prstGeom prst="rect">
            <a:avLst/>
          </a:prstGeom>
          <a:noFill/>
          <a:ln>
            <a:noFill/>
          </a:ln>
        </p:spPr>
      </p:pic>
      <p:grpSp>
        <p:nvGrpSpPr>
          <p:cNvPr id="109" name="Google Shape;109;g26007855222_0_2"/>
          <p:cNvGrpSpPr/>
          <p:nvPr/>
        </p:nvGrpSpPr>
        <p:grpSpPr>
          <a:xfrm>
            <a:off x="4010100" y="1142649"/>
            <a:ext cx="5027350" cy="3034651"/>
            <a:chOff x="4010100" y="1142649"/>
            <a:chExt cx="5027350" cy="3034651"/>
          </a:xfrm>
        </p:grpSpPr>
        <p:pic>
          <p:nvPicPr>
            <p:cNvPr id="110" name="Google Shape;110;g26007855222_0_2"/>
            <p:cNvPicPr preferRelativeResize="0"/>
            <p:nvPr/>
          </p:nvPicPr>
          <p:blipFill rotWithShape="1">
            <a:blip r:embed="rId4">
              <a:alphaModFix/>
            </a:blip>
            <a:srcRect b="78151"/>
            <a:stretch/>
          </p:blipFill>
          <p:spPr>
            <a:xfrm>
              <a:off x="4037800" y="1142649"/>
              <a:ext cx="4999650" cy="552175"/>
            </a:xfrm>
            <a:prstGeom prst="rect">
              <a:avLst/>
            </a:prstGeom>
            <a:noFill/>
            <a:ln>
              <a:noFill/>
            </a:ln>
          </p:spPr>
        </p:pic>
        <p:pic>
          <p:nvPicPr>
            <p:cNvPr id="111" name="Google Shape;111;g26007855222_0_2"/>
            <p:cNvPicPr preferRelativeResize="0"/>
            <p:nvPr/>
          </p:nvPicPr>
          <p:blipFill rotWithShape="1">
            <a:blip r:embed="rId4">
              <a:alphaModFix/>
            </a:blip>
            <a:srcRect t="31219" b="48428"/>
            <a:stretch/>
          </p:blipFill>
          <p:spPr>
            <a:xfrm>
              <a:off x="4010100" y="1841749"/>
              <a:ext cx="4999650" cy="514350"/>
            </a:xfrm>
            <a:prstGeom prst="rect">
              <a:avLst/>
            </a:prstGeom>
            <a:noFill/>
            <a:ln>
              <a:noFill/>
            </a:ln>
          </p:spPr>
        </p:pic>
        <p:pic>
          <p:nvPicPr>
            <p:cNvPr id="112" name="Google Shape;112;g26007855222_0_2"/>
            <p:cNvPicPr preferRelativeResize="0"/>
            <p:nvPr/>
          </p:nvPicPr>
          <p:blipFill rotWithShape="1">
            <a:blip r:embed="rId4">
              <a:alphaModFix/>
            </a:blip>
            <a:srcRect t="59683"/>
            <a:stretch/>
          </p:blipFill>
          <p:spPr>
            <a:xfrm>
              <a:off x="4010100" y="2503022"/>
              <a:ext cx="4999650" cy="1018901"/>
            </a:xfrm>
            <a:prstGeom prst="rect">
              <a:avLst/>
            </a:prstGeom>
            <a:noFill/>
            <a:ln>
              <a:noFill/>
            </a:ln>
          </p:spPr>
        </p:pic>
        <p:pic>
          <p:nvPicPr>
            <p:cNvPr id="113" name="Google Shape;113;g26007855222_0_2"/>
            <p:cNvPicPr preferRelativeResize="0"/>
            <p:nvPr/>
          </p:nvPicPr>
          <p:blipFill>
            <a:blip r:embed="rId5">
              <a:alphaModFix/>
            </a:blip>
            <a:stretch>
              <a:fillRect/>
            </a:stretch>
          </p:blipFill>
          <p:spPr>
            <a:xfrm>
              <a:off x="4037813" y="3625125"/>
              <a:ext cx="4944218" cy="5521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5f037d8e98_0_17"/>
          <p:cNvPicPr preferRelativeResize="0"/>
          <p:nvPr/>
        </p:nvPicPr>
        <p:blipFill>
          <a:blip r:embed="rId3">
            <a:alphaModFix/>
          </a:blip>
          <a:stretch>
            <a:fillRect/>
          </a:stretch>
        </p:blipFill>
        <p:spPr>
          <a:xfrm>
            <a:off x="134975" y="122975"/>
            <a:ext cx="3727001" cy="4889748"/>
          </a:xfrm>
          <a:prstGeom prst="rect">
            <a:avLst/>
          </a:prstGeom>
          <a:noFill/>
          <a:ln>
            <a:noFill/>
          </a:ln>
        </p:spPr>
      </p:pic>
      <p:pic>
        <p:nvPicPr>
          <p:cNvPr id="119" name="Google Shape;119;g25f037d8e98_0_17"/>
          <p:cNvPicPr preferRelativeResize="0"/>
          <p:nvPr/>
        </p:nvPicPr>
        <p:blipFill>
          <a:blip r:embed="rId4">
            <a:alphaModFix/>
          </a:blip>
          <a:stretch>
            <a:fillRect/>
          </a:stretch>
        </p:blipFill>
        <p:spPr>
          <a:xfrm>
            <a:off x="4031801" y="1355425"/>
            <a:ext cx="4977225" cy="32977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g26007855222_0_13"/>
          <p:cNvGrpSpPr/>
          <p:nvPr/>
        </p:nvGrpSpPr>
        <p:grpSpPr>
          <a:xfrm>
            <a:off x="4033725" y="1396550"/>
            <a:ext cx="4867150" cy="3242382"/>
            <a:chOff x="4033725" y="1396550"/>
            <a:chExt cx="4867150" cy="3242382"/>
          </a:xfrm>
        </p:grpSpPr>
        <p:pic>
          <p:nvPicPr>
            <p:cNvPr id="125" name="Google Shape;125;g26007855222_0_13"/>
            <p:cNvPicPr preferRelativeResize="0"/>
            <p:nvPr/>
          </p:nvPicPr>
          <p:blipFill>
            <a:blip r:embed="rId3">
              <a:alphaModFix/>
            </a:blip>
            <a:stretch>
              <a:fillRect/>
            </a:stretch>
          </p:blipFill>
          <p:spPr>
            <a:xfrm>
              <a:off x="4077325" y="1396550"/>
              <a:ext cx="4823550" cy="564950"/>
            </a:xfrm>
            <a:prstGeom prst="rect">
              <a:avLst/>
            </a:prstGeom>
            <a:noFill/>
            <a:ln>
              <a:noFill/>
            </a:ln>
          </p:spPr>
        </p:pic>
        <p:pic>
          <p:nvPicPr>
            <p:cNvPr id="126" name="Google Shape;126;g26007855222_0_13"/>
            <p:cNvPicPr preferRelativeResize="0"/>
            <p:nvPr/>
          </p:nvPicPr>
          <p:blipFill>
            <a:blip r:embed="rId4">
              <a:alphaModFix/>
            </a:blip>
            <a:stretch>
              <a:fillRect/>
            </a:stretch>
          </p:blipFill>
          <p:spPr>
            <a:xfrm>
              <a:off x="4033725" y="2076100"/>
              <a:ext cx="4823550" cy="996297"/>
            </a:xfrm>
            <a:prstGeom prst="rect">
              <a:avLst/>
            </a:prstGeom>
            <a:noFill/>
            <a:ln>
              <a:noFill/>
            </a:ln>
          </p:spPr>
        </p:pic>
        <p:pic>
          <p:nvPicPr>
            <p:cNvPr id="127" name="Google Shape;127;g26007855222_0_13"/>
            <p:cNvPicPr preferRelativeResize="0"/>
            <p:nvPr/>
          </p:nvPicPr>
          <p:blipFill>
            <a:blip r:embed="rId5">
              <a:alphaModFix/>
            </a:blip>
            <a:stretch>
              <a:fillRect/>
            </a:stretch>
          </p:blipFill>
          <p:spPr>
            <a:xfrm>
              <a:off x="4042945" y="3186995"/>
              <a:ext cx="4805111" cy="564950"/>
            </a:xfrm>
            <a:prstGeom prst="rect">
              <a:avLst/>
            </a:prstGeom>
            <a:noFill/>
            <a:ln>
              <a:noFill/>
            </a:ln>
          </p:spPr>
        </p:pic>
        <p:pic>
          <p:nvPicPr>
            <p:cNvPr id="128" name="Google Shape;128;g26007855222_0_13"/>
            <p:cNvPicPr preferRelativeResize="0"/>
            <p:nvPr/>
          </p:nvPicPr>
          <p:blipFill>
            <a:blip r:embed="rId6">
              <a:alphaModFix/>
            </a:blip>
            <a:stretch>
              <a:fillRect/>
            </a:stretch>
          </p:blipFill>
          <p:spPr>
            <a:xfrm>
              <a:off x="4077325" y="3867900"/>
              <a:ext cx="4805100" cy="771032"/>
            </a:xfrm>
            <a:prstGeom prst="rect">
              <a:avLst/>
            </a:prstGeom>
            <a:noFill/>
            <a:ln>
              <a:noFill/>
            </a:ln>
          </p:spPr>
        </p:pic>
      </p:grpSp>
      <p:pic>
        <p:nvPicPr>
          <p:cNvPr id="129" name="Google Shape;129;g26007855222_0_13"/>
          <p:cNvPicPr preferRelativeResize="0"/>
          <p:nvPr/>
        </p:nvPicPr>
        <p:blipFill>
          <a:blip r:embed="rId7">
            <a:alphaModFix/>
          </a:blip>
          <a:stretch>
            <a:fillRect/>
          </a:stretch>
        </p:blipFill>
        <p:spPr>
          <a:xfrm>
            <a:off x="117525" y="119650"/>
            <a:ext cx="3727024" cy="48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679faebf9a_2_2"/>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Alicia y el juego real</a:t>
            </a:r>
            <a:endParaRPr sz="2700" b="1">
              <a:solidFill>
                <a:srgbClr val="423B71"/>
              </a:solidFill>
              <a:latin typeface="Calibri"/>
              <a:ea typeface="Calibri"/>
              <a:cs typeface="Calibri"/>
              <a:sym typeface="Calibri"/>
            </a:endParaRPr>
          </a:p>
        </p:txBody>
      </p:sp>
      <p:sp>
        <p:nvSpPr>
          <p:cNvPr id="135" name="Google Shape;135;g2679faebf9a_2_2"/>
          <p:cNvSpPr/>
          <p:nvPr/>
        </p:nvSpPr>
        <p:spPr>
          <a:xfrm>
            <a:off x="437200" y="1121100"/>
            <a:ext cx="7125900" cy="1365300"/>
          </a:xfrm>
          <a:prstGeom prst="rect">
            <a:avLst/>
          </a:prstGeom>
          <a:solidFill>
            <a:srgbClr val="F3F3F3"/>
          </a:solidFill>
          <a:ln>
            <a:noFill/>
          </a:ln>
        </p:spPr>
        <p:txBody>
          <a:bodyPr spcFirstLastPara="1" wrap="square" lIns="68575" tIns="68575" rIns="68575" bIns="68575" anchor="ctr" anchorCtr="0">
            <a:noAutofit/>
          </a:bodyPr>
          <a:lstStyle/>
          <a:p>
            <a:pPr marL="457200" lvl="0" indent="-355600" algn="l" rtl="0">
              <a:spcBef>
                <a:spcPts val="0"/>
              </a:spcBef>
              <a:spcAft>
                <a:spcPts val="0"/>
              </a:spcAft>
              <a:buSzPts val="2000"/>
              <a:buFont typeface="Calibri"/>
              <a:buChar char="●"/>
            </a:pPr>
            <a:r>
              <a:rPr lang="es" sz="2000">
                <a:latin typeface="Calibri"/>
                <a:ea typeface="Calibri"/>
                <a:cs typeface="Calibri"/>
                <a:sym typeface="Calibri"/>
              </a:rPr>
              <a:t>¿De qué se trata el “Gran Juego Real”?</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s" sz="2000">
                <a:latin typeface="Calibri"/>
                <a:ea typeface="Calibri"/>
                <a:cs typeface="Calibri"/>
                <a:sym typeface="Calibri"/>
              </a:rPr>
              <a:t>¿Qué caballo eligió Alicia? ¿Con qué caballo se quedó la Reina? </a:t>
            </a:r>
            <a:endParaRPr sz="2000">
              <a:latin typeface="Calibri"/>
              <a:ea typeface="Calibri"/>
              <a:cs typeface="Calibri"/>
              <a:sym typeface="Calibri"/>
            </a:endParaRPr>
          </a:p>
        </p:txBody>
      </p:sp>
      <p:pic>
        <p:nvPicPr>
          <p:cNvPr id="136" name="Google Shape;136;g2679faebf9a_2_2"/>
          <p:cNvPicPr preferRelativeResize="0"/>
          <p:nvPr/>
        </p:nvPicPr>
        <p:blipFill rotWithShape="1">
          <a:blip r:embed="rId3">
            <a:alphaModFix/>
          </a:blip>
          <a:srcRect r="1999"/>
          <a:stretch/>
        </p:blipFill>
        <p:spPr>
          <a:xfrm>
            <a:off x="5836622" y="2571750"/>
            <a:ext cx="3307376" cy="2434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679faebf9a_2_7"/>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El Gran Juego Real</a:t>
            </a:r>
            <a:endParaRPr sz="2700" b="1">
              <a:solidFill>
                <a:srgbClr val="423B71"/>
              </a:solidFill>
              <a:latin typeface="Calibri"/>
              <a:ea typeface="Calibri"/>
              <a:cs typeface="Calibri"/>
              <a:sym typeface="Calibri"/>
            </a:endParaRPr>
          </a:p>
        </p:txBody>
      </p:sp>
      <p:sp>
        <p:nvSpPr>
          <p:cNvPr id="142" name="Google Shape;142;g2679faebf9a_2_7"/>
          <p:cNvSpPr txBox="1"/>
          <p:nvPr/>
        </p:nvSpPr>
        <p:spPr>
          <a:xfrm>
            <a:off x="6111301" y="3505125"/>
            <a:ext cx="26406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endParaRPr sz="1800" i="0" u="none" strike="noStrike" cap="none">
              <a:solidFill>
                <a:srgbClr val="000000"/>
              </a:solidFill>
              <a:latin typeface="Calibri"/>
              <a:ea typeface="Calibri"/>
              <a:cs typeface="Calibri"/>
              <a:sym typeface="Calibri"/>
            </a:endParaRPr>
          </a:p>
        </p:txBody>
      </p:sp>
      <p:pic>
        <p:nvPicPr>
          <p:cNvPr id="143" name="Google Shape;143;g2679faebf9a_2_7"/>
          <p:cNvPicPr preferRelativeResize="0"/>
          <p:nvPr/>
        </p:nvPicPr>
        <p:blipFill rotWithShape="1">
          <a:blip r:embed="rId3">
            <a:alphaModFix/>
          </a:blip>
          <a:srcRect t="7002"/>
          <a:stretch/>
        </p:blipFill>
        <p:spPr>
          <a:xfrm>
            <a:off x="131288" y="1062476"/>
            <a:ext cx="8881423" cy="3807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679faebf9a_2_23"/>
          <p:cNvSpPr txBox="1"/>
          <p:nvPr/>
        </p:nvSpPr>
        <p:spPr>
          <a:xfrm>
            <a:off x="312879" y="3445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Alicia y el juego real</a:t>
            </a:r>
            <a:endParaRPr sz="2700" b="1">
              <a:solidFill>
                <a:srgbClr val="423B71"/>
              </a:solidFill>
              <a:latin typeface="Calibri"/>
              <a:ea typeface="Calibri"/>
              <a:cs typeface="Calibri"/>
              <a:sym typeface="Calibri"/>
            </a:endParaRPr>
          </a:p>
        </p:txBody>
      </p:sp>
      <p:sp>
        <p:nvSpPr>
          <p:cNvPr id="149" name="Google Shape;149;g2679faebf9a_2_23"/>
          <p:cNvSpPr/>
          <p:nvPr/>
        </p:nvSpPr>
        <p:spPr>
          <a:xfrm>
            <a:off x="436075" y="1485075"/>
            <a:ext cx="8278200" cy="1382400"/>
          </a:xfrm>
          <a:prstGeom prst="rect">
            <a:avLst/>
          </a:prstGeom>
          <a:solidFill>
            <a:srgbClr val="F3F3F3"/>
          </a:solidFill>
          <a:ln>
            <a:noFill/>
          </a:ln>
        </p:spPr>
        <p:txBody>
          <a:bodyPr spcFirstLastPara="1" wrap="square" lIns="68575" tIns="68575" rIns="68575" bIns="68575" anchor="ctr" anchorCtr="0">
            <a:noAutofit/>
          </a:bodyPr>
          <a:lstStyle/>
          <a:p>
            <a:pPr marL="457200" lvl="0" indent="-355600" algn="just" rtl="0">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¿Por qué creen que Alicia estaba interesada en quedarse con el caballo 7?</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marL="457200" lvl="0" indent="-355600" algn="just" rtl="0">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¿Por qué creen que Alicia le sugiere a la Reina que tome el 12? </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2888</Words>
  <Application>Microsoft Office PowerPoint</Application>
  <PresentationFormat>Presentación en pantalla (16:9)</PresentationFormat>
  <Paragraphs>133</Paragraphs>
  <Slides>34</Slides>
  <Notes>34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Calibri</vt:lpstr>
      <vt:lpstr>Nunito Medium</vt:lpstr>
      <vt:lpstr>Nunito</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Ricardo Felipe Fredes Silva (ricardo.fredes)</cp:lastModifiedBy>
  <cp:revision>1</cp:revision>
  <dcterms:modified xsi:type="dcterms:W3CDTF">2024-06-28T21:14:04Z</dcterms:modified>
</cp:coreProperties>
</file>