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_rels/notesSlide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10.png" ContentType="image/png"/>
  <Override PartName="/ppt/media/image5.png" ContentType="image/png"/>
  <Override PartName="/ppt/media/image11.png" ContentType="image/png"/>
  <Override PartName="/ppt/media/image6.png" ContentType="image/png"/>
  <Override PartName="/ppt/media/image7.png" ContentType="image/png"/>
  <Override PartName="/ppt/media/image8.png" ContentType="image/png"/>
  <Override PartName="/ppt/media/image13.png" ContentType="image/png"/>
  <Override PartName="/ppt/media/image9.png" ContentType="image/png"/>
  <Override PartName="/ppt/media/image14.png" ContentType="image/png"/>
  <Override PartName="/ppt/media/image12.emf" ContentType="image/x-emf"/>
  <Override PartName="/ppt/media/image15.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r>
              <a:rPr b="0" lang="es-CL" sz="4400" spc="-1" strike="noStrike">
                <a:solidFill>
                  <a:srgbClr val="000000"/>
                </a:solidFill>
                <a:latin typeface="Arial"/>
              </a:rPr>
              <a:t>Pulse para desplazar la diapositiva</a:t>
            </a:r>
            <a:endParaRPr b="0" lang="es-CL" sz="4400" spc="-1" strike="noStrike">
              <a:solidFill>
                <a:srgbClr val="000000"/>
              </a:solidFill>
              <a:latin typeface="Arial"/>
            </a:endParaRPr>
          </a:p>
        </p:txBody>
      </p:sp>
      <p:sp>
        <p:nvSpPr>
          <p:cNvPr id="120"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s-CL" sz="2000" spc="-1" strike="noStrike">
                <a:solidFill>
                  <a:srgbClr val="000000"/>
                </a:solidFill>
                <a:latin typeface="Arial"/>
              </a:rPr>
              <a:t>Pulse para editar el formato de las notas</a:t>
            </a:r>
            <a:endParaRPr b="0" lang="es-CL" sz="2000" spc="-1" strike="noStrike">
              <a:solidFill>
                <a:srgbClr val="000000"/>
              </a:solidFill>
              <a:latin typeface="Arial"/>
            </a:endParaRPr>
          </a:p>
        </p:txBody>
      </p:sp>
      <p:sp>
        <p:nvSpPr>
          <p:cNvPr id="121"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s-CL" sz="1400" spc="-1" strike="noStrike">
                <a:solidFill>
                  <a:srgbClr val="000000"/>
                </a:solidFill>
                <a:latin typeface="Times New Roman"/>
              </a:rPr>
              <a:t>&lt;cabecera&gt;</a:t>
            </a:r>
            <a:endParaRPr b="0" lang="es-CL" sz="1400" spc="-1" strike="noStrike">
              <a:solidFill>
                <a:srgbClr val="000000"/>
              </a:solidFill>
              <a:latin typeface="Times New Roman"/>
            </a:endParaRPr>
          </a:p>
        </p:txBody>
      </p:sp>
      <p:sp>
        <p:nvSpPr>
          <p:cNvPr id="122" name="PlaceHolder 4"/>
          <p:cNvSpPr>
            <a:spLocks noGrp="1"/>
          </p:cNvSpPr>
          <p:nvPr>
            <p:ph type="dt" idx="4"/>
          </p:nvPr>
        </p:nvSpPr>
        <p:spPr>
          <a:xfrm>
            <a:off x="4399200" y="0"/>
            <a:ext cx="3372840" cy="502560"/>
          </a:xfrm>
          <a:prstGeom prst="rect">
            <a:avLst/>
          </a:prstGeom>
          <a:noFill/>
          <a:ln w="0">
            <a:noFill/>
          </a:ln>
        </p:spPr>
        <p:txBody>
          <a:bodyPr lIns="0" rIns="0" tIns="0" bIns="0" anchor="t">
            <a:noAutofit/>
          </a:bodyPr>
          <a:lstStyle>
            <a:lvl1pPr indent="0" algn="r">
              <a:buNone/>
              <a:defRPr b="0" lang="es-CL" sz="1400" spc="-1" strike="noStrike">
                <a:solidFill>
                  <a:srgbClr val="000000"/>
                </a:solidFill>
                <a:latin typeface="Times New Roman"/>
              </a:defRPr>
            </a:lvl1pPr>
          </a:lstStyle>
          <a:p>
            <a:pPr indent="0" algn="r">
              <a:buNone/>
            </a:pPr>
            <a:r>
              <a:rPr b="0" lang="es-CL" sz="1400" spc="-1" strike="noStrike">
                <a:solidFill>
                  <a:srgbClr val="000000"/>
                </a:solidFill>
                <a:latin typeface="Times New Roman"/>
              </a:rPr>
              <a:t>&lt;fecha/hora&gt;</a:t>
            </a:r>
            <a:endParaRPr b="0" lang="es-CL" sz="1400" spc="-1" strike="noStrike">
              <a:solidFill>
                <a:srgbClr val="000000"/>
              </a:solidFill>
              <a:latin typeface="Times New Roman"/>
            </a:endParaRPr>
          </a:p>
        </p:txBody>
      </p:sp>
      <p:sp>
        <p:nvSpPr>
          <p:cNvPr id="123" name="PlaceHolder 5"/>
          <p:cNvSpPr>
            <a:spLocks noGrp="1"/>
          </p:cNvSpPr>
          <p:nvPr>
            <p:ph type="ftr" idx="5"/>
          </p:nvPr>
        </p:nvSpPr>
        <p:spPr>
          <a:xfrm>
            <a:off x="0" y="9555480"/>
            <a:ext cx="3372840" cy="502560"/>
          </a:xfrm>
          <a:prstGeom prst="rect">
            <a:avLst/>
          </a:prstGeom>
          <a:noFill/>
          <a:ln w="0">
            <a:noFill/>
          </a:ln>
        </p:spPr>
        <p:txBody>
          <a:bodyPr lIns="0" rIns="0" tIns="0" bIns="0" anchor="b">
            <a:noAutofit/>
          </a:bodyPr>
          <a:lstStyle>
            <a:lvl1pPr indent="0">
              <a:buNone/>
              <a:defRPr b="0" lang="es-CL" sz="1400" spc="-1" strike="noStrike">
                <a:solidFill>
                  <a:srgbClr val="000000"/>
                </a:solidFill>
                <a:latin typeface="Times New Roman"/>
              </a:defRPr>
            </a:lvl1pPr>
          </a:lstStyle>
          <a:p>
            <a:pPr indent="0">
              <a:buNone/>
            </a:pPr>
            <a:r>
              <a:rPr b="0" lang="es-CL" sz="1400" spc="-1" strike="noStrike">
                <a:solidFill>
                  <a:srgbClr val="000000"/>
                </a:solidFill>
                <a:latin typeface="Times New Roman"/>
              </a:rPr>
              <a:t>&lt;pie de página&gt;</a:t>
            </a:r>
            <a:endParaRPr b="0" lang="es-CL" sz="1400" spc="-1" strike="noStrike">
              <a:solidFill>
                <a:srgbClr val="000000"/>
              </a:solidFill>
              <a:latin typeface="Times New Roman"/>
            </a:endParaRPr>
          </a:p>
        </p:txBody>
      </p:sp>
      <p:sp>
        <p:nvSpPr>
          <p:cNvPr id="124" name="PlaceHolder 6"/>
          <p:cNvSpPr>
            <a:spLocks noGrp="1"/>
          </p:cNvSpPr>
          <p:nvPr>
            <p:ph type="sldNum" idx="6"/>
          </p:nvPr>
        </p:nvSpPr>
        <p:spPr>
          <a:xfrm>
            <a:off x="4399200" y="9555480"/>
            <a:ext cx="3372840" cy="502560"/>
          </a:xfrm>
          <a:prstGeom prst="rect">
            <a:avLst/>
          </a:prstGeom>
          <a:noFill/>
          <a:ln w="0">
            <a:noFill/>
          </a:ln>
        </p:spPr>
        <p:txBody>
          <a:bodyPr lIns="0" rIns="0" tIns="0" bIns="0" anchor="b">
            <a:noAutofit/>
          </a:bodyPr>
          <a:lstStyle>
            <a:lvl1pPr indent="0" algn="r">
              <a:buNone/>
              <a:defRPr b="0" lang="es-CL" sz="1400" spc="-1" strike="noStrike">
                <a:solidFill>
                  <a:srgbClr val="000000"/>
                </a:solidFill>
                <a:latin typeface="Times New Roman"/>
              </a:defRPr>
            </a:lvl1pPr>
          </a:lstStyle>
          <a:p>
            <a:pPr indent="0" algn="r">
              <a:buNone/>
            </a:pPr>
            <a:fld id="{7F8465D6-5B2D-4186-9454-E1CA19C2A963}" type="slidenum">
              <a:rPr b="0" lang="es-CL" sz="1400" spc="-1" strike="noStrike">
                <a:solidFill>
                  <a:srgbClr val="000000"/>
                </a:solidFill>
                <a:latin typeface="Times New Roman"/>
              </a:rPr>
              <a:t>&lt;número&gt;</a:t>
            </a:fld>
            <a:endParaRPr b="0" lang="es-C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0">
              <a:lnSpc>
                <a:spcPct val="100000"/>
              </a:lnSpc>
              <a:buNone/>
              <a:tabLst>
                <a:tab algn="l" pos="0"/>
              </a:tabLst>
            </a:pPr>
            <a:r>
              <a:rPr b="0" lang="en" sz="1200" spc="-1" strike="noStrike">
                <a:solidFill>
                  <a:srgbClr val="000000"/>
                </a:solidFill>
                <a:latin typeface="Calibri"/>
                <a:ea typeface="Calibri"/>
              </a:rPr>
              <a:t>Show the “sea level rise” infographic found in full in resources</a:t>
            </a:r>
            <a:endParaRPr b="0" lang="es-CL" sz="1200" spc="-1" strike="noStrike">
              <a:solidFill>
                <a:srgbClr val="000000"/>
              </a:solidFill>
              <a:latin typeface="Arial"/>
            </a:endParaRPr>
          </a:p>
        </p:txBody>
      </p:sp>
      <p:sp>
        <p:nvSpPr>
          <p:cNvPr id="283" name="PlaceHolder 2"/>
          <p:cNvSpPr>
            <a:spLocks noGrp="1"/>
          </p:cNvSpPr>
          <p:nvPr>
            <p:ph type="sldImg"/>
          </p:nvPr>
        </p:nvSpPr>
        <p:spPr>
          <a:xfrm>
            <a:off x="685800" y="1143000"/>
            <a:ext cx="5484960" cy="308484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D39375AC-687C-4981-97D9-B24CBD05565A}" type="slidenum">
              <a:t>&lt;#&gt;</a:t>
            </a:fld>
          </a:p>
        </p:txBody>
      </p:sp>
      <p:sp>
        <p:nvSpPr>
          <p:cNvPr id="4" name="PlaceHolder 3"/>
          <p:cNvSpPr>
            <a:spLocks noGrp="1"/>
          </p:cNvSpPr>
          <p:nvPr>
            <p:ph type="dt" idx="3"/>
          </p:nvPr>
        </p:nvSpPr>
        <p:spPr/>
        <p:txBody>
          <a:bodyPr/>
          <a:p>
            <a:r>
              <a:rPr lang="es-CL"/>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F69FF05-2EBC-4B19-B0BE-D22EEB983807}" type="slidenum">
              <a:t>&lt;#&gt;</a:t>
            </a:fld>
          </a:p>
        </p:txBody>
      </p:sp>
      <p:sp>
        <p:nvSpPr>
          <p:cNvPr id="7" name="PlaceHolder 6"/>
          <p:cNvSpPr>
            <a:spLocks noGrp="1"/>
          </p:cNvSpPr>
          <p:nvPr>
            <p:ph type="dt" idx="3"/>
          </p:nvPr>
        </p:nvSpPr>
        <p:spPr/>
        <p:txBody>
          <a:bodyPr/>
          <a:p>
            <a:r>
              <a:rPr lang="es-CL"/>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7414321-E819-4351-BC0E-D94E5AAD9F0E}" type="slidenum">
              <a:t>&lt;#&gt;</a:t>
            </a:fld>
          </a:p>
        </p:txBody>
      </p:sp>
      <p:sp>
        <p:nvSpPr>
          <p:cNvPr id="9" name="PlaceHolder 8"/>
          <p:cNvSpPr>
            <a:spLocks noGrp="1"/>
          </p:cNvSpPr>
          <p:nvPr>
            <p:ph type="dt" idx="3"/>
          </p:nvPr>
        </p:nvSpPr>
        <p:spPr/>
        <p:txBody>
          <a:bodyPr/>
          <a:p>
            <a:r>
              <a:rPr lang="es-CL"/>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7443AB39-B7FC-45F2-B2F8-CA3B3A767FD4}" type="slidenum">
              <a:t>&lt;#&gt;</a:t>
            </a:fld>
          </a:p>
        </p:txBody>
      </p:sp>
      <p:sp>
        <p:nvSpPr>
          <p:cNvPr id="11" name="PlaceHolder 10"/>
          <p:cNvSpPr>
            <a:spLocks noGrp="1"/>
          </p:cNvSpPr>
          <p:nvPr>
            <p:ph type="dt" idx="3"/>
          </p:nvPr>
        </p:nvSpPr>
        <p:spPr/>
        <p:txBody>
          <a:bodyPr/>
          <a:p>
            <a:r>
              <a:rPr lang="es-CL"/>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4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CL"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4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5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s-CL"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5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5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C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C20D4D2-335D-4D44-96FE-7AEA3B009D07}" type="slidenum">
              <a:t>&lt;#&gt;</a:t>
            </a:fld>
          </a:p>
        </p:txBody>
      </p:sp>
      <p:sp>
        <p:nvSpPr>
          <p:cNvPr id="6" name="PlaceHolder 5"/>
          <p:cNvSpPr>
            <a:spLocks noGrp="1"/>
          </p:cNvSpPr>
          <p:nvPr>
            <p:ph type="dt" idx="3"/>
          </p:nvPr>
        </p:nvSpPr>
        <p:spPr/>
        <p:txBody>
          <a:bodyPr/>
          <a:p>
            <a:r>
              <a:rPr lang="es-CL"/>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5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6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6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6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6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6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6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7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7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8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CL"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8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ACD6D6A-200E-4A55-864C-57EA079B420A}" type="slidenum">
              <a:t>&lt;#&gt;</a:t>
            </a:fld>
          </a:p>
        </p:txBody>
      </p:sp>
      <p:sp>
        <p:nvSpPr>
          <p:cNvPr id="6" name="PlaceHolder 5"/>
          <p:cNvSpPr>
            <a:spLocks noGrp="1"/>
          </p:cNvSpPr>
          <p:nvPr>
            <p:ph type="dt" idx="3"/>
          </p:nvPr>
        </p:nvSpPr>
        <p:spPr/>
        <p:txBody>
          <a:bodyPr/>
          <a:p>
            <a:r>
              <a:rPr lang="es-CL"/>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s-CL"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9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9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9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10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0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10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0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10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11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9C72986-3B42-4D0A-9C58-7BEB69DA6104}" type="slidenum">
              <a:t>&lt;#&gt;</a:t>
            </a:fld>
          </a:p>
        </p:txBody>
      </p:sp>
      <p:sp>
        <p:nvSpPr>
          <p:cNvPr id="7" name="PlaceHolder 6"/>
          <p:cNvSpPr>
            <a:spLocks noGrp="1"/>
          </p:cNvSpPr>
          <p:nvPr>
            <p:ph type="dt" idx="3"/>
          </p:nvPr>
        </p:nvSpPr>
        <p:spPr/>
        <p:txBody>
          <a:bodyPr/>
          <a:p>
            <a:r>
              <a:rPr lang="es-CL"/>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789DBF1-F376-4858-8280-EC79C3DA4DF7}" type="slidenum">
              <a:t>&lt;#&gt;</a:t>
            </a:fld>
          </a:p>
        </p:txBody>
      </p:sp>
      <p:sp>
        <p:nvSpPr>
          <p:cNvPr id="5" name="PlaceHolder 4"/>
          <p:cNvSpPr>
            <a:spLocks noGrp="1"/>
          </p:cNvSpPr>
          <p:nvPr>
            <p:ph type="dt" idx="3"/>
          </p:nvPr>
        </p:nvSpPr>
        <p:spPr/>
        <p:txBody>
          <a:bodyPr/>
          <a:p>
            <a:r>
              <a:rPr lang="es-CL"/>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s-CL"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3BFD6AD-1F61-4A43-809D-EFC46A86BF8B}" type="slidenum">
              <a:t>&lt;#&gt;</a:t>
            </a:fld>
          </a:p>
        </p:txBody>
      </p:sp>
      <p:sp>
        <p:nvSpPr>
          <p:cNvPr id="5" name="PlaceHolder 4"/>
          <p:cNvSpPr>
            <a:spLocks noGrp="1"/>
          </p:cNvSpPr>
          <p:nvPr>
            <p:ph type="dt" idx="3"/>
          </p:nvPr>
        </p:nvSpPr>
        <p:spPr/>
        <p:txBody>
          <a:bodyPr/>
          <a:p>
            <a:r>
              <a:rPr lang="es-CL"/>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9BFB94A-A27A-47DA-93EE-A61942D92C4D}" type="slidenum">
              <a:t>&lt;#&gt;</a:t>
            </a:fld>
          </a:p>
        </p:txBody>
      </p:sp>
      <p:sp>
        <p:nvSpPr>
          <p:cNvPr id="8" name="PlaceHolder 7"/>
          <p:cNvSpPr>
            <a:spLocks noGrp="1"/>
          </p:cNvSpPr>
          <p:nvPr>
            <p:ph type="dt" idx="3"/>
          </p:nvPr>
        </p:nvSpPr>
        <p:spPr/>
        <p:txBody>
          <a:bodyPr/>
          <a:p>
            <a:r>
              <a:rPr lang="es-CL"/>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40843ED-97AF-41A4-B2D3-AA2EF0BEC0E9}" type="slidenum">
              <a:t>&lt;#&gt;</a:t>
            </a:fld>
          </a:p>
        </p:txBody>
      </p:sp>
      <p:sp>
        <p:nvSpPr>
          <p:cNvPr id="8" name="PlaceHolder 7"/>
          <p:cNvSpPr>
            <a:spLocks noGrp="1"/>
          </p:cNvSpPr>
          <p:nvPr>
            <p:ph type="dt" idx="3"/>
          </p:nvPr>
        </p:nvSpPr>
        <p:spPr/>
        <p:txBody>
          <a:bodyPr/>
          <a:p>
            <a:r>
              <a:rPr lang="es-CL"/>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CL"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C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5321964-695C-4391-9CD5-7DB7211CEEF1}" type="slidenum">
              <a:t>&lt;#&gt;</a:t>
            </a:fld>
          </a:p>
        </p:txBody>
      </p:sp>
      <p:sp>
        <p:nvSpPr>
          <p:cNvPr id="8" name="PlaceHolder 7"/>
          <p:cNvSpPr>
            <a:spLocks noGrp="1"/>
          </p:cNvSpPr>
          <p:nvPr>
            <p:ph type="dt" idx="3"/>
          </p:nvPr>
        </p:nvSpPr>
        <p:spPr/>
        <p:txBody>
          <a:bodyPr/>
          <a:p>
            <a:r>
              <a:rPr lang="es-CL"/>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3360" cy="363600"/>
          </a:xfrm>
          <a:prstGeom prst="rect">
            <a:avLst/>
          </a:prstGeom>
          <a:noFill/>
          <a:ln w="0">
            <a:noFill/>
          </a:ln>
        </p:spPr>
        <p:txBody>
          <a:bodyPr lIns="90000" rIns="90000" tIns="45000" bIns="45000" anchor="ctr">
            <a:noAutofit/>
          </a:bodyPr>
          <a:lstStyle>
            <a:lvl1pPr indent="0" algn="ctr">
              <a:lnSpc>
                <a:spcPct val="100000"/>
              </a:lnSpc>
              <a:buNone/>
              <a:defRPr b="0" lang="es-CL" sz="1400" spc="-1" strike="noStrike">
                <a:solidFill>
                  <a:srgbClr val="000000"/>
                </a:solidFill>
                <a:latin typeface="Times New Roman"/>
              </a:defRPr>
            </a:lvl1pPr>
          </a:lstStyle>
          <a:p>
            <a:pPr indent="0" algn="ctr">
              <a:lnSpc>
                <a:spcPct val="100000"/>
              </a:lnSpc>
              <a:buNone/>
            </a:pPr>
            <a:r>
              <a:rPr b="0" lang="es-CL" sz="1400" spc="-1" strike="noStrike">
                <a:solidFill>
                  <a:srgbClr val="000000"/>
                </a:solidFill>
                <a:latin typeface="Times New Roman"/>
              </a:rPr>
              <a:t>&lt;pie de página&gt;</a:t>
            </a:r>
            <a:endParaRPr b="0" lang="es-CL" sz="1400" spc="-1" strike="noStrike">
              <a:solidFill>
                <a:srgbClr val="000000"/>
              </a:solidFill>
              <a:latin typeface="Times New Roman"/>
            </a:endParaRPr>
          </a:p>
        </p:txBody>
      </p:sp>
      <p:sp>
        <p:nvSpPr>
          <p:cNvPr id="1" name="PlaceHolder 2"/>
          <p:cNvSpPr>
            <a:spLocks noGrp="1"/>
          </p:cNvSpPr>
          <p:nvPr>
            <p:ph type="sldNum" idx="2"/>
          </p:nvPr>
        </p:nvSpPr>
        <p:spPr>
          <a:xfrm>
            <a:off x="8610480" y="6356520"/>
            <a:ext cx="2741760" cy="3636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s-419" sz="1200" spc="-1" strike="noStrike">
                <a:solidFill>
                  <a:srgbClr val="888888"/>
                </a:solidFill>
                <a:latin typeface="Calibri"/>
                <a:ea typeface="Calibri"/>
              </a:defRPr>
            </a:lvl1pPr>
          </a:lstStyle>
          <a:p>
            <a:pPr indent="0" algn="r">
              <a:lnSpc>
                <a:spcPct val="100000"/>
              </a:lnSpc>
              <a:buNone/>
              <a:tabLst>
                <a:tab algn="l" pos="0"/>
              </a:tabLst>
            </a:pPr>
            <a:fld id="{CC249A3D-25F8-41DB-9581-10D55B5AC083}" type="slidenum">
              <a:rPr b="0" lang="es-419" sz="1200" spc="-1" strike="noStrike">
                <a:solidFill>
                  <a:srgbClr val="888888"/>
                </a:solidFill>
                <a:latin typeface="Calibri"/>
                <a:ea typeface="Calibri"/>
              </a:rPr>
              <a:t>&lt;número&gt;</a:t>
            </a:fld>
            <a:endParaRPr b="0" lang="es-CL" sz="1200" spc="-1" strike="noStrike">
              <a:solidFill>
                <a:srgbClr val="000000"/>
              </a:solidFill>
              <a:latin typeface="Times New Roman"/>
            </a:endParaRPr>
          </a:p>
        </p:txBody>
      </p:sp>
      <p:sp>
        <p:nvSpPr>
          <p:cNvPr id="2" name="PlaceHolder 3"/>
          <p:cNvSpPr>
            <a:spLocks noGrp="1"/>
          </p:cNvSpPr>
          <p:nvPr>
            <p:ph type="dt" idx="3"/>
          </p:nvPr>
        </p:nvSpPr>
        <p:spPr>
          <a:xfrm>
            <a:off x="838080" y="6356520"/>
            <a:ext cx="2741760" cy="363600"/>
          </a:xfrm>
          <a:prstGeom prst="rect">
            <a:avLst/>
          </a:prstGeom>
          <a:noFill/>
          <a:ln w="0">
            <a:noFill/>
          </a:ln>
        </p:spPr>
        <p:txBody>
          <a:bodyPr lIns="90000" rIns="90000" tIns="45000" bIns="45000" anchor="ctr">
            <a:noAutofit/>
          </a:bodyPr>
          <a:lstStyle>
            <a:lvl1pPr indent="0">
              <a:buNone/>
              <a:defRPr b="0" lang="es-CL" sz="1400" spc="-1" strike="noStrike">
                <a:solidFill>
                  <a:srgbClr val="000000"/>
                </a:solidFill>
                <a:latin typeface="Times New Roman"/>
              </a:defRPr>
            </a:lvl1pPr>
          </a:lstStyle>
          <a:p>
            <a:pPr indent="0">
              <a:buNone/>
            </a:pPr>
            <a:r>
              <a:rPr b="0" lang="es-CL" sz="1400" spc="-1" strike="noStrike">
                <a:solidFill>
                  <a:srgbClr val="000000"/>
                </a:solidFill>
                <a:latin typeface="Times New Roman"/>
              </a:rPr>
              <a:t>&lt;fecha/hora&gt;</a:t>
            </a:r>
            <a:endParaRPr b="0" lang="es-CL" sz="1400" spc="-1" strike="noStrike">
              <a:solidFill>
                <a:srgbClr val="000000"/>
              </a:solidFill>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CL" sz="4400" spc="-1" strike="noStrike">
                <a:solidFill>
                  <a:srgbClr val="000000"/>
                </a:solidFill>
                <a:latin typeface="Arial"/>
              </a:rPr>
              <a:t>Pulse para editar el formato del texto de título</a:t>
            </a:r>
            <a:endParaRPr b="0" lang="es-CL" sz="4400" spc="-1" strike="noStrike">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L" sz="3200" spc="-1" strike="noStrike">
                <a:solidFill>
                  <a:srgbClr val="000000"/>
                </a:solidFill>
                <a:latin typeface="Arial"/>
              </a:rPr>
              <a:t>Pulse para editar el formato de texto del esquema</a:t>
            </a:r>
            <a:endParaRPr b="0" lang="es-C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L" sz="2800" spc="-1" strike="noStrike">
                <a:solidFill>
                  <a:srgbClr val="000000"/>
                </a:solidFill>
                <a:latin typeface="Arial"/>
              </a:rPr>
              <a:t>Segundo nivel del esquema</a:t>
            </a:r>
            <a:endParaRPr b="0" lang="es-C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L" sz="2400" spc="-1" strike="noStrike">
                <a:solidFill>
                  <a:srgbClr val="000000"/>
                </a:solidFill>
                <a:latin typeface="Arial"/>
              </a:rPr>
              <a:t>Tercer nivel del esquema</a:t>
            </a:r>
            <a:endParaRPr b="0" lang="es-C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L" sz="2000" spc="-1" strike="noStrike">
                <a:solidFill>
                  <a:srgbClr val="000000"/>
                </a:solidFill>
                <a:latin typeface="Arial"/>
              </a:rPr>
              <a:t>Cuarto nivel del esquema</a:t>
            </a:r>
            <a:endParaRPr b="0" lang="es-C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L" sz="2000" spc="-1" strike="noStrike">
                <a:solidFill>
                  <a:srgbClr val="000000"/>
                </a:solidFill>
                <a:latin typeface="Arial"/>
              </a:rPr>
              <a:t>Quinto nivel del esquema</a:t>
            </a:r>
            <a:endParaRPr b="0" lang="es-C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L" sz="2000" spc="-1" strike="noStrike">
                <a:solidFill>
                  <a:srgbClr val="000000"/>
                </a:solidFill>
                <a:latin typeface="Arial"/>
              </a:rPr>
              <a:t>Sexto nivel del esquema</a:t>
            </a:r>
            <a:endParaRPr b="0" lang="es-C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L" sz="2000" spc="-1" strike="noStrike">
                <a:solidFill>
                  <a:srgbClr val="000000"/>
                </a:solidFill>
                <a:latin typeface="Arial"/>
              </a:rPr>
              <a:t>Séptimo nivel del esquema</a:t>
            </a:r>
            <a:endParaRPr b="0" lang="es-C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Google Shape;19;p7" descr="Forma"/>
          <p:cNvPicPr/>
          <p:nvPr/>
        </p:nvPicPr>
        <p:blipFill>
          <a:blip r:embed="rId2"/>
          <a:stretch/>
        </p:blipFill>
        <p:spPr>
          <a:xfrm>
            <a:off x="360" y="0"/>
            <a:ext cx="12189960" cy="6856560"/>
          </a:xfrm>
          <a:prstGeom prst="rect">
            <a:avLst/>
          </a:prstGeom>
          <a:ln w="0">
            <a:noFill/>
          </a:ln>
        </p:spPr>
      </p:pic>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CL" sz="4400" spc="-1" strike="noStrike">
                <a:solidFill>
                  <a:srgbClr val="000000"/>
                </a:solidFill>
                <a:latin typeface="Arial"/>
              </a:rPr>
              <a:t>Pulse para editar el formato del texto de título</a:t>
            </a:r>
            <a:endParaRPr b="0" lang="es-CL" sz="4400" spc="-1" strike="noStrike">
              <a:solidFill>
                <a:srgbClr val="000000"/>
              </a:solidFill>
              <a:latin typeface="Arial"/>
            </a:endParaRPr>
          </a:p>
        </p:txBody>
      </p:sp>
      <p:sp>
        <p:nvSpPr>
          <p:cNvPr id="4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L" sz="3200" spc="-1" strike="noStrike">
                <a:solidFill>
                  <a:srgbClr val="000000"/>
                </a:solidFill>
                <a:latin typeface="Arial"/>
              </a:rPr>
              <a:t>Pulse para editar el formato de texto del esquema</a:t>
            </a:r>
            <a:endParaRPr b="0" lang="es-C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L" sz="2800" spc="-1" strike="noStrike">
                <a:solidFill>
                  <a:srgbClr val="000000"/>
                </a:solidFill>
                <a:latin typeface="Arial"/>
              </a:rPr>
              <a:t>Segundo nivel del esquema</a:t>
            </a:r>
            <a:endParaRPr b="0" lang="es-C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L" sz="2400" spc="-1" strike="noStrike">
                <a:solidFill>
                  <a:srgbClr val="000000"/>
                </a:solidFill>
                <a:latin typeface="Arial"/>
              </a:rPr>
              <a:t>Tercer nivel del esquema</a:t>
            </a:r>
            <a:endParaRPr b="0" lang="es-C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L" sz="2000" spc="-1" strike="noStrike">
                <a:solidFill>
                  <a:srgbClr val="000000"/>
                </a:solidFill>
                <a:latin typeface="Arial"/>
              </a:rPr>
              <a:t>Cuarto nivel del esquema</a:t>
            </a:r>
            <a:endParaRPr b="0" lang="es-C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L" sz="2000" spc="-1" strike="noStrike">
                <a:solidFill>
                  <a:srgbClr val="000000"/>
                </a:solidFill>
                <a:latin typeface="Arial"/>
              </a:rPr>
              <a:t>Quinto nivel del esquema</a:t>
            </a:r>
            <a:endParaRPr b="0" lang="es-C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L" sz="2000" spc="-1" strike="noStrike">
                <a:solidFill>
                  <a:srgbClr val="000000"/>
                </a:solidFill>
                <a:latin typeface="Arial"/>
              </a:rPr>
              <a:t>Sexto nivel del esquema</a:t>
            </a:r>
            <a:endParaRPr b="0" lang="es-C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L" sz="2000" spc="-1" strike="noStrike">
                <a:solidFill>
                  <a:srgbClr val="000000"/>
                </a:solidFill>
                <a:latin typeface="Arial"/>
              </a:rPr>
              <a:t>Séptimo nivel del esquema</a:t>
            </a:r>
            <a:endParaRPr b="0" lang="es-C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0" name="Google Shape;19;p7" descr="Forma"/>
          <p:cNvPicPr/>
          <p:nvPr/>
        </p:nvPicPr>
        <p:blipFill>
          <a:blip r:embed="rId2"/>
          <a:stretch/>
        </p:blipFill>
        <p:spPr>
          <a:xfrm>
            <a:off x="360" y="0"/>
            <a:ext cx="12189960" cy="6856560"/>
          </a:xfrm>
          <a:prstGeom prst="rect">
            <a:avLst/>
          </a:prstGeom>
          <a:ln w="0">
            <a:noFill/>
          </a:ln>
        </p:spPr>
      </p:pic>
      <p:sp>
        <p:nvSpPr>
          <p:cNvPr id="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CL" sz="4400" spc="-1" strike="noStrike">
                <a:solidFill>
                  <a:srgbClr val="000000"/>
                </a:solidFill>
                <a:latin typeface="Arial"/>
              </a:rPr>
              <a:t>Pulse para editar el formato del texto de título</a:t>
            </a:r>
            <a:endParaRPr b="0" lang="es-CL" sz="4400" spc="-1" strike="noStrike">
              <a:solidFill>
                <a:srgbClr val="000000"/>
              </a:solidFill>
              <a:latin typeface="Arial"/>
            </a:endParaRPr>
          </a:p>
        </p:txBody>
      </p:sp>
      <p:sp>
        <p:nvSpPr>
          <p:cNvPr id="8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L" sz="3200" spc="-1" strike="noStrike">
                <a:solidFill>
                  <a:srgbClr val="000000"/>
                </a:solidFill>
                <a:latin typeface="Arial"/>
              </a:rPr>
              <a:t>Pulse para editar el formato de texto del esquema</a:t>
            </a:r>
            <a:endParaRPr b="0" lang="es-C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L" sz="2800" spc="-1" strike="noStrike">
                <a:solidFill>
                  <a:srgbClr val="000000"/>
                </a:solidFill>
                <a:latin typeface="Arial"/>
              </a:rPr>
              <a:t>Segundo nivel del esquema</a:t>
            </a:r>
            <a:endParaRPr b="0" lang="es-C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L" sz="2400" spc="-1" strike="noStrike">
                <a:solidFill>
                  <a:srgbClr val="000000"/>
                </a:solidFill>
                <a:latin typeface="Arial"/>
              </a:rPr>
              <a:t>Tercer nivel del esquema</a:t>
            </a:r>
            <a:endParaRPr b="0" lang="es-C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L" sz="2000" spc="-1" strike="noStrike">
                <a:solidFill>
                  <a:srgbClr val="000000"/>
                </a:solidFill>
                <a:latin typeface="Arial"/>
              </a:rPr>
              <a:t>Cuarto nivel del esquema</a:t>
            </a:r>
            <a:endParaRPr b="0" lang="es-C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L" sz="2000" spc="-1" strike="noStrike">
                <a:solidFill>
                  <a:srgbClr val="000000"/>
                </a:solidFill>
                <a:latin typeface="Arial"/>
              </a:rPr>
              <a:t>Quinto nivel del esquema</a:t>
            </a:r>
            <a:endParaRPr b="0" lang="es-C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L" sz="2000" spc="-1" strike="noStrike">
                <a:solidFill>
                  <a:srgbClr val="000000"/>
                </a:solidFill>
                <a:latin typeface="Arial"/>
              </a:rPr>
              <a:t>Sexto nivel del esquema</a:t>
            </a:r>
            <a:endParaRPr b="0" lang="es-C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L" sz="2000" spc="-1" strike="noStrike">
                <a:solidFill>
                  <a:srgbClr val="000000"/>
                </a:solidFill>
                <a:latin typeface="Arial"/>
              </a:rPr>
              <a:t>Séptimo nivel del esquema</a:t>
            </a:r>
            <a:endParaRPr b="0" lang="es-C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2.emf"/><Relationship Id="rId3"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Google Shape;85;g1e4bf851bcc_0_1" descr=""/>
          <p:cNvPicPr/>
          <p:nvPr/>
        </p:nvPicPr>
        <p:blipFill>
          <a:blip r:embed="rId1"/>
          <a:stretch/>
        </p:blipFill>
        <p:spPr>
          <a:xfrm>
            <a:off x="0" y="0"/>
            <a:ext cx="12190680" cy="6856560"/>
          </a:xfrm>
          <a:prstGeom prst="rect">
            <a:avLst/>
          </a:prstGeom>
          <a:ln w="0">
            <a:noFill/>
          </a:ln>
        </p:spPr>
      </p:pic>
      <p:sp>
        <p:nvSpPr>
          <p:cNvPr id="126" name="Google Shape;86;g1e4bf851bcc_0_1"/>
          <p:cNvSpPr/>
          <p:nvPr/>
        </p:nvSpPr>
        <p:spPr>
          <a:xfrm>
            <a:off x="645120" y="3063240"/>
            <a:ext cx="10899720" cy="852840"/>
          </a:xfrm>
          <a:prstGeom prst="rect">
            <a:avLst/>
          </a:prstGeom>
          <a:noFill/>
          <a:ln w="0">
            <a:noFill/>
          </a:ln>
        </p:spPr>
        <p:style>
          <a:lnRef idx="0"/>
          <a:fillRef idx="0"/>
          <a:effectRef idx="0"/>
          <a:fontRef idx="minor"/>
        </p:style>
        <p:txBody>
          <a:bodyPr lIns="90000" rIns="90000" tIns="91440" bIns="91440" anchor="t">
            <a:spAutoFit/>
          </a:bodyPr>
          <a:p>
            <a:pPr algn="ctr">
              <a:lnSpc>
                <a:spcPct val="100000"/>
              </a:lnSpc>
              <a:tabLst>
                <a:tab algn="l" pos="0"/>
              </a:tabLst>
            </a:pPr>
            <a:r>
              <a:rPr b="1" lang="en" sz="4400" spc="-1" strike="noStrike">
                <a:solidFill>
                  <a:srgbClr val="ffffff"/>
                </a:solidFill>
                <a:latin typeface="Calibri"/>
                <a:ea typeface="Calibri"/>
              </a:rPr>
              <a:t>advance of the sea</a:t>
            </a:r>
            <a:endParaRPr b="0" lang="es-CL"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Google Shape;105;p4"/>
          <p:cNvSpPr/>
          <p:nvPr/>
        </p:nvSpPr>
        <p:spPr>
          <a:xfrm>
            <a:off x="290520" y="1739160"/>
            <a:ext cx="11796120" cy="109116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pPr>
            <a:r>
              <a:rPr b="0" lang="en" sz="2400" spc="-1" strike="noStrike">
                <a:solidFill>
                  <a:srgbClr val="000000"/>
                </a:solidFill>
                <a:latin typeface="Calibri"/>
                <a:ea typeface="Calibri"/>
              </a:rPr>
              <a:t>3. How many meters will the sea have advanced in Antofagasta and Constitución in 50 more years?</a:t>
            </a:r>
            <a:endParaRPr b="0" lang="es-CL" sz="2400" spc="-1" strike="noStrike">
              <a:solidFill>
                <a:srgbClr val="000000"/>
              </a:solidFill>
              <a:latin typeface="Arial"/>
            </a:endParaRPr>
          </a:p>
        </p:txBody>
      </p:sp>
      <p:sp>
        <p:nvSpPr>
          <p:cNvPr id="175"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76" name="Google Shape;108;p4"/>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77"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78"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179" name="Google Shape;165;p30" descr="Hornitos: el exclusivo oasis en medio del desierto | 24horas"/>
          <p:cNvPicPr/>
          <p:nvPr/>
        </p:nvPicPr>
        <p:blipFill>
          <a:blip r:embed="rId1"/>
          <a:srcRect l="0" t="11506" r="0" b="0"/>
          <a:stretch/>
        </p:blipFill>
        <p:spPr>
          <a:xfrm>
            <a:off x="3412080" y="3009240"/>
            <a:ext cx="5366160" cy="2710080"/>
          </a:xfrm>
          <a:prstGeom prst="rect">
            <a:avLst/>
          </a:prstGeom>
          <a:ln w="0">
            <a:noFill/>
          </a:ln>
          <a:effectLst>
            <a:outerShdw algn="tl" blurRad="190440" rotWithShape="0">
              <a:srgbClr val="000000">
                <a:alpha val="70000"/>
              </a:srgbClr>
            </a:outerShdw>
          </a:effectLst>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Google Shape;105;p 9"/>
          <p:cNvSpPr/>
          <p:nvPr/>
        </p:nvSpPr>
        <p:spPr>
          <a:xfrm>
            <a:off x="290520" y="1739160"/>
            <a:ext cx="11796120" cy="109116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4. How many meters will the Antofagasta and Constitución sea have advanced in 30 more years?</a:t>
            </a:r>
            <a:endParaRPr b="0" lang="es-CL" sz="2400" spc="-1" strike="noStrike">
              <a:solidFill>
                <a:srgbClr val="000000"/>
              </a:solidFill>
              <a:latin typeface="Arial"/>
            </a:endParaRPr>
          </a:p>
        </p:txBody>
      </p:sp>
      <p:sp>
        <p:nvSpPr>
          <p:cNvPr id="181" name="Google Shape;106;p 2"/>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82" name="Google Shape;108;p 2"/>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83" name="Rectángulo 3"/>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84" name="Rectángulo 6"/>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185" name="Google Shape;174;p 1" descr=""/>
          <p:cNvPicPr/>
          <p:nvPr/>
        </p:nvPicPr>
        <p:blipFill>
          <a:blip r:embed="rId1"/>
          <a:srcRect l="1515" t="6542" r="937" b="7791"/>
          <a:stretch/>
        </p:blipFill>
        <p:spPr>
          <a:xfrm>
            <a:off x="3505680" y="3009240"/>
            <a:ext cx="5365800" cy="2700360"/>
          </a:xfrm>
          <a:prstGeom prst="rect">
            <a:avLst/>
          </a:prstGeom>
          <a:ln w="0">
            <a:noFill/>
          </a:ln>
          <a:effectLst>
            <a:outerShdw algn="tl" blurRad="190440" rotWithShape="0">
              <a:srgbClr val="000000">
                <a:alpha val="70000"/>
              </a:srgbClr>
            </a:outerShdw>
          </a:effectLst>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Google Shape;105;p 8"/>
          <p:cNvSpPr/>
          <p:nvPr/>
        </p:nvSpPr>
        <p:spPr>
          <a:xfrm>
            <a:off x="290520" y="1739160"/>
            <a:ext cx="11796120" cy="109116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5. Write a formula that describes the relationship between time and the advance of the sea for the coastal areas of Antofagasta and Constitución.</a:t>
            </a:r>
            <a:endParaRPr b="0" lang="es-CL" sz="2400" spc="-1" strike="noStrike">
              <a:solidFill>
                <a:srgbClr val="000000"/>
              </a:solidFill>
              <a:latin typeface="Arial"/>
            </a:endParaRPr>
          </a:p>
        </p:txBody>
      </p:sp>
      <p:sp>
        <p:nvSpPr>
          <p:cNvPr id="187" name="Google Shape;106;p 1"/>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88" name="Google Shape;108;p 1"/>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89" name="Rectángulo 7"/>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90" name="Rectángulo 8"/>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191" name="Google Shape;183;p 1" descr=""/>
          <p:cNvPicPr/>
          <p:nvPr/>
        </p:nvPicPr>
        <p:blipFill>
          <a:blip r:embed="rId1"/>
          <a:stretch/>
        </p:blipFill>
        <p:spPr>
          <a:xfrm>
            <a:off x="4300560" y="3429000"/>
            <a:ext cx="3776400" cy="27968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Google Shape;105;p 7"/>
          <p:cNvSpPr/>
          <p:nvPr/>
        </p:nvSpPr>
        <p:spPr>
          <a:xfrm>
            <a:off x="290520" y="1739160"/>
            <a:ext cx="11796120" cy="72540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6. Use the formulas to calculate the advance of the sea after 2 years.</a:t>
            </a:r>
            <a:endParaRPr b="0" lang="es-CL" sz="2400" spc="-1" strike="noStrike">
              <a:solidFill>
                <a:srgbClr val="000000"/>
              </a:solidFill>
              <a:latin typeface="Arial"/>
            </a:endParaRPr>
          </a:p>
        </p:txBody>
      </p:sp>
      <p:sp>
        <p:nvSpPr>
          <p:cNvPr id="193" name="Google Shape;106;p 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94" name="Google Shape;108;p 4"/>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95" name="Rectángulo 9"/>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96" name="Rectángulo 10"/>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97" name="Google Shape;194;p 2"/>
          <p:cNvSpPr/>
          <p:nvPr/>
        </p:nvSpPr>
        <p:spPr>
          <a:xfrm>
            <a:off x="1618200" y="3207960"/>
            <a:ext cx="371448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3600" spc="-1" strike="noStrike">
                <a:solidFill>
                  <a:srgbClr val="433b71"/>
                </a:solidFill>
                <a:latin typeface="Arial"/>
                <a:ea typeface="Arial"/>
              </a:rPr>
              <a:t>In Antofagasta</a:t>
            </a:r>
            <a:endParaRPr b="0" lang="es-CL" sz="3600" spc="-1" strike="noStrike">
              <a:solidFill>
                <a:srgbClr val="000000"/>
              </a:solidFill>
              <a:latin typeface="Arial"/>
            </a:endParaRPr>
          </a:p>
        </p:txBody>
      </p:sp>
      <p:sp>
        <p:nvSpPr>
          <p:cNvPr id="198" name="Google Shape;195;p 2"/>
          <p:cNvSpPr/>
          <p:nvPr/>
        </p:nvSpPr>
        <p:spPr>
          <a:xfrm>
            <a:off x="6646680" y="3207960"/>
            <a:ext cx="37238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3600" spc="-1" strike="noStrike">
                <a:solidFill>
                  <a:srgbClr val="433b71"/>
                </a:solidFill>
                <a:latin typeface="Arial"/>
                <a:ea typeface="Arial"/>
              </a:rPr>
              <a:t>In Constitution</a:t>
            </a:r>
            <a:endParaRPr b="0" lang="es-CL" sz="3600" spc="-1" strike="noStrike">
              <a:solidFill>
                <a:srgbClr val="000000"/>
              </a:solidFill>
              <a:latin typeface="Arial"/>
            </a:endParaRPr>
          </a:p>
        </p:txBody>
      </p:sp>
      <p:sp>
        <p:nvSpPr>
          <p:cNvPr id="199" name="Rectángulo 11"/>
          <p:cNvSpPr/>
          <p:nvPr/>
        </p:nvSpPr>
        <p:spPr>
          <a:xfrm>
            <a:off x="3135240" y="4088520"/>
            <a:ext cx="180000" cy="1591200"/>
          </a:xfrm>
          <a:prstGeom prst="rect">
            <a:avLst/>
          </a:prstGeom>
          <a:noFill/>
          <a:ln w="0">
            <a:noFill/>
          </a:ln>
        </p:spPr>
        <p:style>
          <a:lnRef idx="0"/>
          <a:fillRef idx="0"/>
          <a:effectRef idx="0"/>
          <a:fontRef idx="minor"/>
        </p:style>
        <p:txBody>
          <a:bodyPr wrap="none" lIns="90000" rIns="90000" tIns="45000" bIns="45000" anchor="t">
            <a:spAutoFit/>
          </a:bodyPr>
          <a:p>
            <a:pPr algn="ctr">
              <a:lnSpc>
                <a:spcPct val="115000"/>
              </a:lnSpc>
              <a:tabLst>
                <a:tab algn="l" pos="0"/>
              </a:tabLst>
            </a:pPr>
            <a:endParaRPr b="0" lang="es-CL" sz="4800" spc="-1" strike="noStrike">
              <a:solidFill>
                <a:srgbClr val="000000"/>
              </a:solidFill>
              <a:latin typeface="Arial"/>
            </a:endParaRPr>
          </a:p>
          <a:p>
            <a:pPr algn="ctr">
              <a:lnSpc>
                <a:spcPct val="115000"/>
              </a:lnSpc>
              <a:tabLst>
                <a:tab algn="l" pos="0"/>
              </a:tabLst>
            </a:pPr>
            <a:endParaRPr b="0" lang="es-CL" sz="4400" spc="-1" strike="noStrike">
              <a:solidFill>
                <a:srgbClr val="000000"/>
              </a:solidFill>
              <a:latin typeface="Arial"/>
            </a:endParaRPr>
          </a:p>
        </p:txBody>
      </p:sp>
      <p:sp>
        <p:nvSpPr>
          <p:cNvPr id="200" name="Rectángulo 12"/>
          <p:cNvSpPr/>
          <p:nvPr/>
        </p:nvSpPr>
        <p:spPr>
          <a:xfrm>
            <a:off x="8279640" y="4111200"/>
            <a:ext cx="180000" cy="1591200"/>
          </a:xfrm>
          <a:prstGeom prst="rect">
            <a:avLst/>
          </a:prstGeom>
          <a:noFill/>
          <a:ln w="0">
            <a:noFill/>
          </a:ln>
        </p:spPr>
        <p:style>
          <a:lnRef idx="0"/>
          <a:fillRef idx="0"/>
          <a:effectRef idx="0"/>
          <a:fontRef idx="minor"/>
        </p:style>
        <p:txBody>
          <a:bodyPr wrap="none" lIns="90000" rIns="90000" tIns="45000" bIns="45000" anchor="t">
            <a:spAutoFit/>
          </a:bodyPr>
          <a:p>
            <a:pPr algn="ctr">
              <a:lnSpc>
                <a:spcPct val="115000"/>
              </a:lnSpc>
              <a:tabLst>
                <a:tab algn="l" pos="0"/>
              </a:tabLst>
            </a:pPr>
            <a:endParaRPr b="0" lang="es-CL" sz="4800" spc="-1" strike="noStrike">
              <a:solidFill>
                <a:srgbClr val="000000"/>
              </a:solidFill>
              <a:latin typeface="Arial"/>
            </a:endParaRPr>
          </a:p>
          <a:p>
            <a:pPr algn="ctr">
              <a:lnSpc>
                <a:spcPct val="115000"/>
              </a:lnSpc>
              <a:tabLst>
                <a:tab algn="l" pos="0"/>
              </a:tabLst>
            </a:pPr>
            <a:endParaRPr b="0" lang="es-CL" sz="4400" spc="-1" strike="noStrike">
              <a:solidFill>
                <a:srgbClr val="000000"/>
              </a:solidFill>
              <a:latin typeface="Arial"/>
            </a:endParaRPr>
          </a:p>
        </p:txBody>
      </p:sp>
      <p:pic>
        <p:nvPicPr>
          <p:cNvPr id="201" name="" descr=""/>
          <p:cNvPicPr/>
          <p:nvPr/>
        </p:nvPicPr>
        <p:blipFill>
          <a:blip r:embed="rId1"/>
          <a:stretch/>
        </p:blipFill>
        <p:spPr>
          <a:xfrm>
            <a:off x="2160000" y="4229640"/>
            <a:ext cx="2179800" cy="1170360"/>
          </a:xfrm>
          <a:prstGeom prst="rect">
            <a:avLst/>
          </a:prstGeom>
          <a:ln w="0">
            <a:noFill/>
          </a:ln>
        </p:spPr>
      </p:pic>
      <p:pic>
        <p:nvPicPr>
          <p:cNvPr id="202" name="" descr=""/>
          <p:cNvPicPr/>
          <p:nvPr/>
        </p:nvPicPr>
        <p:blipFill>
          <a:blip r:embed="rId2"/>
          <a:stretch/>
        </p:blipFill>
        <p:spPr>
          <a:xfrm>
            <a:off x="7200000" y="4229640"/>
            <a:ext cx="2179800" cy="11703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Google Shape;105;p 6"/>
          <p:cNvSpPr/>
          <p:nvPr/>
        </p:nvSpPr>
        <p:spPr>
          <a:xfrm>
            <a:off x="290520" y="1739160"/>
            <a:ext cx="11796120" cy="72540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6. Use the formulas to calculate the advance of the sea after 2 years.</a:t>
            </a:r>
            <a:endParaRPr b="0" lang="es-CL" sz="2400" spc="-1" strike="noStrike">
              <a:solidFill>
                <a:srgbClr val="000000"/>
              </a:solidFill>
              <a:latin typeface="Arial"/>
            </a:endParaRPr>
          </a:p>
        </p:txBody>
      </p:sp>
      <p:sp>
        <p:nvSpPr>
          <p:cNvPr id="204" name="Google Shape;106;p 3"/>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205" name="Google Shape;108;p 3"/>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206" name="Rectángulo 13"/>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07" name="Rectángulo 14"/>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08" name="Google Shape;194;p 1"/>
          <p:cNvSpPr/>
          <p:nvPr/>
        </p:nvSpPr>
        <p:spPr>
          <a:xfrm>
            <a:off x="1416600" y="2622240"/>
            <a:ext cx="42069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33b71"/>
                </a:solidFill>
                <a:latin typeface="Arial"/>
                <a:ea typeface="Arial"/>
              </a:rPr>
              <a:t>In Antofagasta</a:t>
            </a:r>
            <a:endParaRPr b="0" lang="es-CL" sz="3600" spc="-1" strike="noStrike">
              <a:solidFill>
                <a:srgbClr val="000000"/>
              </a:solidFill>
              <a:latin typeface="Arial"/>
            </a:endParaRPr>
          </a:p>
        </p:txBody>
      </p:sp>
      <p:sp>
        <p:nvSpPr>
          <p:cNvPr id="209" name="Google Shape;195;p 1"/>
          <p:cNvSpPr/>
          <p:nvPr/>
        </p:nvSpPr>
        <p:spPr>
          <a:xfrm>
            <a:off x="6566760" y="2673360"/>
            <a:ext cx="4294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33b71"/>
                </a:solidFill>
                <a:latin typeface="Arial"/>
                <a:ea typeface="Arial"/>
              </a:rPr>
              <a:t>In Constitution</a:t>
            </a:r>
            <a:endParaRPr b="0" lang="es-CL" sz="3600" spc="-1" strike="noStrike">
              <a:solidFill>
                <a:srgbClr val="000000"/>
              </a:solidFill>
              <a:latin typeface="Arial"/>
            </a:endParaRPr>
          </a:p>
        </p:txBody>
      </p:sp>
      <p:sp>
        <p:nvSpPr>
          <p:cNvPr id="210" name="Google Shape;207;p 1"/>
          <p:cNvSpPr/>
          <p:nvPr/>
        </p:nvSpPr>
        <p:spPr>
          <a:xfrm>
            <a:off x="1416600" y="5301000"/>
            <a:ext cx="42069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en" sz="2400" spc="-1" strike="noStrike">
                <a:solidFill>
                  <a:srgbClr val="000000"/>
                </a:solidFill>
                <a:latin typeface="Calibri"/>
                <a:ea typeface="Calibri"/>
              </a:rPr>
              <a:t>In </a:t>
            </a:r>
            <a:r>
              <a:rPr b="1" lang="en" sz="2400" spc="-1" strike="noStrike">
                <a:solidFill>
                  <a:srgbClr val="000000"/>
                </a:solidFill>
                <a:latin typeface="Calibri"/>
                <a:ea typeface="Calibri"/>
              </a:rPr>
              <a:t>2 </a:t>
            </a:r>
            <a:r>
              <a:rPr b="0" lang="en" sz="2400" spc="-1" strike="noStrike">
                <a:solidFill>
                  <a:srgbClr val="000000"/>
                </a:solidFill>
                <a:latin typeface="Calibri"/>
                <a:ea typeface="Calibri"/>
              </a:rPr>
              <a:t>more years, the sea will advance </a:t>
            </a:r>
            <a:r>
              <a:rPr b="1" lang="en" sz="2400" spc="-1" strike="noStrike">
                <a:solidFill>
                  <a:srgbClr val="000000"/>
                </a:solidFill>
                <a:latin typeface="Calibri"/>
                <a:ea typeface="Calibri"/>
              </a:rPr>
              <a:t>1.2 </a:t>
            </a:r>
            <a:r>
              <a:rPr b="0" lang="en" sz="2400" spc="-1" strike="noStrike">
                <a:solidFill>
                  <a:srgbClr val="000000"/>
                </a:solidFill>
                <a:latin typeface="Calibri"/>
                <a:ea typeface="Calibri"/>
              </a:rPr>
              <a:t>meters (1 m and 20 cm).</a:t>
            </a:r>
            <a:endParaRPr b="0" lang="es-CL" sz="2400" spc="-1" strike="noStrike">
              <a:solidFill>
                <a:srgbClr val="000000"/>
              </a:solidFill>
              <a:latin typeface="Arial"/>
            </a:endParaRPr>
          </a:p>
        </p:txBody>
      </p:sp>
      <p:sp>
        <p:nvSpPr>
          <p:cNvPr id="211" name="Google Shape;210;p 1"/>
          <p:cNvSpPr/>
          <p:nvPr/>
        </p:nvSpPr>
        <p:spPr>
          <a:xfrm>
            <a:off x="6566760" y="5286960"/>
            <a:ext cx="42940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n" sz="2400" spc="-1" strike="noStrike">
                <a:solidFill>
                  <a:srgbClr val="000000"/>
                </a:solidFill>
                <a:latin typeface="Calibri"/>
                <a:ea typeface="Calibri"/>
              </a:rPr>
              <a:t>In </a:t>
            </a:r>
            <a:r>
              <a:rPr b="1" lang="en" sz="2400" spc="-1" strike="noStrike">
                <a:solidFill>
                  <a:srgbClr val="000000"/>
                </a:solidFill>
                <a:latin typeface="Calibri"/>
                <a:ea typeface="Calibri"/>
              </a:rPr>
              <a:t>2 </a:t>
            </a:r>
            <a:r>
              <a:rPr b="0" lang="en" sz="2400" spc="-1" strike="noStrike">
                <a:solidFill>
                  <a:srgbClr val="000000"/>
                </a:solidFill>
                <a:latin typeface="Calibri"/>
                <a:ea typeface="Calibri"/>
              </a:rPr>
              <a:t>more years, the sea will advance </a:t>
            </a:r>
            <a:r>
              <a:rPr b="1" lang="en" sz="2400" spc="-1" strike="noStrike">
                <a:solidFill>
                  <a:srgbClr val="000000"/>
                </a:solidFill>
                <a:latin typeface="Calibri"/>
                <a:ea typeface="Calibri"/>
              </a:rPr>
              <a:t>1.6 </a:t>
            </a:r>
            <a:r>
              <a:rPr b="0" lang="en" sz="2400" spc="-1" strike="noStrike">
                <a:solidFill>
                  <a:srgbClr val="000000"/>
                </a:solidFill>
                <a:latin typeface="Calibri"/>
                <a:ea typeface="Calibri"/>
              </a:rPr>
              <a:t>meters (1 m and 20 cm).</a:t>
            </a:r>
            <a:endParaRPr b="0" lang="es-CL" sz="2400" spc="-1" strike="noStrike">
              <a:solidFill>
                <a:srgbClr val="000000"/>
              </a:solidFill>
              <a:latin typeface="Arial"/>
            </a:endParaRPr>
          </a:p>
        </p:txBody>
      </p:sp>
      <mc:AlternateContent>
        <mc:Choice xmlns:a14="http://schemas.microsoft.com/office/drawing/2010/main" Requires="a14">
          <p:sp>
            <p:nvSpPr>
              <p:cNvPr id="212" name=""/>
              <p:cNvSpPr txBox="1"/>
              <p:nvPr/>
            </p:nvSpPr>
            <p:spPr>
              <a:xfrm>
                <a:off x="2700000" y="3600000"/>
                <a:ext cx="1080000" cy="360000"/>
              </a:xfrm>
              <a:prstGeom prst="rect">
                <a:avLst/>
              </a:prstGeom>
            </p:spPr>
            <p:txBody>
              <a:bodyPr/>
              <a:p>
                <a14:m>
                  <m:oMath xmlns:m="http://schemas.openxmlformats.org/officeDocument/2006/math">
                    <m:r>
                      <m:t xml:space="preserve">y</m:t>
                    </m:r>
                    <m:r>
                      <m:t xml:space="preserve">=</m:t>
                    </m:r>
                    <m:r>
                      <m:t xml:space="preserve">0</m:t>
                    </m:r>
                    <m:r>
                      <m:t xml:space="preserve">,6</m:t>
                    </m:r>
                    <m:r>
                      <m:t xml:space="preserve">⋅</m:t>
                    </m:r>
                    <m:r>
                      <m:t xml:space="preserve">x</m:t>
                    </m:r>
                  </m:oMath>
                </a14:m>
              </a:p>
            </p:txBody>
          </p:sp>
        </mc:Choice>
        <mc:Fallback/>
      </mc:AlternateContent>
      <mc:AlternateContent>
        <mc:Choice xmlns:a14="http://schemas.microsoft.com/office/drawing/2010/main" Requires="a14">
          <p:sp>
            <p:nvSpPr>
              <p:cNvPr id="213" name=""/>
              <p:cNvSpPr txBox="1"/>
              <p:nvPr/>
            </p:nvSpPr>
            <p:spPr>
              <a:xfrm>
                <a:off x="2700000" y="3960000"/>
                <a:ext cx="1080000" cy="360000"/>
              </a:xfrm>
              <a:prstGeom prst="rect">
                <a:avLst/>
              </a:prstGeom>
            </p:spPr>
            <p:txBody>
              <a:bodyPr/>
              <a:p>
                <a14:m>
                  <m:oMath xmlns:m="http://schemas.openxmlformats.org/officeDocument/2006/math">
                    <m:r>
                      <m:t xml:space="preserve">y</m:t>
                    </m:r>
                    <m:r>
                      <m:t xml:space="preserve">=</m:t>
                    </m:r>
                    <m:r>
                      <m:t xml:space="preserve">0.6</m:t>
                    </m:r>
                    <m:r>
                      <m:t xml:space="preserve">⋅</m:t>
                    </m:r>
                    <m:r>
                      <m:t xml:space="preserve">2</m:t>
                    </m:r>
                  </m:oMath>
                </a14:m>
              </a:p>
            </p:txBody>
          </p:sp>
        </mc:Choice>
        <mc:Fallback/>
      </mc:AlternateContent>
      <mc:AlternateContent>
        <mc:Choice xmlns:a14="http://schemas.microsoft.com/office/drawing/2010/main" Requires="a14">
          <p:sp>
            <p:nvSpPr>
              <p:cNvPr id="214" name=""/>
              <p:cNvSpPr txBox="1"/>
              <p:nvPr/>
            </p:nvSpPr>
            <p:spPr>
              <a:xfrm>
                <a:off x="2736000" y="4320000"/>
                <a:ext cx="864000" cy="360000"/>
              </a:xfrm>
              <a:prstGeom prst="rect">
                <a:avLst/>
              </a:prstGeom>
            </p:spPr>
            <p:txBody>
              <a:bodyPr/>
              <a:p>
                <a14:m>
                  <m:oMath xmlns:m="http://schemas.openxmlformats.org/officeDocument/2006/math">
                    <m:r>
                      <m:t xml:space="preserve">y</m:t>
                    </m:r>
                    <m:r>
                      <m:t xml:space="preserve">=</m:t>
                    </m:r>
                    <m:r>
                      <m:t xml:space="preserve">1</m:t>
                    </m:r>
                    <m:r>
                      <m:t xml:space="preserve">,2</m:t>
                    </m:r>
                  </m:oMath>
                </a14:m>
              </a:p>
            </p:txBody>
          </p:sp>
        </mc:Choice>
        <mc:Fallback/>
      </mc:AlternateContent>
      <p:sp>
        <p:nvSpPr>
          <p:cNvPr id="215" name="Google Shape;207;p 2"/>
          <p:cNvSpPr/>
          <p:nvPr/>
        </p:nvSpPr>
        <p:spPr>
          <a:xfrm>
            <a:off x="1416600" y="5301000"/>
            <a:ext cx="42069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en" sz="2400" spc="-1" strike="noStrike">
                <a:solidFill>
                  <a:srgbClr val="000000"/>
                </a:solidFill>
                <a:latin typeface="Calibri"/>
                <a:ea typeface="Calibri"/>
              </a:rPr>
              <a:t>In </a:t>
            </a:r>
            <a:r>
              <a:rPr b="1" lang="en" sz="2400" spc="-1" strike="noStrike">
                <a:solidFill>
                  <a:srgbClr val="000000"/>
                </a:solidFill>
                <a:latin typeface="Calibri"/>
                <a:ea typeface="Calibri"/>
              </a:rPr>
              <a:t>2 </a:t>
            </a:r>
            <a:r>
              <a:rPr b="0" lang="en" sz="2400" spc="-1" strike="noStrike">
                <a:solidFill>
                  <a:srgbClr val="000000"/>
                </a:solidFill>
                <a:latin typeface="Calibri"/>
                <a:ea typeface="Calibri"/>
              </a:rPr>
              <a:t>more years, the sea will advance </a:t>
            </a:r>
            <a:r>
              <a:rPr b="1" lang="en" sz="2400" spc="-1" strike="noStrike">
                <a:solidFill>
                  <a:srgbClr val="000000"/>
                </a:solidFill>
                <a:latin typeface="Calibri"/>
                <a:ea typeface="Calibri"/>
              </a:rPr>
              <a:t>1.2 </a:t>
            </a:r>
            <a:r>
              <a:rPr b="0" lang="en" sz="2400" spc="-1" strike="noStrike">
                <a:solidFill>
                  <a:srgbClr val="000000"/>
                </a:solidFill>
                <a:latin typeface="Calibri"/>
                <a:ea typeface="Calibri"/>
              </a:rPr>
              <a:t>meters (1 m and 20 cm).</a:t>
            </a:r>
            <a:endParaRPr b="0" lang="es-CL" sz="2400" spc="-1" strike="noStrike">
              <a:solidFill>
                <a:srgbClr val="000000"/>
              </a:solidFill>
              <a:latin typeface="Arial"/>
            </a:endParaRPr>
          </a:p>
        </p:txBody>
      </p:sp>
      <p:sp>
        <p:nvSpPr>
          <p:cNvPr id="216" name="Google Shape;207;p 3"/>
          <p:cNvSpPr/>
          <p:nvPr/>
        </p:nvSpPr>
        <p:spPr>
          <a:xfrm>
            <a:off x="1416600" y="5301000"/>
            <a:ext cx="42069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en" sz="2400" spc="-1" strike="noStrike">
                <a:solidFill>
                  <a:srgbClr val="000000"/>
                </a:solidFill>
                <a:latin typeface="Calibri"/>
                <a:ea typeface="Calibri"/>
              </a:rPr>
              <a:t>In </a:t>
            </a:r>
            <a:r>
              <a:rPr b="1" lang="en" sz="2400" spc="-1" strike="noStrike">
                <a:solidFill>
                  <a:srgbClr val="000000"/>
                </a:solidFill>
                <a:latin typeface="Calibri"/>
                <a:ea typeface="Calibri"/>
              </a:rPr>
              <a:t>2 </a:t>
            </a:r>
            <a:r>
              <a:rPr b="0" lang="en" sz="2400" spc="-1" strike="noStrike">
                <a:solidFill>
                  <a:srgbClr val="000000"/>
                </a:solidFill>
                <a:latin typeface="Calibri"/>
                <a:ea typeface="Calibri"/>
              </a:rPr>
              <a:t>more years, the sea will advance </a:t>
            </a:r>
            <a:r>
              <a:rPr b="1" lang="en" sz="2400" spc="-1" strike="noStrike">
                <a:solidFill>
                  <a:srgbClr val="000000"/>
                </a:solidFill>
                <a:latin typeface="Calibri"/>
                <a:ea typeface="Calibri"/>
              </a:rPr>
              <a:t>1.2 </a:t>
            </a:r>
            <a:r>
              <a:rPr b="0" lang="en" sz="2400" spc="-1" strike="noStrike">
                <a:solidFill>
                  <a:srgbClr val="000000"/>
                </a:solidFill>
                <a:latin typeface="Calibri"/>
                <a:ea typeface="Calibri"/>
              </a:rPr>
              <a:t>meters (1 m and 20 cm).</a:t>
            </a:r>
            <a:endParaRPr b="0" lang="es-CL" sz="2400" spc="-1" strike="noStrike">
              <a:solidFill>
                <a:srgbClr val="000000"/>
              </a:solidFill>
              <a:latin typeface="Arial"/>
            </a:endParaRPr>
          </a:p>
        </p:txBody>
      </p:sp>
      <mc:AlternateContent>
        <mc:Choice xmlns:a14="http://schemas.microsoft.com/office/drawing/2010/main" Requires="a14">
          <p:sp>
            <p:nvSpPr>
              <p:cNvPr id="217" name=""/>
              <p:cNvSpPr txBox="1"/>
              <p:nvPr/>
            </p:nvSpPr>
            <p:spPr>
              <a:xfrm>
                <a:off x="8100000" y="3600000"/>
                <a:ext cx="1080000" cy="360000"/>
              </a:xfrm>
              <a:prstGeom prst="rect">
                <a:avLst/>
              </a:prstGeom>
            </p:spPr>
            <p:txBody>
              <a:bodyPr/>
              <a:p>
                <a14:m>
                  <m:oMath xmlns:m="http://schemas.openxmlformats.org/officeDocument/2006/math">
                    <m:r>
                      <m:t xml:space="preserve">y</m:t>
                    </m:r>
                    <m:r>
                      <m:t xml:space="preserve">=</m:t>
                    </m:r>
                    <m:r>
                      <m:t xml:space="preserve">0</m:t>
                    </m:r>
                    <m:r>
                      <m:t xml:space="preserve">,8</m:t>
                    </m:r>
                    <m:r>
                      <m:t xml:space="preserve">⋅</m:t>
                    </m:r>
                    <m:r>
                      <m:t xml:space="preserve">x</m:t>
                    </m:r>
                  </m:oMath>
                </a14:m>
              </a:p>
            </p:txBody>
          </p:sp>
        </mc:Choice>
        <mc:Fallback/>
      </mc:AlternateContent>
      <mc:AlternateContent>
        <mc:Choice xmlns:a14="http://schemas.microsoft.com/office/drawing/2010/main" Requires="a14">
          <p:sp>
            <p:nvSpPr>
              <p:cNvPr id="218" name=""/>
              <p:cNvSpPr txBox="1"/>
              <p:nvPr/>
            </p:nvSpPr>
            <p:spPr>
              <a:xfrm>
                <a:off x="8100000" y="3970800"/>
                <a:ext cx="1080000" cy="360000"/>
              </a:xfrm>
              <a:prstGeom prst="rect">
                <a:avLst/>
              </a:prstGeom>
            </p:spPr>
            <p:txBody>
              <a:bodyPr/>
              <a:p>
                <a14:m>
                  <m:oMath xmlns:m="http://schemas.openxmlformats.org/officeDocument/2006/math">
                    <m:r>
                      <m:t xml:space="preserve">y</m:t>
                    </m:r>
                    <m:r>
                      <m:t xml:space="preserve">=</m:t>
                    </m:r>
                    <m:r>
                      <m:t xml:space="preserve">0</m:t>
                    </m:r>
                    <m:r>
                      <m:t xml:space="preserve">,8</m:t>
                    </m:r>
                    <m:r>
                      <m:t xml:space="preserve">⋅</m:t>
                    </m:r>
                    <m:r>
                      <m:t xml:space="preserve">2</m:t>
                    </m:r>
                  </m:oMath>
                </a14:m>
              </a:p>
            </p:txBody>
          </p:sp>
        </mc:Choice>
        <mc:Fallback/>
      </mc:AlternateContent>
      <mc:AlternateContent>
        <mc:Choice xmlns:a14="http://schemas.microsoft.com/office/drawing/2010/main" Requires="a14">
          <p:sp>
            <p:nvSpPr>
              <p:cNvPr id="219" name=""/>
              <p:cNvSpPr txBox="1"/>
              <p:nvPr/>
            </p:nvSpPr>
            <p:spPr>
              <a:xfrm>
                <a:off x="8100000" y="4330800"/>
                <a:ext cx="826920" cy="360000"/>
              </a:xfrm>
              <a:prstGeom prst="rect">
                <a:avLst/>
              </a:prstGeom>
            </p:spPr>
            <p:txBody>
              <a:bodyPr/>
              <a:p>
                <a14:m>
                  <m:oMath xmlns:m="http://schemas.openxmlformats.org/officeDocument/2006/math">
                    <m:r>
                      <m:t xml:space="preserve">y</m:t>
                    </m:r>
                    <m:r>
                      <m:t xml:space="preserve">=</m:t>
                    </m:r>
                    <m:r>
                      <m:t xml:space="preserve">1</m:t>
                    </m:r>
                    <m:r>
                      <m:t xml:space="preserve">,6</m:t>
                    </m:r>
                  </m:oMath>
                </a14:m>
              </a:p>
            </p:txBody>
          </p:sp>
        </mc:Choice>
        <mc:Fallback/>
      </mc:AlternateContent>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Google Shape;105;p 5"/>
          <p:cNvSpPr/>
          <p:nvPr/>
        </p:nvSpPr>
        <p:spPr>
          <a:xfrm>
            <a:off x="290520" y="1739160"/>
            <a:ext cx="11796120" cy="401724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7. In </a:t>
            </a:r>
            <a:r>
              <a:rPr b="1" lang="en" sz="2400" spc="-1" strike="noStrike">
                <a:solidFill>
                  <a:srgbClr val="000000"/>
                </a:solidFill>
                <a:latin typeface="Calibri"/>
                <a:ea typeface="Calibri"/>
              </a:rPr>
              <a:t>2023, </a:t>
            </a:r>
            <a:r>
              <a:rPr b="0" lang="en" sz="2400" spc="-1" strike="noStrike">
                <a:solidFill>
                  <a:srgbClr val="000000"/>
                </a:solidFill>
                <a:latin typeface="Calibri"/>
                <a:ea typeface="Calibri"/>
              </a:rPr>
              <a:t>houses have been built a few meters from the beach in the coastal area of </a:t>
            </a:r>
            <a:r>
              <a:rPr b="0" lang="en" sz="2400" spc="-1" strike="noStrike" u="sng">
                <a:solidFill>
                  <a:srgbClr val="000000"/>
                </a:solidFill>
                <a:uFillTx/>
                <a:latin typeface="Calibri"/>
                <a:ea typeface="Calibri"/>
              </a:rPr>
              <a:t>Antofagasta </a:t>
            </a:r>
            <a:r>
              <a:rPr b="0" lang="en" sz="2400" spc="-1" strike="noStrike">
                <a:solidFill>
                  <a:srgbClr val="000000"/>
                </a:solidFill>
                <a:latin typeface="Calibri"/>
                <a:ea typeface="Calibri"/>
              </a:rPr>
              <a:t>and in </a:t>
            </a:r>
            <a:r>
              <a:rPr b="0" lang="en" sz="2400" spc="-1" strike="noStrike" u="sng">
                <a:solidFill>
                  <a:srgbClr val="000000"/>
                </a:solidFill>
                <a:uFillTx/>
                <a:latin typeface="Calibri"/>
                <a:ea typeface="Calibri"/>
              </a:rPr>
              <a:t>Constitución </a:t>
            </a:r>
            <a:r>
              <a:rPr b="0" lang="en" sz="2400" spc="-1" strike="noStrike">
                <a:solidFill>
                  <a:srgbClr val="000000"/>
                </a:solidFill>
                <a:latin typeface="Calibri"/>
                <a:ea typeface="Calibri"/>
              </a:rPr>
              <a:t>.</a:t>
            </a:r>
            <a:endParaRPr b="0" lang="es-CL" sz="2400" spc="-1" strike="noStrike">
              <a:solidFill>
                <a:srgbClr val="000000"/>
              </a:solidFill>
              <a:latin typeface="Arial"/>
            </a:endParaRPr>
          </a:p>
          <a:p>
            <a:pPr>
              <a:lnSpc>
                <a:spcPct val="100000"/>
              </a:lnSpc>
              <a:tabLst>
                <a:tab algn="l" pos="0"/>
              </a:tabLst>
            </a:pPr>
            <a:endParaRPr b="0" lang="es-CL" sz="2400" spc="-1" strike="noStrike">
              <a:solidFill>
                <a:srgbClr val="000000"/>
              </a:solidFill>
              <a:latin typeface="Arial"/>
            </a:endParaRPr>
          </a:p>
          <a:p>
            <a:pPr lvl="2" marL="343080" indent="-343080">
              <a:lnSpc>
                <a:spcPct val="100000"/>
              </a:lnSpc>
              <a:buClr>
                <a:srgbClr val="000000"/>
              </a:buClr>
              <a:buFont typeface="Arial"/>
              <a:buChar char="•"/>
              <a:tabLst>
                <a:tab algn="l" pos="0"/>
              </a:tabLst>
            </a:pPr>
            <a:r>
              <a:rPr b="0" lang="en" sz="2400" spc="-1" strike="noStrike">
                <a:solidFill>
                  <a:srgbClr val="000000"/>
                </a:solidFill>
                <a:latin typeface="Calibri"/>
                <a:ea typeface="Calibri"/>
              </a:rPr>
              <a:t>In Antofagasta, the </a:t>
            </a:r>
            <a:r>
              <a:rPr b="1" lang="en" sz="2400" spc="-1" strike="noStrike">
                <a:solidFill>
                  <a:srgbClr val="000000"/>
                </a:solidFill>
                <a:latin typeface="Calibri"/>
                <a:ea typeface="Calibri"/>
              </a:rPr>
              <a:t>house </a:t>
            </a:r>
            <a:r>
              <a:rPr b="0" lang="en" sz="2400" spc="-1" strike="noStrike">
                <a:solidFill>
                  <a:srgbClr val="000000"/>
                </a:solidFill>
                <a:latin typeface="Calibri"/>
                <a:ea typeface="Calibri"/>
              </a:rPr>
              <a:t>is </a:t>
            </a:r>
            <a:r>
              <a:rPr b="1" lang="en" sz="2400" spc="-1" strike="noStrike">
                <a:solidFill>
                  <a:srgbClr val="000000"/>
                </a:solidFill>
                <a:latin typeface="Calibri"/>
                <a:ea typeface="Calibri"/>
              </a:rPr>
              <a:t>15 </a:t>
            </a:r>
            <a:r>
              <a:rPr b="0" lang="en" sz="2400" spc="-1" strike="noStrike">
                <a:solidFill>
                  <a:srgbClr val="000000"/>
                </a:solidFill>
                <a:latin typeface="Calibri"/>
                <a:ea typeface="Calibri"/>
              </a:rPr>
              <a:t>meters from the coast.</a:t>
            </a:r>
            <a:endParaRPr b="0" lang="es-CL" sz="2400" spc="-1" strike="noStrike">
              <a:solidFill>
                <a:srgbClr val="000000"/>
              </a:solidFill>
              <a:latin typeface="Arial"/>
            </a:endParaRPr>
          </a:p>
          <a:p>
            <a:pPr marL="343080" indent="-343080">
              <a:lnSpc>
                <a:spcPct val="100000"/>
              </a:lnSpc>
              <a:buClr>
                <a:srgbClr val="000000"/>
              </a:buClr>
              <a:buFont typeface="Arial"/>
              <a:buChar char="•"/>
              <a:tabLst>
                <a:tab algn="l" pos="0"/>
              </a:tabLst>
            </a:pPr>
            <a:r>
              <a:rPr b="0" lang="en" sz="2400" spc="-1" strike="noStrike">
                <a:solidFill>
                  <a:srgbClr val="000000"/>
                </a:solidFill>
                <a:latin typeface="Calibri"/>
                <a:ea typeface="Calibri"/>
              </a:rPr>
              <a:t>In Constitución, the </a:t>
            </a:r>
            <a:r>
              <a:rPr b="1" lang="en" sz="2400" spc="-1" strike="noStrike">
                <a:solidFill>
                  <a:srgbClr val="000000"/>
                </a:solidFill>
                <a:latin typeface="Calibri"/>
                <a:ea typeface="Calibri"/>
              </a:rPr>
              <a:t>house </a:t>
            </a:r>
            <a:r>
              <a:rPr b="0" lang="en" sz="2400" spc="-1" strike="noStrike">
                <a:solidFill>
                  <a:srgbClr val="000000"/>
                </a:solidFill>
                <a:latin typeface="Calibri"/>
                <a:ea typeface="Calibri"/>
              </a:rPr>
              <a:t>is </a:t>
            </a:r>
            <a:r>
              <a:rPr b="1" lang="en" sz="2400" spc="-1" strike="noStrike">
                <a:solidFill>
                  <a:srgbClr val="000000"/>
                </a:solidFill>
                <a:latin typeface="Calibri"/>
                <a:ea typeface="Calibri"/>
              </a:rPr>
              <a:t>20 </a:t>
            </a:r>
            <a:r>
              <a:rPr b="0" lang="en" sz="2400" spc="-1" strike="noStrike">
                <a:solidFill>
                  <a:srgbClr val="000000"/>
                </a:solidFill>
                <a:latin typeface="Calibri"/>
                <a:ea typeface="Calibri"/>
              </a:rPr>
              <a:t>meters from the coast.</a:t>
            </a: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a:p>
            <a:pPr>
              <a:lnSpc>
                <a:spcPct val="100000"/>
              </a:lnSpc>
              <a:tabLst>
                <a:tab algn="l" pos="0"/>
              </a:tabLst>
            </a:pPr>
            <a:r>
              <a:rPr b="0" lang="en" sz="2400" spc="-1" strike="noStrike">
                <a:solidFill>
                  <a:srgbClr val="000000"/>
                </a:solidFill>
                <a:latin typeface="Calibri"/>
                <a:ea typeface="Calibri"/>
              </a:rPr>
              <a:t>a) In each case, write on the signs the year in which the sea will advance the indicated meters</a:t>
            </a:r>
            <a:endParaRPr b="0" lang="es-CL" sz="2400" spc="-1" strike="noStrike">
              <a:solidFill>
                <a:srgbClr val="000000"/>
              </a:solidFill>
              <a:latin typeface="Arial"/>
            </a:endParaRPr>
          </a:p>
          <a:p>
            <a:pPr>
              <a:lnSpc>
                <a:spcPct val="100000"/>
              </a:lnSpc>
              <a:tabLst>
                <a:tab algn="l" pos="0"/>
              </a:tabLst>
            </a:pPr>
            <a:br>
              <a:rPr sz="2400"/>
            </a:br>
            <a:r>
              <a:rPr b="0" lang="en" sz="2400" spc="-1" strike="noStrike">
                <a:solidFill>
                  <a:srgbClr val="000000"/>
                </a:solidFill>
                <a:latin typeface="Calibri"/>
                <a:ea typeface="Arial"/>
              </a:rPr>
              <a:t>b) </a:t>
            </a:r>
            <a:r>
              <a:rPr b="0" lang="en" sz="2400" spc="-1" strike="noStrike">
                <a:solidFill>
                  <a:srgbClr val="000000"/>
                </a:solidFill>
                <a:latin typeface="Calibri"/>
                <a:ea typeface="Calibri"/>
              </a:rPr>
              <a:t>Which house will the sea reach first? In what year?</a:t>
            </a:r>
            <a:endParaRPr b="0" lang="es-CL" sz="2400" spc="-1" strike="noStrike">
              <a:solidFill>
                <a:srgbClr val="000000"/>
              </a:solidFill>
              <a:latin typeface="Arial"/>
            </a:endParaRPr>
          </a:p>
        </p:txBody>
      </p:sp>
      <p:sp>
        <p:nvSpPr>
          <p:cNvPr id="221" name="Google Shape;106;p 5"/>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222" name="Google Shape;108;p 5"/>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223" name="Rectángulo 17"/>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24" name="Rectángulo 18"/>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Google Shape;105;p 4"/>
          <p:cNvSpPr/>
          <p:nvPr/>
        </p:nvSpPr>
        <p:spPr>
          <a:xfrm>
            <a:off x="290520" y="1739160"/>
            <a:ext cx="11796120" cy="109116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a) In each case, write on the signs the year in which the sea will advance the indicated meters</a:t>
            </a:r>
            <a:endParaRPr b="0" lang="es-CL" sz="2400" spc="-1" strike="noStrike">
              <a:solidFill>
                <a:srgbClr val="000000"/>
              </a:solidFill>
              <a:latin typeface="Arial"/>
            </a:endParaRPr>
          </a:p>
        </p:txBody>
      </p:sp>
      <p:sp>
        <p:nvSpPr>
          <p:cNvPr id="226" name="Google Shape;106;p 6"/>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227" name="Google Shape;108;p 6"/>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228" name="Rectángulo 19"/>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29" name="Rectángulo 20"/>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230" name="Google Shape;230;g245f70d4271_0_ 1" descr=""/>
          <p:cNvPicPr/>
          <p:nvPr/>
        </p:nvPicPr>
        <p:blipFill>
          <a:blip r:embed="rId1"/>
          <a:stretch/>
        </p:blipFill>
        <p:spPr>
          <a:xfrm>
            <a:off x="3294360" y="2687040"/>
            <a:ext cx="5601960" cy="37645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Google Shape;105;p 3"/>
          <p:cNvSpPr/>
          <p:nvPr/>
        </p:nvSpPr>
        <p:spPr>
          <a:xfrm>
            <a:off x="290520" y="1739160"/>
            <a:ext cx="11796120" cy="109116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a) In each case, write on the signs the year in which the sea will advance the indicated meters</a:t>
            </a:r>
            <a:endParaRPr b="0" lang="es-CL" sz="2400" spc="-1" strike="noStrike">
              <a:solidFill>
                <a:srgbClr val="000000"/>
              </a:solidFill>
              <a:latin typeface="Arial"/>
            </a:endParaRPr>
          </a:p>
        </p:txBody>
      </p:sp>
      <p:sp>
        <p:nvSpPr>
          <p:cNvPr id="232" name="Google Shape;106;p 8"/>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233" name="Google Shape;108;p 8"/>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234" name="Rectángulo 2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35" name="Rectángulo 2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236" name="Google Shape;239;p 1" descr=""/>
          <p:cNvPicPr/>
          <p:nvPr/>
        </p:nvPicPr>
        <p:blipFill>
          <a:blip r:embed="rId1"/>
          <a:stretch/>
        </p:blipFill>
        <p:spPr>
          <a:xfrm>
            <a:off x="3247200" y="2789280"/>
            <a:ext cx="5695920" cy="35600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Google Shape;105;p 2"/>
          <p:cNvSpPr/>
          <p:nvPr/>
        </p:nvSpPr>
        <p:spPr>
          <a:xfrm>
            <a:off x="290520" y="1739160"/>
            <a:ext cx="11796120" cy="72540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b) Which house will the sea reach first? In what year?</a:t>
            </a:r>
            <a:endParaRPr b="0" lang="es-CL" sz="2400" spc="-1" strike="noStrike">
              <a:solidFill>
                <a:srgbClr val="000000"/>
              </a:solidFill>
              <a:latin typeface="Arial"/>
            </a:endParaRPr>
          </a:p>
        </p:txBody>
      </p:sp>
      <p:sp>
        <p:nvSpPr>
          <p:cNvPr id="238" name="Google Shape;106;p 7"/>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239" name="Google Shape;108;p 7"/>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240" name="Rectángulo 23"/>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41" name="Rectángulo 24"/>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242" name="Google Shape;248;g245f70d4271_0_ 1" descr=""/>
          <p:cNvPicPr/>
          <p:nvPr/>
        </p:nvPicPr>
        <p:blipFill>
          <a:blip r:embed="rId1"/>
          <a:stretch/>
        </p:blipFill>
        <p:spPr>
          <a:xfrm>
            <a:off x="4676040" y="2471400"/>
            <a:ext cx="2838240" cy="38732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Google Shape;105;p 1"/>
          <p:cNvSpPr/>
          <p:nvPr/>
        </p:nvSpPr>
        <p:spPr>
          <a:xfrm>
            <a:off x="290520" y="1739160"/>
            <a:ext cx="11796120" cy="72540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tabLst>
                <a:tab algn="l" pos="0"/>
              </a:tabLst>
            </a:pPr>
            <a:r>
              <a:rPr b="0" lang="en" sz="2400" spc="-1" strike="noStrike">
                <a:solidFill>
                  <a:srgbClr val="000000"/>
                </a:solidFill>
                <a:latin typeface="Calibri"/>
                <a:ea typeface="Calibri"/>
              </a:rPr>
              <a:t>b) Which house will the sea reach first? In what year?</a:t>
            </a:r>
            <a:endParaRPr b="0" lang="es-CL" sz="2400" spc="-1" strike="noStrike">
              <a:solidFill>
                <a:srgbClr val="000000"/>
              </a:solidFill>
              <a:latin typeface="Arial"/>
            </a:endParaRPr>
          </a:p>
        </p:txBody>
      </p:sp>
      <p:sp>
        <p:nvSpPr>
          <p:cNvPr id="244" name="Google Shape;106;p 10"/>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245" name="Google Shape;108;p 10"/>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246" name="Rectángulo 25"/>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47" name="Rectángulo 26"/>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48" name="Google Shape;257;g25246c9ad4d_0_ 1"/>
          <p:cNvSpPr/>
          <p:nvPr/>
        </p:nvSpPr>
        <p:spPr>
          <a:xfrm>
            <a:off x="2610000" y="5580000"/>
            <a:ext cx="7276680" cy="57924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 sz="2600" spc="-1" strike="noStrike">
                <a:solidFill>
                  <a:srgbClr val="000000"/>
                </a:solidFill>
                <a:latin typeface="Calibri"/>
                <a:ea typeface="Calibri"/>
              </a:rPr>
              <a:t>In both houses the sea will arrive in the year 2048!</a:t>
            </a:r>
            <a:endParaRPr b="0" lang="es-CL" sz="2600" spc="-1" strike="noStrike">
              <a:solidFill>
                <a:srgbClr val="000000"/>
              </a:solidFill>
              <a:latin typeface="Arial"/>
            </a:endParaRPr>
          </a:p>
        </p:txBody>
      </p:sp>
      <p:sp>
        <p:nvSpPr>
          <p:cNvPr id="249" name="Google Shape;258;g25246c9ad4d_0_ 1"/>
          <p:cNvSpPr/>
          <p:nvPr/>
        </p:nvSpPr>
        <p:spPr>
          <a:xfrm>
            <a:off x="1713960" y="2710080"/>
            <a:ext cx="333792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n" sz="3200" spc="-1" strike="noStrike">
                <a:solidFill>
                  <a:srgbClr val="423b71"/>
                </a:solidFill>
                <a:latin typeface="Calibri"/>
                <a:ea typeface="Calibri"/>
              </a:rPr>
              <a:t>In Antofagasta</a:t>
            </a:r>
            <a:endParaRPr b="0" lang="es-CL" sz="3200" spc="-1" strike="noStrike">
              <a:solidFill>
                <a:srgbClr val="000000"/>
              </a:solidFill>
              <a:latin typeface="Arial"/>
            </a:endParaRPr>
          </a:p>
        </p:txBody>
      </p:sp>
      <p:sp>
        <p:nvSpPr>
          <p:cNvPr id="250" name="Google Shape;259;g25246c9ad4d_0_ 1"/>
          <p:cNvSpPr/>
          <p:nvPr/>
        </p:nvSpPr>
        <p:spPr>
          <a:xfrm>
            <a:off x="6960240" y="2710080"/>
            <a:ext cx="341496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n" sz="3200" spc="-1" strike="noStrike">
                <a:solidFill>
                  <a:srgbClr val="433b71"/>
                </a:solidFill>
                <a:latin typeface="Calibri"/>
                <a:ea typeface="Calibri"/>
              </a:rPr>
              <a:t>In Constitution</a:t>
            </a:r>
            <a:endParaRPr b="0" lang="es-CL" sz="3200" spc="-1" strike="noStrike">
              <a:solidFill>
                <a:srgbClr val="000000"/>
              </a:solidFill>
              <a:latin typeface="Arial"/>
            </a:endParaRPr>
          </a:p>
        </p:txBody>
      </p:sp>
      <p:sp>
        <p:nvSpPr>
          <p:cNvPr id="251" name="Google Shape;260;g25246c9ad4d_0_ 1"/>
          <p:cNvSpPr/>
          <p:nvPr/>
        </p:nvSpPr>
        <p:spPr>
          <a:xfrm>
            <a:off x="6960240" y="3533400"/>
            <a:ext cx="3414960" cy="1442520"/>
          </a:xfrm>
          <a:prstGeom prst="rect">
            <a:avLst/>
          </a:prstGeom>
          <a:solidFill>
            <a:srgbClr val="747097"/>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 sz="2000" spc="-1" strike="noStrike">
                <a:solidFill>
                  <a:srgbClr val="ffffff"/>
                </a:solidFill>
                <a:latin typeface="Calibri"/>
                <a:ea typeface="Calibri"/>
              </a:rPr>
              <a:t>In the year 2048 the sea reaches the house that is 20 meters from the coast</a:t>
            </a:r>
            <a:endParaRPr b="0" lang="es-CL" sz="2000" spc="-1" strike="noStrike">
              <a:solidFill>
                <a:srgbClr val="000000"/>
              </a:solidFill>
              <a:latin typeface="Arial"/>
            </a:endParaRPr>
          </a:p>
        </p:txBody>
      </p:sp>
      <p:sp>
        <p:nvSpPr>
          <p:cNvPr id="252" name="Google Shape;261;g25246c9ad4d_0_ 1"/>
          <p:cNvSpPr/>
          <p:nvPr/>
        </p:nvSpPr>
        <p:spPr>
          <a:xfrm>
            <a:off x="1675440" y="3586680"/>
            <a:ext cx="3414960" cy="1442520"/>
          </a:xfrm>
          <a:prstGeom prst="rect">
            <a:avLst/>
          </a:prstGeom>
          <a:solidFill>
            <a:srgbClr val="747097"/>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 sz="2000" spc="-1" strike="noStrike">
                <a:solidFill>
                  <a:srgbClr val="ffffff"/>
                </a:solidFill>
                <a:latin typeface="Calibri"/>
                <a:ea typeface="Calibri"/>
              </a:rPr>
              <a:t>In the year 2048 the sea reaches the house that is 15 meters from the coast</a:t>
            </a:r>
            <a:endParaRPr b="0" lang="es-C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Google Shape;91;p2"/>
          <p:cNvSpPr/>
          <p:nvPr/>
        </p:nvSpPr>
        <p:spPr>
          <a:xfrm>
            <a:off x="685080" y="351000"/>
            <a:ext cx="9146160" cy="7311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 sz="3600" spc="-1" strike="noStrike">
                <a:solidFill>
                  <a:srgbClr val="423b71"/>
                </a:solidFill>
                <a:latin typeface="Calibri"/>
                <a:ea typeface="Calibri"/>
              </a:rPr>
              <a:t>Infographic “Sea level rise”</a:t>
            </a:r>
            <a:endParaRPr b="0" lang="es-CL" sz="3600" spc="-1" strike="noStrike">
              <a:solidFill>
                <a:srgbClr val="000000"/>
              </a:solidFill>
              <a:latin typeface="Arial"/>
            </a:endParaRPr>
          </a:p>
        </p:txBody>
      </p:sp>
      <p:pic>
        <p:nvPicPr>
          <p:cNvPr id="128" name="Google Shape;92;p2" descr=""/>
          <p:cNvPicPr/>
          <p:nvPr/>
        </p:nvPicPr>
        <p:blipFill>
          <a:blip r:embed="rId1"/>
          <a:srcRect l="0" t="0" r="862" b="7997"/>
          <a:stretch/>
        </p:blipFill>
        <p:spPr>
          <a:xfrm>
            <a:off x="685080" y="1089360"/>
            <a:ext cx="9690480" cy="53503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Google Shape;267;g1ecdf1ad19c_0_ 3"/>
          <p:cNvSpPr/>
          <p:nvPr/>
        </p:nvSpPr>
        <p:spPr>
          <a:xfrm>
            <a:off x="288720" y="1606680"/>
            <a:ext cx="11797920" cy="1274400"/>
          </a:xfrm>
          <a:prstGeom prst="rect">
            <a:avLst/>
          </a:prstGeom>
          <a:noFill/>
          <a:ln w="0">
            <a:noFill/>
          </a:ln>
        </p:spPr>
        <p:style>
          <a:lnRef idx="0"/>
          <a:fillRef idx="0"/>
          <a:effectRef idx="0"/>
          <a:fontRef idx="minor"/>
        </p:style>
        <p:txBody>
          <a:bodyPr lIns="180000" rIns="180000" tIns="180000" bIns="180000" anchor="t">
            <a:spAutoFit/>
          </a:bodyPr>
          <a:p>
            <a:pPr marL="95400" algn="just">
              <a:lnSpc>
                <a:spcPct val="100000"/>
              </a:lnSpc>
            </a:pPr>
            <a:r>
              <a:rPr b="0" lang="en" sz="2000" spc="-1" strike="noStrike">
                <a:solidFill>
                  <a:srgbClr val="000000"/>
                </a:solidFill>
                <a:latin typeface="Calibri"/>
                <a:ea typeface="Calibri"/>
              </a:rPr>
              <a:t>The predictions given about the advance of the sea in coastal areas establish a relationship of direct proportionality between the variables. That is, it is assumed that the rate of advance of the sea is constant. Given this relationship, the corresponding lines were drawn from the origin to the points found.</a:t>
            </a:r>
            <a:endParaRPr b="0" lang="es-CL" sz="2000" spc="-1" strike="noStrike">
              <a:solidFill>
                <a:srgbClr val="000000"/>
              </a:solidFill>
              <a:latin typeface="Arial"/>
            </a:endParaRPr>
          </a:p>
        </p:txBody>
      </p:sp>
      <p:sp>
        <p:nvSpPr>
          <p:cNvPr id="254" name="Google Shape;268;g1ecdf1ad19c_0_ 2"/>
          <p:cNvSpPr/>
          <p:nvPr/>
        </p:nvSpPr>
        <p:spPr>
          <a:xfrm>
            <a:off x="631080" y="438120"/>
            <a:ext cx="81644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3600" spc="-1" strike="noStrike">
                <a:solidFill>
                  <a:srgbClr val="423b71"/>
                </a:solidFill>
                <a:latin typeface="Calibri"/>
                <a:ea typeface="Calibri"/>
              </a:rPr>
              <a:t>Some ideas and conclusions:</a:t>
            </a:r>
            <a:endParaRPr b="0" lang="es-CL" sz="3600" spc="-1" strike="noStrike">
              <a:solidFill>
                <a:srgbClr val="000000"/>
              </a:solidFill>
              <a:latin typeface="Arial"/>
            </a:endParaRPr>
          </a:p>
        </p:txBody>
      </p:sp>
      <p:sp>
        <p:nvSpPr>
          <p:cNvPr id="255" name="Google Shape;270;g1ecdf1ad19c_0_ 2"/>
          <p:cNvSpPr/>
          <p:nvPr/>
        </p:nvSpPr>
        <p:spPr>
          <a:xfrm>
            <a:off x="392760" y="3261240"/>
            <a:ext cx="5186880" cy="1274400"/>
          </a:xfrm>
          <a:prstGeom prst="rect">
            <a:avLst/>
          </a:prstGeom>
          <a:noFill/>
          <a:ln w="0">
            <a:noFill/>
          </a:ln>
        </p:spPr>
        <p:style>
          <a:lnRef idx="0"/>
          <a:fillRef idx="0"/>
          <a:effectRef idx="0"/>
          <a:fontRef idx="minor"/>
        </p:style>
        <p:txBody>
          <a:bodyPr lIns="180000" rIns="180000" tIns="180000" bIns="180000" anchor="t">
            <a:spAutoFit/>
          </a:bodyPr>
          <a:p>
            <a:pPr algn="just">
              <a:lnSpc>
                <a:spcPct val="100000"/>
              </a:lnSpc>
              <a:tabLst>
                <a:tab algn="l" pos="0"/>
              </a:tabLst>
            </a:pPr>
            <a:r>
              <a:rPr b="0" lang="en" sz="2000" spc="-1" strike="noStrike">
                <a:solidFill>
                  <a:srgbClr val="000000"/>
                </a:solidFill>
                <a:latin typeface="Calibri"/>
                <a:ea typeface="Calibri"/>
              </a:rPr>
              <a:t>The proportionality constant of the advance of the sea in Constitución is greater than that of Antofagasta</a:t>
            </a:r>
            <a:endParaRPr b="0" lang="es-CL" sz="2000" spc="-1" strike="noStrike">
              <a:solidFill>
                <a:srgbClr val="000000"/>
              </a:solidFill>
              <a:latin typeface="Arial"/>
            </a:endParaRPr>
          </a:p>
        </p:txBody>
      </p:sp>
      <p:sp>
        <p:nvSpPr>
          <p:cNvPr id="256" name="Rectángulo 27"/>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57" name="Rectángulo 28"/>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258" name="" descr=""/>
          <p:cNvPicPr/>
          <p:nvPr/>
        </p:nvPicPr>
        <p:blipFill>
          <a:blip r:embed="rId1"/>
          <a:srcRect l="0" t="13630" r="0" b="0"/>
          <a:stretch/>
        </p:blipFill>
        <p:spPr>
          <a:xfrm>
            <a:off x="5760000" y="3060000"/>
            <a:ext cx="6054840" cy="33213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Google Shape;268;g1ecdf1ad19c_0_12"/>
          <p:cNvSpPr/>
          <p:nvPr/>
        </p:nvSpPr>
        <p:spPr>
          <a:xfrm>
            <a:off x="631080" y="438120"/>
            <a:ext cx="81644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3600" spc="-1" strike="noStrike">
                <a:solidFill>
                  <a:srgbClr val="423b71"/>
                </a:solidFill>
                <a:latin typeface="Calibri"/>
                <a:ea typeface="Calibri"/>
              </a:rPr>
              <a:t>Some ideas and conclusions:</a:t>
            </a:r>
            <a:endParaRPr b="0" lang="es-CL" sz="3600" spc="-1" strike="noStrike">
              <a:solidFill>
                <a:srgbClr val="000000"/>
              </a:solidFill>
              <a:latin typeface="Arial"/>
            </a:endParaRPr>
          </a:p>
        </p:txBody>
      </p:sp>
      <p:sp>
        <p:nvSpPr>
          <p:cNvPr id="260" name="Rectángulo 29"/>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61" name="Rectángulo 30"/>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62" name="Google Shape;267;g1ecdf1ad19c_0_ 2"/>
          <p:cNvSpPr/>
          <p:nvPr/>
        </p:nvSpPr>
        <p:spPr>
          <a:xfrm>
            <a:off x="288720" y="1606680"/>
            <a:ext cx="11797920" cy="2736360"/>
          </a:xfrm>
          <a:prstGeom prst="rect">
            <a:avLst/>
          </a:prstGeom>
          <a:noFill/>
          <a:ln w="0">
            <a:noFill/>
          </a:ln>
        </p:spPr>
        <p:style>
          <a:lnRef idx="0"/>
          <a:fillRef idx="0"/>
          <a:effectRef idx="0"/>
          <a:fontRef idx="minor"/>
        </p:style>
        <p:txBody>
          <a:bodyPr lIns="180000" rIns="180000" tIns="180000" bIns="180000" anchor="t">
            <a:spAutoFit/>
          </a:bodyPr>
          <a:p>
            <a:pPr marL="95400" algn="just">
              <a:lnSpc>
                <a:spcPct val="100000"/>
              </a:lnSpc>
            </a:pPr>
            <a:r>
              <a:rPr b="0" lang="en" sz="2200" spc="-1" strike="noStrike">
                <a:solidFill>
                  <a:srgbClr val="000000"/>
                </a:solidFill>
                <a:latin typeface="Calibri"/>
                <a:ea typeface="Calibri"/>
              </a:rPr>
              <a:t>To obtain the algebraic expression of direct proportionality for each coastal zone, it is necessary to find the proportionality constant. To do this, we identify </a:t>
            </a:r>
            <a:r>
              <a:rPr b="1" lang="en" sz="2200" spc="-1" strike="noStrike">
                <a:solidFill>
                  <a:srgbClr val="000000"/>
                </a:solidFill>
                <a:latin typeface="Calibri"/>
                <a:ea typeface="Calibri"/>
              </a:rPr>
              <a:t>the progress </a:t>
            </a:r>
            <a:r>
              <a:rPr b="0" lang="en" sz="2200" spc="-1" strike="noStrike">
                <a:solidFill>
                  <a:srgbClr val="000000"/>
                </a:solidFill>
                <a:latin typeface="Calibri"/>
                <a:ea typeface="Calibri"/>
              </a:rPr>
              <a:t>in </a:t>
            </a:r>
            <a:r>
              <a:rPr b="1" lang="en" sz="2200" spc="-1" strike="noStrike">
                <a:solidFill>
                  <a:srgbClr val="000000"/>
                </a:solidFill>
                <a:latin typeface="Calibri"/>
                <a:ea typeface="Calibri"/>
              </a:rPr>
              <a:t>meters when a year </a:t>
            </a:r>
            <a:r>
              <a:rPr b="0" lang="en" sz="2200" spc="-1" strike="noStrike">
                <a:solidFill>
                  <a:srgbClr val="000000"/>
                </a:solidFill>
                <a:latin typeface="Calibri"/>
                <a:ea typeface="Calibri"/>
              </a:rPr>
              <a:t>has passed , that is, the value of </a:t>
            </a:r>
            <a:r>
              <a:rPr b="1" lang="en" sz="2200" spc="-1" strike="noStrike">
                <a:solidFill>
                  <a:srgbClr val="000000"/>
                </a:solidFill>
                <a:latin typeface="Calibri"/>
                <a:ea typeface="Calibri"/>
              </a:rPr>
              <a:t>y </a:t>
            </a:r>
            <a:r>
              <a:rPr b="0" lang="en" sz="2200" spc="-1" strike="noStrike">
                <a:solidFill>
                  <a:srgbClr val="000000"/>
                </a:solidFill>
                <a:latin typeface="Calibri"/>
                <a:ea typeface="Calibri"/>
              </a:rPr>
              <a:t>when </a:t>
            </a:r>
            <a:r>
              <a:rPr b="1" lang="en" sz="2200" spc="-1" strike="noStrike">
                <a:solidFill>
                  <a:srgbClr val="000000"/>
                </a:solidFill>
                <a:latin typeface="Calibri"/>
                <a:ea typeface="Calibri"/>
              </a:rPr>
              <a:t>x=1 </a:t>
            </a:r>
            <a:r>
              <a:rPr b="0" lang="en" sz="2200" spc="-1" strike="noStrike">
                <a:solidFill>
                  <a:srgbClr val="000000"/>
                </a:solidFill>
                <a:latin typeface="Calibri"/>
                <a:ea typeface="Calibri"/>
              </a:rPr>
              <a:t>.</a:t>
            </a:r>
            <a:endParaRPr b="0" lang="es-CL" sz="2200" spc="-1" strike="noStrike">
              <a:solidFill>
                <a:srgbClr val="000000"/>
              </a:solidFill>
              <a:latin typeface="Arial"/>
            </a:endParaRPr>
          </a:p>
          <a:p>
            <a:pPr marL="95400" algn="just">
              <a:lnSpc>
                <a:spcPct val="100000"/>
              </a:lnSpc>
            </a:pPr>
            <a:endParaRPr b="0" lang="es-CL" sz="2400" spc="-1" strike="noStrike">
              <a:solidFill>
                <a:srgbClr val="000000"/>
              </a:solidFill>
              <a:latin typeface="Arial"/>
            </a:endParaRPr>
          </a:p>
          <a:p>
            <a:pPr marL="95400" algn="just">
              <a:lnSpc>
                <a:spcPct val="100000"/>
              </a:lnSpc>
            </a:pPr>
            <a:r>
              <a:rPr b="0" lang="en" sz="2200" spc="-1" strike="noStrike">
                <a:solidFill>
                  <a:srgbClr val="000000"/>
                </a:solidFill>
                <a:latin typeface="Calibri"/>
                <a:ea typeface="Calibri"/>
              </a:rPr>
              <a:t>In the case of Antofagasta, where "a sea advance of 6 meters every 10 years" is predicted, we can express it as "a sea advance of 0.6 meters per year." Similarly, for Constitución, we can express it as "a sea advance of 0.8 meters per year."</a:t>
            </a:r>
            <a:endParaRPr b="0" lang="es-CL" sz="2200" spc="-1" strike="noStrike">
              <a:solidFill>
                <a:srgbClr val="000000"/>
              </a:solidFill>
              <a:latin typeface="Arial"/>
            </a:endParaRPr>
          </a:p>
        </p:txBody>
      </p:sp>
      <p:sp>
        <p:nvSpPr>
          <p:cNvPr id="263" name="Google Shape;270;g1ecdf1ad19c_0_ 1"/>
          <p:cNvSpPr/>
          <p:nvPr/>
        </p:nvSpPr>
        <p:spPr>
          <a:xfrm>
            <a:off x="5837400" y="4860000"/>
            <a:ext cx="5367240" cy="1822680"/>
          </a:xfrm>
          <a:prstGeom prst="rect">
            <a:avLst/>
          </a:prstGeom>
          <a:noFill/>
          <a:ln w="0">
            <a:noFill/>
          </a:ln>
        </p:spPr>
        <p:style>
          <a:lnRef idx="0"/>
          <a:fillRef idx="0"/>
          <a:effectRef idx="0"/>
          <a:fontRef idx="minor"/>
        </p:style>
        <p:txBody>
          <a:bodyPr lIns="180000" rIns="180000" tIns="180000" bIns="180000" anchor="t">
            <a:spAutoFit/>
          </a:bodyPr>
          <a:p>
            <a:pPr algn="ctr">
              <a:lnSpc>
                <a:spcPct val="100000"/>
              </a:lnSpc>
              <a:tabLst>
                <a:tab algn="l" pos="0"/>
              </a:tabLst>
            </a:pPr>
            <a:r>
              <a:rPr b="1" lang="en" sz="2400" spc="-1" strike="noStrike" u="sng">
                <a:solidFill>
                  <a:srgbClr val="000000"/>
                </a:solidFill>
                <a:uFillTx/>
                <a:latin typeface="Calibri"/>
                <a:ea typeface="Calibri"/>
              </a:rPr>
              <a:t>In Constitution</a:t>
            </a: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a:p>
            <a:pPr algn="ctr">
              <a:lnSpc>
                <a:spcPct val="100000"/>
              </a:lnSpc>
              <a:tabLst>
                <a:tab algn="l" pos="0"/>
              </a:tabLst>
            </a:pPr>
            <a:r>
              <a:rPr b="0" lang="en" sz="2400" spc="-1" strike="noStrike">
                <a:solidFill>
                  <a:srgbClr val="000000"/>
                </a:solidFill>
                <a:latin typeface="Calibri"/>
                <a:ea typeface="Calibri"/>
              </a:rPr>
              <a:t>( </a:t>
            </a:r>
            <a:r>
              <a:rPr b="0" i="1" lang="en" sz="2400" spc="-1" strike="noStrike">
                <a:solidFill>
                  <a:srgbClr val="000000"/>
                </a:solidFill>
                <a:latin typeface="Calibri"/>
                <a:ea typeface="Calibri"/>
              </a:rPr>
              <a:t>x </a:t>
            </a:r>
            <a:r>
              <a:rPr b="0" lang="en" sz="2400" spc="-1" strike="noStrike">
                <a:solidFill>
                  <a:srgbClr val="000000"/>
                </a:solidFill>
                <a:latin typeface="Calibri"/>
                <a:ea typeface="Calibri"/>
              </a:rPr>
              <a:t>years, </a:t>
            </a:r>
            <a:r>
              <a:rPr b="0" i="1" lang="en" sz="2400" spc="-1" strike="noStrike">
                <a:solidFill>
                  <a:srgbClr val="000000"/>
                </a:solidFill>
                <a:latin typeface="Calibri"/>
                <a:ea typeface="Calibri"/>
              </a:rPr>
              <a:t>y </a:t>
            </a:r>
            <a:r>
              <a:rPr b="0" lang="en" sz="2400" spc="-1" strike="noStrike">
                <a:solidFill>
                  <a:srgbClr val="000000"/>
                </a:solidFill>
                <a:latin typeface="Calibri"/>
                <a:ea typeface="Calibri"/>
              </a:rPr>
              <a:t>meters)</a:t>
            </a:r>
            <a:endParaRPr b="0" lang="es-CL" sz="2400" spc="-1" strike="noStrike">
              <a:solidFill>
                <a:srgbClr val="000000"/>
              </a:solidFill>
              <a:latin typeface="Arial"/>
            </a:endParaRPr>
          </a:p>
        </p:txBody>
      </p:sp>
      <p:sp>
        <p:nvSpPr>
          <p:cNvPr id="264" name="Google Shape;270;g1ecdf1ad19c_0_ 3"/>
          <p:cNvSpPr/>
          <p:nvPr/>
        </p:nvSpPr>
        <p:spPr>
          <a:xfrm>
            <a:off x="1172160" y="4837320"/>
            <a:ext cx="5367240" cy="1822680"/>
          </a:xfrm>
          <a:prstGeom prst="rect">
            <a:avLst/>
          </a:prstGeom>
          <a:noFill/>
          <a:ln w="0">
            <a:noFill/>
          </a:ln>
        </p:spPr>
        <p:style>
          <a:lnRef idx="0"/>
          <a:fillRef idx="0"/>
          <a:effectRef idx="0"/>
          <a:fontRef idx="minor"/>
        </p:style>
        <p:txBody>
          <a:bodyPr lIns="180000" rIns="180000" tIns="180000" bIns="180000" anchor="t">
            <a:spAutoFit/>
          </a:bodyPr>
          <a:p>
            <a:pPr algn="ctr">
              <a:lnSpc>
                <a:spcPct val="100000"/>
              </a:lnSpc>
              <a:tabLst>
                <a:tab algn="l" pos="0"/>
              </a:tabLst>
            </a:pPr>
            <a:r>
              <a:rPr b="1" lang="en" sz="2400" spc="-1" strike="noStrike" u="sng">
                <a:solidFill>
                  <a:srgbClr val="000000"/>
                </a:solidFill>
                <a:uFillTx/>
                <a:latin typeface="Calibri"/>
                <a:ea typeface="Calibri"/>
              </a:rPr>
              <a:t>In Antofagasta</a:t>
            </a: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a:p>
            <a:pPr algn="ctr">
              <a:lnSpc>
                <a:spcPct val="100000"/>
              </a:lnSpc>
              <a:tabLst>
                <a:tab algn="l" pos="0"/>
              </a:tabLst>
            </a:pPr>
            <a:r>
              <a:rPr b="0" lang="en" sz="2400" spc="-1" strike="noStrike">
                <a:solidFill>
                  <a:srgbClr val="000000"/>
                </a:solidFill>
                <a:latin typeface="Calibri"/>
                <a:ea typeface="Calibri"/>
              </a:rPr>
              <a:t>( </a:t>
            </a:r>
            <a:r>
              <a:rPr b="0" i="1" lang="en" sz="2400" spc="-1" strike="noStrike">
                <a:solidFill>
                  <a:srgbClr val="000000"/>
                </a:solidFill>
                <a:latin typeface="Calibri"/>
                <a:ea typeface="Calibri"/>
              </a:rPr>
              <a:t>x </a:t>
            </a:r>
            <a:r>
              <a:rPr b="0" lang="en" sz="2400" spc="-1" strike="noStrike">
                <a:solidFill>
                  <a:srgbClr val="000000"/>
                </a:solidFill>
                <a:latin typeface="Calibri"/>
                <a:ea typeface="Calibri"/>
              </a:rPr>
              <a:t>years, </a:t>
            </a:r>
            <a:r>
              <a:rPr b="0" i="1" lang="en" sz="2400" spc="-1" strike="noStrike">
                <a:solidFill>
                  <a:srgbClr val="000000"/>
                </a:solidFill>
                <a:latin typeface="Calibri"/>
                <a:ea typeface="Calibri"/>
              </a:rPr>
              <a:t>y </a:t>
            </a:r>
            <a:r>
              <a:rPr b="0" lang="en" sz="2400" spc="-1" strike="noStrike">
                <a:solidFill>
                  <a:srgbClr val="000000"/>
                </a:solidFill>
                <a:latin typeface="Calibri"/>
                <a:ea typeface="Calibri"/>
              </a:rPr>
              <a:t>meters)</a:t>
            </a:r>
            <a:endParaRPr b="0" lang="es-CL" sz="2400" spc="-1" strike="noStrike">
              <a:solidFill>
                <a:srgbClr val="000000"/>
              </a:solidFill>
              <a:latin typeface="Arial"/>
            </a:endParaRPr>
          </a:p>
        </p:txBody>
      </p:sp>
      <mc:AlternateContent>
        <mc:Choice xmlns:a14="http://schemas.microsoft.com/office/drawing/2010/main" Requires="a14">
          <p:sp>
            <p:nvSpPr>
              <p:cNvPr id="265" name=""/>
              <p:cNvSpPr txBox="1"/>
              <p:nvPr/>
            </p:nvSpPr>
            <p:spPr>
              <a:xfrm>
                <a:off x="3240000" y="5580000"/>
                <a:ext cx="1136880" cy="360000"/>
              </a:xfrm>
              <a:prstGeom prst="rect">
                <a:avLst/>
              </a:prstGeom>
            </p:spPr>
            <p:txBody>
              <a:bodyPr/>
              <a:p>
                <a14:m>
                  <m:oMath xmlns:m="http://schemas.openxmlformats.org/officeDocument/2006/math">
                    <m:r>
                      <m:t xml:space="preserve">y</m:t>
                    </m:r>
                    <m:r>
                      <m:t xml:space="preserve">=</m:t>
                    </m:r>
                    <m:r>
                      <m:t xml:space="preserve">0</m:t>
                    </m:r>
                    <m:r>
                      <m:t xml:space="preserve">,6</m:t>
                    </m:r>
                    <m:r>
                      <m:t xml:space="preserve">⋅</m:t>
                    </m:r>
                    <m:r>
                      <m:t xml:space="preserve">x</m:t>
                    </m:r>
                  </m:oMath>
                </a14:m>
              </a:p>
            </p:txBody>
          </p:sp>
        </mc:Choice>
        <mc:Fallback/>
      </mc:AlternateContent>
      <mc:AlternateContent>
        <mc:Choice xmlns:a14="http://schemas.microsoft.com/office/drawing/2010/main" Requires="a14">
          <p:sp>
            <p:nvSpPr>
              <p:cNvPr id="266" name=""/>
              <p:cNvSpPr txBox="1"/>
              <p:nvPr/>
            </p:nvSpPr>
            <p:spPr>
              <a:xfrm>
                <a:off x="8043120" y="5580000"/>
                <a:ext cx="1136880" cy="360000"/>
              </a:xfrm>
              <a:prstGeom prst="rect">
                <a:avLst/>
              </a:prstGeom>
            </p:spPr>
            <p:txBody>
              <a:bodyPr/>
              <a:p>
                <a14:m>
                  <m:oMath xmlns:m="http://schemas.openxmlformats.org/officeDocument/2006/math">
                    <m:r>
                      <m:t xml:space="preserve">y</m:t>
                    </m:r>
                    <m:r>
                      <m:t xml:space="preserve">=</m:t>
                    </m:r>
                    <m:r>
                      <m:t xml:space="preserve">0</m:t>
                    </m:r>
                    <m:r>
                      <m:t xml:space="preserve">,8</m:t>
                    </m:r>
                    <m:r>
                      <m:t xml:space="preserve">⋅</m:t>
                    </m:r>
                    <m:r>
                      <m:t xml:space="preserve">x</m:t>
                    </m:r>
                  </m:oMath>
                </a14:m>
              </a:p>
            </p:txBody>
          </p:sp>
        </mc:Choice>
        <mc:Fallback/>
      </mc:AlternateContent>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Google Shape;267;g1ecdf1ad19c_0_ 1"/>
          <p:cNvSpPr/>
          <p:nvPr/>
        </p:nvSpPr>
        <p:spPr>
          <a:xfrm>
            <a:off x="288720" y="1606680"/>
            <a:ext cx="11797920" cy="1621080"/>
          </a:xfrm>
          <a:prstGeom prst="rect">
            <a:avLst/>
          </a:prstGeom>
          <a:noFill/>
          <a:ln w="0">
            <a:noFill/>
          </a:ln>
        </p:spPr>
        <p:style>
          <a:lnRef idx="0"/>
          <a:fillRef idx="0"/>
          <a:effectRef idx="0"/>
          <a:fontRef idx="minor"/>
        </p:style>
        <p:txBody>
          <a:bodyPr lIns="180000" rIns="180000" tIns="180000" bIns="180000" anchor="t">
            <a:spAutoFit/>
          </a:bodyPr>
          <a:p>
            <a:pPr marL="152280" algn="just">
              <a:lnSpc>
                <a:spcPct val="115000"/>
              </a:lnSpc>
            </a:pPr>
            <a:r>
              <a:rPr b="0" lang="en" sz="2400" spc="-1" strike="noStrike">
                <a:solidFill>
                  <a:srgbClr val="000000"/>
                </a:solidFill>
                <a:latin typeface="Calibri"/>
                <a:ea typeface="Calibri"/>
              </a:rPr>
              <a:t>Using direct proportionality formulas, we can determine the advance in meters of the sea in each area after a number of years. In addition to calculating the number of years necessary for the advance of the sea to reach a certain amount in meters. For example:</a:t>
            </a:r>
            <a:endParaRPr b="0" lang="es-CL" sz="2400" spc="-1" strike="noStrike">
              <a:solidFill>
                <a:srgbClr val="000000"/>
              </a:solidFill>
              <a:latin typeface="Arial"/>
            </a:endParaRPr>
          </a:p>
        </p:txBody>
      </p:sp>
      <p:sp>
        <p:nvSpPr>
          <p:cNvPr id="268" name="Google Shape;268;g1ecdf1ad19c_0_ 1"/>
          <p:cNvSpPr/>
          <p:nvPr/>
        </p:nvSpPr>
        <p:spPr>
          <a:xfrm>
            <a:off x="631080" y="438120"/>
            <a:ext cx="81644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3600" spc="-1" strike="noStrike">
                <a:solidFill>
                  <a:srgbClr val="423b71"/>
                </a:solidFill>
                <a:latin typeface="Calibri"/>
                <a:ea typeface="Calibri"/>
              </a:rPr>
              <a:t>Some ideas and conclusions:</a:t>
            </a:r>
            <a:endParaRPr b="0" lang="es-CL" sz="3600" spc="-1" strike="noStrike">
              <a:solidFill>
                <a:srgbClr val="000000"/>
              </a:solidFill>
              <a:latin typeface="Arial"/>
            </a:endParaRPr>
          </a:p>
        </p:txBody>
      </p:sp>
      <p:sp>
        <p:nvSpPr>
          <p:cNvPr id="269" name="Rectángulo 3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70" name="Rectángulo 3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71" name="Google Shape;270;g1ecdf1ad19c_0_ 4"/>
          <p:cNvSpPr/>
          <p:nvPr/>
        </p:nvSpPr>
        <p:spPr>
          <a:xfrm>
            <a:off x="3504960" y="4053240"/>
            <a:ext cx="5367240" cy="1822680"/>
          </a:xfrm>
          <a:prstGeom prst="rect">
            <a:avLst/>
          </a:prstGeom>
          <a:noFill/>
          <a:ln w="0">
            <a:noFill/>
          </a:ln>
        </p:spPr>
        <p:style>
          <a:lnRef idx="0"/>
          <a:fillRef idx="0"/>
          <a:effectRef idx="0"/>
          <a:fontRef idx="minor"/>
        </p:style>
        <p:txBody>
          <a:bodyPr lIns="180000" rIns="180000" tIns="180000" bIns="180000" anchor="t">
            <a:spAutoFit/>
          </a:bodyPr>
          <a:p>
            <a:pPr algn="ctr">
              <a:lnSpc>
                <a:spcPct val="100000"/>
              </a:lnSpc>
              <a:tabLst>
                <a:tab algn="l" pos="0"/>
              </a:tabLst>
            </a:pPr>
            <a:r>
              <a:rPr b="1" lang="en" sz="2400" spc="-1" strike="noStrike" u="sng">
                <a:solidFill>
                  <a:srgbClr val="000000"/>
                </a:solidFill>
                <a:uFillTx/>
                <a:latin typeface="Calibri"/>
                <a:ea typeface="Calibri"/>
              </a:rPr>
              <a:t>In Antofagasta</a:t>
            </a: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a:p>
            <a:pPr algn="ctr">
              <a:lnSpc>
                <a:spcPct val="100000"/>
              </a:lnSpc>
              <a:tabLst>
                <a:tab algn="l" pos="0"/>
              </a:tabLst>
            </a:pPr>
            <a:endParaRPr b="0" lang="es-CL" sz="2400" spc="-1" strike="noStrike">
              <a:solidFill>
                <a:srgbClr val="000000"/>
              </a:solidFill>
              <a:latin typeface="Arial"/>
            </a:endParaRPr>
          </a:p>
        </p:txBody>
      </p:sp>
      <mc:AlternateContent>
        <mc:Choice xmlns:a14="http://schemas.microsoft.com/office/drawing/2010/main" Requires="a14">
          <p:sp>
            <p:nvSpPr>
              <p:cNvPr id="272" name=""/>
              <p:cNvSpPr txBox="1"/>
              <p:nvPr/>
            </p:nvSpPr>
            <p:spPr>
              <a:xfrm>
                <a:off x="5523120" y="4860000"/>
                <a:ext cx="1136880" cy="360000"/>
              </a:xfrm>
              <a:prstGeom prst="rect">
                <a:avLst/>
              </a:prstGeom>
            </p:spPr>
            <p:txBody>
              <a:bodyPr/>
              <a:p>
                <a14:m>
                  <m:oMath xmlns:m="http://schemas.openxmlformats.org/officeDocument/2006/math">
                    <m:r>
                      <m:t xml:space="preserve">y</m:t>
                    </m:r>
                    <m:r>
                      <m:t xml:space="preserve">=</m:t>
                    </m:r>
                    <m:r>
                      <m:t xml:space="preserve">0</m:t>
                    </m:r>
                    <m:r>
                      <m:t xml:space="preserve">,6</m:t>
                    </m:r>
                    <m:r>
                      <m:t xml:space="preserve">⋅</m:t>
                    </m:r>
                    <m:r>
                      <m:t xml:space="preserve">x</m:t>
                    </m:r>
                  </m:oMath>
                </a14:m>
              </a:p>
            </p:txBody>
          </p:sp>
        </mc:Choice>
        <mc:Fallback/>
      </mc:AlternateContent>
      <mc:AlternateContent>
        <mc:Choice xmlns:a14="http://schemas.microsoft.com/office/drawing/2010/main" Requires="a14">
          <p:sp>
            <p:nvSpPr>
              <p:cNvPr id="273" name=""/>
              <p:cNvSpPr txBox="1"/>
              <p:nvPr/>
            </p:nvSpPr>
            <p:spPr>
              <a:xfrm>
                <a:off x="5523120" y="5400000"/>
                <a:ext cx="1128600" cy="360000"/>
              </a:xfrm>
              <a:prstGeom prst="rect">
                <a:avLst/>
              </a:prstGeom>
            </p:spPr>
            <p:txBody>
              <a:bodyPr/>
              <a:p>
                <a14:m>
                  <m:oMath xmlns:m="http://schemas.openxmlformats.org/officeDocument/2006/math">
                    <m:r>
                      <m:t xml:space="preserve">y</m:t>
                    </m:r>
                    <m:r>
                      <m:t xml:space="preserve">=</m:t>
                    </m:r>
                    <m:r>
                      <m:t xml:space="preserve">0</m:t>
                    </m:r>
                    <m:r>
                      <m:t xml:space="preserve">,6</m:t>
                    </m:r>
                    <m:r>
                      <m:t xml:space="preserve">⋅</m:t>
                    </m:r>
                    <m:r>
                      <m:t xml:space="preserve">3</m:t>
                    </m:r>
                  </m:oMath>
                </a14:m>
              </a:p>
            </p:txBody>
          </p:sp>
        </mc:Choice>
        <mc:Fallback/>
      </mc:AlternateContent>
      <mc:AlternateContent>
        <mc:Choice xmlns:a14="http://schemas.microsoft.com/office/drawing/2010/main" Requires="a14">
          <p:sp>
            <p:nvSpPr>
              <p:cNvPr id="274" name=""/>
              <p:cNvSpPr txBox="1"/>
              <p:nvPr/>
            </p:nvSpPr>
            <p:spPr>
              <a:xfrm>
                <a:off x="5220000" y="5940000"/>
                <a:ext cx="1705680" cy="360000"/>
              </a:xfrm>
              <a:prstGeom prst="rect">
                <a:avLst/>
              </a:prstGeom>
            </p:spPr>
            <p:txBody>
              <a:bodyPr/>
              <a:p>
                <a14:m>
                  <m:oMath xmlns:m="http://schemas.openxmlformats.org/officeDocument/2006/math">
                    <m:r>
                      <m:t xml:space="preserve">y</m:t>
                    </m:r>
                    <m:r>
                      <m:t xml:space="preserve">=</m:t>
                    </m:r>
                    <m:r>
                      <m:t xml:space="preserve">1</m:t>
                    </m:r>
                    <m:r>
                      <m:t xml:space="preserve">,8</m:t>
                    </m:r>
                    <m:r>
                      <m:t xml:space="preserve">metros</m:t>
                    </m:r>
                  </m:oMath>
                </a14:m>
              </a:p>
            </p:txBody>
          </p:sp>
        </mc:Choice>
        <mc:Fallback/>
      </mc:AlternateContent>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Google Shape;267;g1ecdf1ad19c_0_12"/>
          <p:cNvSpPr/>
          <p:nvPr/>
        </p:nvSpPr>
        <p:spPr>
          <a:xfrm>
            <a:off x="288720" y="1606680"/>
            <a:ext cx="7082280" cy="2041560"/>
          </a:xfrm>
          <a:prstGeom prst="rect">
            <a:avLst/>
          </a:prstGeom>
          <a:noFill/>
          <a:ln w="0">
            <a:noFill/>
          </a:ln>
        </p:spPr>
        <p:style>
          <a:lnRef idx="0"/>
          <a:fillRef idx="0"/>
          <a:effectRef idx="0"/>
          <a:fontRef idx="minor"/>
        </p:style>
        <p:txBody>
          <a:bodyPr lIns="180000" rIns="180000" tIns="180000" bIns="180000" anchor="t">
            <a:spAutoFit/>
          </a:bodyPr>
          <a:p>
            <a:pPr marL="152280" algn="just">
              <a:lnSpc>
                <a:spcPct val="115000"/>
              </a:lnSpc>
            </a:pPr>
            <a:r>
              <a:rPr b="0" lang="en" sz="2400" spc="-1" strike="noStrike">
                <a:solidFill>
                  <a:srgbClr val="000000"/>
                </a:solidFill>
                <a:latin typeface="Calibri"/>
                <a:ea typeface="Calibri"/>
              </a:rPr>
              <a:t>Becoming aware of the rise in sea level as a result of climate change is essential to adopt precautionary measures and reduce the impact and consequences for the population and the environment.</a:t>
            </a:r>
            <a:endParaRPr b="0" lang="es-CL" sz="2400" spc="-1" strike="noStrike">
              <a:solidFill>
                <a:srgbClr val="000000"/>
              </a:solidFill>
              <a:latin typeface="Arial"/>
            </a:endParaRPr>
          </a:p>
        </p:txBody>
      </p:sp>
      <p:sp>
        <p:nvSpPr>
          <p:cNvPr id="276" name="Google Shape;268;g1ecdf1ad19c_0_ 3"/>
          <p:cNvSpPr/>
          <p:nvPr/>
        </p:nvSpPr>
        <p:spPr>
          <a:xfrm>
            <a:off x="631080" y="438120"/>
            <a:ext cx="81644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3600" spc="-1" strike="noStrike">
                <a:solidFill>
                  <a:srgbClr val="423b71"/>
                </a:solidFill>
                <a:latin typeface="Calibri"/>
                <a:ea typeface="Calibri"/>
              </a:rPr>
              <a:t>Some ideas and conclusions:</a:t>
            </a:r>
            <a:endParaRPr b="0" lang="es-CL" sz="3600" spc="-1" strike="noStrike">
              <a:solidFill>
                <a:srgbClr val="000000"/>
              </a:solidFill>
              <a:latin typeface="Arial"/>
            </a:endParaRPr>
          </a:p>
        </p:txBody>
      </p:sp>
      <p:sp>
        <p:nvSpPr>
          <p:cNvPr id="277" name="Rectángulo 33"/>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278" name="Rectángulo 34"/>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279" name="Google Shape;291;g221145bc0a5_0_ 1" descr=""/>
          <p:cNvPicPr/>
          <p:nvPr/>
        </p:nvPicPr>
        <p:blipFill>
          <a:blip r:embed="rId1"/>
          <a:stretch/>
        </p:blipFill>
        <p:spPr>
          <a:xfrm>
            <a:off x="7372440" y="1903320"/>
            <a:ext cx="4714200" cy="334620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0" name="Google Shape;296;g1e4bf851bcc_0_78" descr=""/>
          <p:cNvPicPr/>
          <p:nvPr/>
        </p:nvPicPr>
        <p:blipFill>
          <a:blip r:embed="rId1"/>
          <a:stretch/>
        </p:blipFill>
        <p:spPr>
          <a:xfrm>
            <a:off x="0" y="0"/>
            <a:ext cx="12190680" cy="6856560"/>
          </a:xfrm>
          <a:prstGeom prst="rect">
            <a:avLst/>
          </a:prstGeom>
          <a:ln w="0">
            <a:noFill/>
          </a:ln>
        </p:spPr>
      </p:pic>
      <p:sp>
        <p:nvSpPr>
          <p:cNvPr id="281" name="Google Shape;297;g1e4bf851bcc_0_ 1"/>
          <p:cNvSpPr/>
          <p:nvPr/>
        </p:nvSpPr>
        <p:spPr>
          <a:xfrm>
            <a:off x="645120" y="3063240"/>
            <a:ext cx="10899720" cy="852840"/>
          </a:xfrm>
          <a:prstGeom prst="rect">
            <a:avLst/>
          </a:prstGeom>
          <a:noFill/>
          <a:ln w="0">
            <a:noFill/>
          </a:ln>
        </p:spPr>
        <p:style>
          <a:lnRef idx="0"/>
          <a:fillRef idx="0"/>
          <a:effectRef idx="0"/>
          <a:fontRef idx="minor"/>
        </p:style>
        <p:txBody>
          <a:bodyPr lIns="90000" rIns="90000" tIns="91440" bIns="91440" anchor="t">
            <a:spAutoFit/>
          </a:bodyPr>
          <a:p>
            <a:pPr algn="ctr">
              <a:lnSpc>
                <a:spcPct val="100000"/>
              </a:lnSpc>
              <a:tabLst>
                <a:tab algn="l" pos="0"/>
              </a:tabLst>
            </a:pPr>
            <a:r>
              <a:rPr b="1" lang="en" sz="4400" spc="-1" strike="noStrike">
                <a:solidFill>
                  <a:srgbClr val="ffffff"/>
                </a:solidFill>
                <a:latin typeface="Calibri"/>
                <a:ea typeface="Calibri"/>
              </a:rPr>
              <a:t>advance of the sea</a:t>
            </a:r>
            <a:endParaRPr b="0" lang="es-CL"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Google Shape;105;p4"/>
          <p:cNvSpPr/>
          <p:nvPr/>
        </p:nvSpPr>
        <p:spPr>
          <a:xfrm>
            <a:off x="279720" y="1819800"/>
            <a:ext cx="11796120" cy="2399760"/>
          </a:xfrm>
          <a:prstGeom prst="rect">
            <a:avLst/>
          </a:prstGeom>
          <a:solidFill>
            <a:srgbClr val="f3f3f3"/>
          </a:solidFill>
          <a:ln w="0">
            <a:noFill/>
          </a:ln>
        </p:spPr>
        <p:style>
          <a:lnRef idx="0"/>
          <a:fillRef idx="0"/>
          <a:effectRef idx="0"/>
          <a:fontRef idx="minor"/>
        </p:style>
        <p:txBody>
          <a:bodyPr lIns="180000" rIns="180000" tIns="180000" bIns="180000" anchor="ctr">
            <a:noAutofit/>
          </a:bodyPr>
          <a:p>
            <a:pPr marL="812880" indent="-343080" algn="just">
              <a:lnSpc>
                <a:spcPct val="100000"/>
              </a:lnSpc>
              <a:buClr>
                <a:srgbClr val="000000"/>
              </a:buClr>
              <a:buFont typeface="Arial"/>
              <a:buChar char="•"/>
            </a:pPr>
            <a:r>
              <a:rPr b="0" lang="en" sz="2200" spc="-1" strike="noStrike">
                <a:solidFill>
                  <a:srgbClr val="000000"/>
                </a:solidFill>
                <a:latin typeface="Calibri"/>
                <a:ea typeface="Calibri"/>
              </a:rPr>
              <a:t>What do we understand by climate change and how does it affect sea level rise?</a:t>
            </a:r>
            <a:endParaRPr b="0" lang="es-CL" sz="2200" spc="-1" strike="noStrike">
              <a:solidFill>
                <a:srgbClr val="000000"/>
              </a:solidFill>
              <a:latin typeface="Arial"/>
            </a:endParaRPr>
          </a:p>
          <a:p>
            <a:pPr algn="just">
              <a:lnSpc>
                <a:spcPct val="100000"/>
              </a:lnSpc>
            </a:pPr>
            <a:endParaRPr b="0" lang="es-CL" sz="2400" spc="-1" strike="noStrike">
              <a:solidFill>
                <a:srgbClr val="000000"/>
              </a:solidFill>
              <a:latin typeface="Arial"/>
            </a:endParaRPr>
          </a:p>
          <a:p>
            <a:pPr marL="812880" indent="-343080" algn="just">
              <a:lnSpc>
                <a:spcPct val="100000"/>
              </a:lnSpc>
              <a:buClr>
                <a:srgbClr val="000000"/>
              </a:buClr>
              <a:buFont typeface="Arial"/>
              <a:buChar char="•"/>
            </a:pPr>
            <a:r>
              <a:rPr b="0" lang="en" sz="2200" spc="-1" strike="noStrike">
                <a:solidFill>
                  <a:srgbClr val="000000"/>
                </a:solidFill>
                <a:latin typeface="Calibri"/>
                <a:ea typeface="Calibri"/>
              </a:rPr>
              <a:t>How does the rise in sea level influence the coast of Chile?</a:t>
            </a:r>
            <a:endParaRPr b="0" lang="es-CL" sz="2200" spc="-1" strike="noStrike">
              <a:solidFill>
                <a:srgbClr val="000000"/>
              </a:solidFill>
              <a:latin typeface="Arial"/>
            </a:endParaRPr>
          </a:p>
          <a:p>
            <a:pPr marL="457200" algn="just">
              <a:lnSpc>
                <a:spcPct val="100000"/>
              </a:lnSpc>
              <a:tabLst>
                <a:tab algn="l" pos="0"/>
              </a:tabLst>
            </a:pPr>
            <a:endParaRPr b="0" lang="es-CL" sz="2400" spc="-1" strike="noStrike">
              <a:solidFill>
                <a:srgbClr val="000000"/>
              </a:solidFill>
              <a:latin typeface="Arial"/>
            </a:endParaRPr>
          </a:p>
          <a:p>
            <a:pPr marL="812880" indent="-343080" algn="just">
              <a:lnSpc>
                <a:spcPct val="100000"/>
              </a:lnSpc>
              <a:buClr>
                <a:srgbClr val="000000"/>
              </a:buClr>
              <a:buFont typeface="Arial"/>
              <a:buChar char="•"/>
              <a:tabLst>
                <a:tab algn="l" pos="0"/>
              </a:tabLst>
            </a:pPr>
            <a:r>
              <a:rPr b="0" lang="en" sz="2200" spc="-1" strike="noStrike">
                <a:solidFill>
                  <a:srgbClr val="000000"/>
                </a:solidFill>
                <a:latin typeface="Calibri"/>
                <a:ea typeface="Calibri"/>
              </a:rPr>
              <a:t>Have you noticed the advance of the sea on any beach? Or have you heard about this?</a:t>
            </a:r>
            <a:endParaRPr b="0" lang="es-CL" sz="2200" spc="-1" strike="noStrike">
              <a:solidFill>
                <a:srgbClr val="000000"/>
              </a:solidFill>
              <a:latin typeface="Arial"/>
            </a:endParaRPr>
          </a:p>
        </p:txBody>
      </p:sp>
      <p:sp>
        <p:nvSpPr>
          <p:cNvPr id="130"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31" name="Google Shape;108;p4"/>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To start…</a:t>
            </a:r>
            <a:endParaRPr b="0" lang="es-CL" sz="2700" spc="-1" strike="noStrike">
              <a:solidFill>
                <a:srgbClr val="000000"/>
              </a:solidFill>
              <a:latin typeface="Arial"/>
            </a:endParaRPr>
          </a:p>
        </p:txBody>
      </p:sp>
      <p:sp>
        <p:nvSpPr>
          <p:cNvPr id="132"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33"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134" name="Google Shape;100;g21c4d409464_0_0" descr=""/>
          <p:cNvPicPr/>
          <p:nvPr/>
        </p:nvPicPr>
        <p:blipFill>
          <a:blip r:embed="rId1"/>
          <a:srcRect l="1681" t="2635" r="1681" b="2635"/>
          <a:stretch/>
        </p:blipFill>
        <p:spPr>
          <a:xfrm>
            <a:off x="4273200" y="4431960"/>
            <a:ext cx="3383640" cy="1941840"/>
          </a:xfrm>
          <a:prstGeom prst="rect">
            <a:avLst/>
          </a:prstGeom>
          <a:ln w="0">
            <a:noFill/>
          </a:ln>
          <a:effectLst>
            <a:outerShdw algn="tl" blurRad="190440" rotWithShape="0">
              <a:srgbClr val="000000">
                <a:alpha val="70000"/>
              </a:srgbClr>
            </a:outerShdw>
          </a:effectLst>
        </p:spPr>
      </p:pic>
      <p:sp>
        <p:nvSpPr>
          <p:cNvPr id="135" name="Rectángulo 4"/>
          <p:cNvSpPr/>
          <p:nvPr/>
        </p:nvSpPr>
        <p:spPr>
          <a:xfrm>
            <a:off x="2913480" y="4140360"/>
            <a:ext cx="6550200" cy="2361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36" name="Rectángulo 5"/>
          <p:cNvSpPr/>
          <p:nvPr/>
        </p:nvSpPr>
        <p:spPr>
          <a:xfrm>
            <a:off x="3277440" y="6581880"/>
            <a:ext cx="6550200" cy="2361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Google Shape;105;p4"/>
          <p:cNvSpPr/>
          <p:nvPr/>
        </p:nvSpPr>
        <p:spPr>
          <a:xfrm>
            <a:off x="290520" y="2167920"/>
            <a:ext cx="11796120" cy="2553840"/>
          </a:xfrm>
          <a:prstGeom prst="rect">
            <a:avLst/>
          </a:prstGeom>
          <a:solidFill>
            <a:srgbClr val="f3f3f3"/>
          </a:solidFill>
          <a:ln w="0">
            <a:noFill/>
          </a:ln>
        </p:spPr>
        <p:style>
          <a:lnRef idx="0"/>
          <a:fillRef idx="0"/>
          <a:effectRef idx="0"/>
          <a:fontRef idx="minor"/>
        </p:style>
        <p:txBody>
          <a:bodyPr lIns="180000" rIns="180000" tIns="180000" bIns="180000" anchor="ctr">
            <a:spAutoFit/>
          </a:bodyPr>
          <a:p>
            <a:pPr>
              <a:lnSpc>
                <a:spcPct val="100000"/>
              </a:lnSpc>
              <a:tabLst>
                <a:tab algn="l" pos="0"/>
              </a:tabLst>
            </a:pPr>
            <a:r>
              <a:rPr b="0" lang="en" sz="2400" spc="-1" strike="noStrike">
                <a:solidFill>
                  <a:srgbClr val="000000"/>
                </a:solidFill>
                <a:latin typeface="Calibri"/>
                <a:ea typeface="Calibri"/>
              </a:rPr>
              <a:t>Different predictions have been made about the speed at which the sea will advance in certain areas of the Chilean coast. Below are two of them:</a:t>
            </a:r>
            <a:endParaRPr b="0" lang="es-CL" sz="2400" spc="-1" strike="noStrike">
              <a:solidFill>
                <a:srgbClr val="000000"/>
              </a:solidFill>
              <a:latin typeface="Arial"/>
            </a:endParaRPr>
          </a:p>
          <a:p>
            <a:pPr algn="just">
              <a:lnSpc>
                <a:spcPct val="100000"/>
              </a:lnSpc>
              <a:tabLst>
                <a:tab algn="l" pos="0"/>
              </a:tabLst>
            </a:pPr>
            <a:endParaRPr b="0" lang="es-CL" sz="2400" spc="-1" strike="noStrike">
              <a:solidFill>
                <a:srgbClr val="000000"/>
              </a:solidFill>
              <a:latin typeface="Arial"/>
            </a:endParaRPr>
          </a:p>
          <a:p>
            <a:pPr marL="457200" indent="-457200" algn="just">
              <a:lnSpc>
                <a:spcPct val="100000"/>
              </a:lnSpc>
              <a:buClr>
                <a:srgbClr val="000000"/>
              </a:buClr>
              <a:buFont typeface="Arial"/>
              <a:buChar char="•"/>
              <a:tabLst>
                <a:tab algn="l" pos="0"/>
              </a:tabLst>
            </a:pPr>
            <a:r>
              <a:rPr b="0" lang="en" sz="2400" spc="-1" strike="noStrike">
                <a:solidFill>
                  <a:srgbClr val="000000"/>
                </a:solidFill>
                <a:latin typeface="Calibri"/>
                <a:ea typeface="Calibri"/>
              </a:rPr>
              <a:t>In Antofagasta the rate of advance of the sea will be </a:t>
            </a:r>
            <a:r>
              <a:rPr b="1" lang="en" sz="2400" spc="-1" strike="noStrike">
                <a:solidFill>
                  <a:srgbClr val="000000"/>
                </a:solidFill>
                <a:latin typeface="Calibri"/>
                <a:ea typeface="Calibri"/>
              </a:rPr>
              <a:t>6 meters every 10 years </a:t>
            </a:r>
            <a:r>
              <a:rPr b="0" lang="en" sz="2400" spc="-1" strike="noStrike">
                <a:solidFill>
                  <a:srgbClr val="000000"/>
                </a:solidFill>
                <a:latin typeface="Calibri"/>
                <a:ea typeface="Calibri"/>
              </a:rPr>
              <a:t>.</a:t>
            </a:r>
            <a:endParaRPr b="0" lang="es-CL" sz="2400" spc="-1" strike="noStrike">
              <a:solidFill>
                <a:srgbClr val="000000"/>
              </a:solidFill>
              <a:latin typeface="Arial"/>
            </a:endParaRPr>
          </a:p>
          <a:p>
            <a:pPr algn="just">
              <a:lnSpc>
                <a:spcPct val="100000"/>
              </a:lnSpc>
              <a:tabLst>
                <a:tab algn="l" pos="0"/>
              </a:tabLst>
            </a:pPr>
            <a:endParaRPr b="0" lang="es-CL" sz="2400" spc="-1" strike="noStrike">
              <a:solidFill>
                <a:srgbClr val="000000"/>
              </a:solidFill>
              <a:latin typeface="Arial"/>
            </a:endParaRPr>
          </a:p>
          <a:p>
            <a:pPr marL="457200" indent="-457200" algn="just">
              <a:lnSpc>
                <a:spcPct val="100000"/>
              </a:lnSpc>
              <a:buClr>
                <a:srgbClr val="000000"/>
              </a:buClr>
              <a:buFont typeface="Arial"/>
              <a:buChar char="•"/>
              <a:tabLst>
                <a:tab algn="l" pos="0"/>
              </a:tabLst>
            </a:pPr>
            <a:r>
              <a:rPr b="0" lang="en" sz="2400" spc="-1" strike="noStrike">
                <a:solidFill>
                  <a:srgbClr val="000000"/>
                </a:solidFill>
                <a:latin typeface="Calibri"/>
                <a:ea typeface="Calibri"/>
              </a:rPr>
              <a:t>In Constitución the rate of advance of the sea will be </a:t>
            </a:r>
            <a:r>
              <a:rPr b="1" lang="en" sz="2400" spc="-1" strike="noStrike">
                <a:solidFill>
                  <a:srgbClr val="000000"/>
                </a:solidFill>
                <a:latin typeface="Calibri"/>
                <a:ea typeface="Calibri"/>
              </a:rPr>
              <a:t>8 meters</a:t>
            </a:r>
            <a:r>
              <a:rPr b="0" lang="en" sz="2400" spc="-1" strike="noStrike">
                <a:solidFill>
                  <a:srgbClr val="000000"/>
                </a:solidFill>
                <a:latin typeface="Calibri"/>
                <a:ea typeface="Calibri"/>
              </a:rPr>
              <a:t> </a:t>
            </a:r>
            <a:r>
              <a:rPr b="1" lang="en" sz="2400" spc="-1" strike="noStrike">
                <a:solidFill>
                  <a:srgbClr val="000000"/>
                </a:solidFill>
                <a:latin typeface="Calibri"/>
                <a:ea typeface="Calibri"/>
              </a:rPr>
              <a:t>every 10 years.</a:t>
            </a:r>
            <a:endParaRPr b="0" lang="es-CL" sz="2400" spc="-1" strike="noStrike">
              <a:solidFill>
                <a:srgbClr val="000000"/>
              </a:solidFill>
              <a:latin typeface="Arial"/>
            </a:endParaRPr>
          </a:p>
        </p:txBody>
      </p:sp>
      <p:sp>
        <p:nvSpPr>
          <p:cNvPr id="138"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39" name="Google Shape;108;p4"/>
          <p:cNvSpPr/>
          <p:nvPr/>
        </p:nvSpPr>
        <p:spPr>
          <a:xfrm>
            <a:off x="319320" y="1231560"/>
            <a:ext cx="55242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400" spc="-1" strike="noStrike">
                <a:solidFill>
                  <a:srgbClr val="423b71"/>
                </a:solidFill>
                <a:latin typeface="Calibri"/>
                <a:ea typeface="Calibri"/>
              </a:rPr>
              <a:t>Read the following situation:</a:t>
            </a:r>
            <a:endParaRPr b="0" lang="es-CL" sz="2400" spc="-1" strike="noStrike">
              <a:solidFill>
                <a:srgbClr val="000000"/>
              </a:solidFill>
              <a:latin typeface="Arial"/>
            </a:endParaRPr>
          </a:p>
        </p:txBody>
      </p:sp>
      <p:sp>
        <p:nvSpPr>
          <p:cNvPr id="140"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41"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Google Shape;105;p4"/>
          <p:cNvSpPr/>
          <p:nvPr/>
        </p:nvSpPr>
        <p:spPr>
          <a:xfrm>
            <a:off x="290520" y="2016000"/>
            <a:ext cx="11796120" cy="2188800"/>
          </a:xfrm>
          <a:prstGeom prst="rect">
            <a:avLst/>
          </a:prstGeom>
          <a:solidFill>
            <a:srgbClr val="f3f3f3"/>
          </a:solidFill>
          <a:ln w="0">
            <a:noFill/>
          </a:ln>
        </p:spPr>
        <p:style>
          <a:lnRef idx="0"/>
          <a:fillRef idx="0"/>
          <a:effectRef idx="0"/>
          <a:fontRef idx="minor"/>
        </p:style>
        <p:txBody>
          <a:bodyPr lIns="180000" rIns="180000" tIns="180000" bIns="180000" anchor="ctr">
            <a:spAutoFit/>
          </a:bodyPr>
          <a:p>
            <a:pPr>
              <a:lnSpc>
                <a:spcPct val="100000"/>
              </a:lnSpc>
              <a:tabLst>
                <a:tab algn="l" pos="0"/>
              </a:tabLst>
            </a:pPr>
            <a:r>
              <a:rPr b="0" lang="en" sz="2000" spc="-1" strike="noStrike">
                <a:solidFill>
                  <a:srgbClr val="000000"/>
                </a:solidFill>
                <a:latin typeface="Calibri"/>
                <a:ea typeface="Calibri"/>
              </a:rPr>
              <a:t>Different predictions have been made about the speed at which the sea will advance in certain areas of the Chilean coast. Below are two of them:</a:t>
            </a:r>
            <a:endParaRPr b="0" lang="es-CL" sz="2000" spc="-1" strike="noStrike">
              <a:solidFill>
                <a:srgbClr val="000000"/>
              </a:solidFill>
              <a:latin typeface="Arial"/>
            </a:endParaRPr>
          </a:p>
          <a:p>
            <a:pPr algn="just">
              <a:lnSpc>
                <a:spcPct val="100000"/>
              </a:lnSpc>
              <a:tabLst>
                <a:tab algn="l" pos="0"/>
              </a:tabLst>
            </a:pPr>
            <a:endParaRPr b="0" lang="es-CL" sz="2000" spc="-1" strike="noStrike">
              <a:solidFill>
                <a:srgbClr val="000000"/>
              </a:solidFill>
              <a:latin typeface="Arial"/>
            </a:endParaRPr>
          </a:p>
          <a:p>
            <a:pPr marL="457200" indent="-457200" algn="just">
              <a:lnSpc>
                <a:spcPct val="100000"/>
              </a:lnSpc>
              <a:buClr>
                <a:srgbClr val="000000"/>
              </a:buClr>
              <a:buFont typeface="Arial"/>
              <a:buChar char="•"/>
              <a:tabLst>
                <a:tab algn="l" pos="0"/>
              </a:tabLst>
            </a:pPr>
            <a:r>
              <a:rPr b="0" lang="en" sz="2000" spc="-1" strike="noStrike">
                <a:solidFill>
                  <a:srgbClr val="000000"/>
                </a:solidFill>
                <a:latin typeface="Calibri"/>
                <a:ea typeface="Calibri"/>
              </a:rPr>
              <a:t>In Antofagasta the rate of advance of the sea will be </a:t>
            </a:r>
            <a:r>
              <a:rPr b="1" lang="en" sz="2000" spc="-1" strike="noStrike">
                <a:solidFill>
                  <a:srgbClr val="000000"/>
                </a:solidFill>
                <a:latin typeface="Calibri"/>
                <a:ea typeface="Calibri"/>
              </a:rPr>
              <a:t>6 meters every 10 years </a:t>
            </a:r>
            <a:r>
              <a:rPr b="0" lang="en" sz="2000" spc="-1" strike="noStrike">
                <a:solidFill>
                  <a:srgbClr val="000000"/>
                </a:solidFill>
                <a:latin typeface="Calibri"/>
                <a:ea typeface="Calibri"/>
              </a:rPr>
              <a:t>.</a:t>
            </a:r>
            <a:endParaRPr b="0" lang="es-CL" sz="2000" spc="-1" strike="noStrike">
              <a:solidFill>
                <a:srgbClr val="000000"/>
              </a:solidFill>
              <a:latin typeface="Arial"/>
            </a:endParaRPr>
          </a:p>
          <a:p>
            <a:pPr algn="just">
              <a:lnSpc>
                <a:spcPct val="100000"/>
              </a:lnSpc>
              <a:tabLst>
                <a:tab algn="l" pos="0"/>
              </a:tabLst>
            </a:pPr>
            <a:endParaRPr b="0" lang="es-CL" sz="2000" spc="-1" strike="noStrike">
              <a:solidFill>
                <a:srgbClr val="000000"/>
              </a:solidFill>
              <a:latin typeface="Arial"/>
            </a:endParaRPr>
          </a:p>
          <a:p>
            <a:pPr marL="457200" indent="-457200" algn="just">
              <a:lnSpc>
                <a:spcPct val="100000"/>
              </a:lnSpc>
              <a:buClr>
                <a:srgbClr val="000000"/>
              </a:buClr>
              <a:buFont typeface="Arial"/>
              <a:buChar char="•"/>
              <a:tabLst>
                <a:tab algn="l" pos="0"/>
              </a:tabLst>
            </a:pPr>
            <a:r>
              <a:rPr b="0" lang="en" sz="2000" spc="-1" strike="noStrike">
                <a:solidFill>
                  <a:srgbClr val="000000"/>
                </a:solidFill>
                <a:latin typeface="Calibri"/>
                <a:ea typeface="Calibri"/>
              </a:rPr>
              <a:t>In Constitución the rate of advance of the sea will be </a:t>
            </a:r>
            <a:r>
              <a:rPr b="1" lang="en" sz="2000" spc="-1" strike="noStrike">
                <a:solidFill>
                  <a:srgbClr val="000000"/>
                </a:solidFill>
                <a:latin typeface="Calibri"/>
                <a:ea typeface="Calibri"/>
              </a:rPr>
              <a:t>8 meters</a:t>
            </a:r>
            <a:r>
              <a:rPr b="0" lang="en" sz="2000" spc="-1" strike="noStrike">
                <a:solidFill>
                  <a:srgbClr val="000000"/>
                </a:solidFill>
                <a:latin typeface="Calibri"/>
                <a:ea typeface="Calibri"/>
              </a:rPr>
              <a:t> </a:t>
            </a:r>
            <a:r>
              <a:rPr b="1" lang="en" sz="2000" spc="-1" strike="noStrike">
                <a:solidFill>
                  <a:srgbClr val="000000"/>
                </a:solidFill>
                <a:latin typeface="Calibri"/>
                <a:ea typeface="Calibri"/>
              </a:rPr>
              <a:t>every 10 years.</a:t>
            </a:r>
            <a:endParaRPr b="0" lang="es-CL" sz="2000" spc="-1" strike="noStrike">
              <a:solidFill>
                <a:srgbClr val="000000"/>
              </a:solidFill>
              <a:latin typeface="Arial"/>
            </a:endParaRPr>
          </a:p>
        </p:txBody>
      </p:sp>
      <p:sp>
        <p:nvSpPr>
          <p:cNvPr id="143"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44" name="Google Shape;108;p4"/>
          <p:cNvSpPr/>
          <p:nvPr/>
        </p:nvSpPr>
        <p:spPr>
          <a:xfrm rot="21570600">
            <a:off x="321120" y="1207800"/>
            <a:ext cx="55245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400" spc="-1" strike="noStrike">
                <a:solidFill>
                  <a:srgbClr val="423b71"/>
                </a:solidFill>
                <a:latin typeface="Calibri"/>
                <a:ea typeface="Calibri"/>
              </a:rPr>
              <a:t>Read the following situation:</a:t>
            </a:r>
            <a:endParaRPr b="0" lang="es-CL" sz="2400" spc="-1" strike="noStrike">
              <a:solidFill>
                <a:srgbClr val="000000"/>
              </a:solidFill>
              <a:latin typeface="Arial"/>
            </a:endParaRPr>
          </a:p>
        </p:txBody>
      </p:sp>
      <p:sp>
        <p:nvSpPr>
          <p:cNvPr id="145" name="Google Shape;117;p19"/>
          <p:cNvSpPr/>
          <p:nvPr/>
        </p:nvSpPr>
        <p:spPr>
          <a:xfrm>
            <a:off x="3089520" y="4919040"/>
            <a:ext cx="7950600" cy="1402200"/>
          </a:xfrm>
          <a:prstGeom prst="rect">
            <a:avLst/>
          </a:prstGeom>
          <a:noFill/>
          <a:ln w="0">
            <a:noFill/>
          </a:ln>
        </p:spPr>
        <p:style>
          <a:lnRef idx="0"/>
          <a:fillRef idx="0"/>
          <a:effectRef idx="0"/>
          <a:fontRef idx="minor"/>
        </p:style>
        <p:txBody>
          <a:bodyPr lIns="90000" rIns="90000" tIns="91440" bIns="91440" anchor="t">
            <a:spAutoFit/>
          </a:bodyPr>
          <a:p>
            <a:pPr marL="457200" algn="ctr">
              <a:lnSpc>
                <a:spcPct val="100000"/>
              </a:lnSpc>
              <a:tabLst>
                <a:tab algn="l" pos="0"/>
              </a:tabLst>
            </a:pPr>
            <a:r>
              <a:rPr b="0" lang="en" sz="2000" spc="-1" strike="noStrike">
                <a:solidFill>
                  <a:srgbClr val="000000"/>
                </a:solidFill>
                <a:latin typeface="Calibri"/>
                <a:ea typeface="Calibri"/>
              </a:rPr>
              <a:t>What is the rate of advance of the sea for each area?</a:t>
            </a:r>
            <a:endParaRPr b="0" lang="es-CL" sz="2000" spc="-1" strike="noStrike">
              <a:solidFill>
                <a:srgbClr val="000000"/>
              </a:solidFill>
              <a:latin typeface="Arial"/>
            </a:endParaRPr>
          </a:p>
          <a:p>
            <a:pPr marL="457200" algn="ctr">
              <a:lnSpc>
                <a:spcPct val="100000"/>
              </a:lnSpc>
              <a:tabLst>
                <a:tab algn="l" pos="0"/>
              </a:tabLst>
            </a:pPr>
            <a:endParaRPr b="0" lang="es-CL" sz="2000" spc="-1" strike="noStrike">
              <a:solidFill>
                <a:srgbClr val="000000"/>
              </a:solidFill>
              <a:latin typeface="Arial"/>
            </a:endParaRPr>
          </a:p>
          <a:p>
            <a:pPr marL="457200" algn="ctr">
              <a:lnSpc>
                <a:spcPct val="100000"/>
              </a:lnSpc>
              <a:tabLst>
                <a:tab algn="l" pos="0"/>
              </a:tabLst>
            </a:pPr>
            <a:r>
              <a:rPr b="0" lang="en" sz="2000" spc="-1" strike="noStrike">
                <a:solidFill>
                  <a:srgbClr val="000000"/>
                </a:solidFill>
                <a:latin typeface="Calibri"/>
                <a:ea typeface="Calibri"/>
              </a:rPr>
              <a:t>What would be the progress after 20 years?</a:t>
            </a:r>
            <a:endParaRPr b="0" lang="es-CL" sz="2000" spc="-1" strike="noStrike">
              <a:solidFill>
                <a:srgbClr val="000000"/>
              </a:solidFill>
              <a:latin typeface="Arial"/>
            </a:endParaRPr>
          </a:p>
          <a:p>
            <a:pPr marL="457200" algn="ctr">
              <a:lnSpc>
                <a:spcPct val="100000"/>
              </a:lnSpc>
              <a:tabLst>
                <a:tab algn="l" pos="0"/>
              </a:tabLst>
            </a:pPr>
            <a:r>
              <a:rPr b="0" lang="en" sz="2000" spc="-1" strike="noStrike">
                <a:solidFill>
                  <a:srgbClr val="000000"/>
                </a:solidFill>
                <a:latin typeface="Calibri"/>
                <a:ea typeface="Calibri"/>
              </a:rPr>
              <a:t>because?</a:t>
            </a:r>
            <a:r>
              <a:rPr b="0" lang="en" sz="2000" spc="-1" strike="noStrike">
                <a:solidFill>
                  <a:srgbClr val="000000"/>
                </a:solidFill>
                <a:latin typeface="Nunito"/>
                <a:ea typeface="Nunito"/>
              </a:rPr>
              <a:t> </a:t>
            </a:r>
            <a:endParaRPr b="0" lang="es-CL" sz="2000" spc="-1" strike="noStrike">
              <a:solidFill>
                <a:srgbClr val="000000"/>
              </a:solidFill>
              <a:latin typeface="Arial"/>
            </a:endParaRPr>
          </a:p>
        </p:txBody>
      </p:sp>
      <p:pic>
        <p:nvPicPr>
          <p:cNvPr id="146" name="Google Shape;118;p19" descr=""/>
          <p:cNvPicPr/>
          <p:nvPr/>
        </p:nvPicPr>
        <p:blipFill>
          <a:blip r:embed="rId1"/>
          <a:stretch/>
        </p:blipFill>
        <p:spPr>
          <a:xfrm>
            <a:off x="2158560" y="4716720"/>
            <a:ext cx="1596960" cy="1740240"/>
          </a:xfrm>
          <a:prstGeom prst="rect">
            <a:avLst/>
          </a:prstGeom>
          <a:ln w="0">
            <a:noFill/>
          </a:ln>
        </p:spPr>
      </p:pic>
      <p:sp>
        <p:nvSpPr>
          <p:cNvPr id="147"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48"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Google Shape;105;p4"/>
          <p:cNvSpPr/>
          <p:nvPr/>
        </p:nvSpPr>
        <p:spPr>
          <a:xfrm>
            <a:off x="290520" y="1739160"/>
            <a:ext cx="11796120" cy="109116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pPr>
            <a:r>
              <a:rPr b="0" lang="en" sz="2400" spc="-1" strike="noStrike">
                <a:solidFill>
                  <a:srgbClr val="000000"/>
                </a:solidFill>
                <a:latin typeface="Calibri"/>
                <a:ea typeface="Calibri"/>
              </a:rPr>
              <a:t>1. Draw the graphs of the predictions of the advance of the sea for each of the coastal areas mentioned.</a:t>
            </a:r>
            <a:endParaRPr b="0" lang="es-CL" sz="2400" spc="-1" strike="noStrike">
              <a:solidFill>
                <a:srgbClr val="000000"/>
              </a:solidFill>
              <a:latin typeface="Arial"/>
            </a:endParaRPr>
          </a:p>
        </p:txBody>
      </p:sp>
      <p:sp>
        <p:nvSpPr>
          <p:cNvPr id="150"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51" name="Google Shape;108;p4"/>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52"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53"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154" name="Google Shape;127;g245f5b426fc_0_2" descr=""/>
          <p:cNvPicPr/>
          <p:nvPr/>
        </p:nvPicPr>
        <p:blipFill>
          <a:blip r:embed="rId1"/>
          <a:stretch/>
        </p:blipFill>
        <p:spPr>
          <a:xfrm>
            <a:off x="3293640" y="3014280"/>
            <a:ext cx="5603040" cy="35110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Google Shape;105;p4"/>
          <p:cNvSpPr/>
          <p:nvPr/>
        </p:nvSpPr>
        <p:spPr>
          <a:xfrm>
            <a:off x="290520" y="1739160"/>
            <a:ext cx="11796120" cy="72540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pPr>
            <a:r>
              <a:rPr b="0" lang="en" sz="2400" spc="-1" strike="noStrike">
                <a:solidFill>
                  <a:srgbClr val="000000"/>
                </a:solidFill>
                <a:latin typeface="Calibri"/>
                <a:ea typeface="Calibri"/>
              </a:rPr>
              <a:t>2. In which coastal area is the sea advancing the fastest? How does it relate to the graph?</a:t>
            </a:r>
            <a:endParaRPr b="0" lang="es-CL" sz="2400" spc="-1" strike="noStrike">
              <a:solidFill>
                <a:srgbClr val="000000"/>
              </a:solidFill>
              <a:latin typeface="Arial"/>
            </a:endParaRPr>
          </a:p>
        </p:txBody>
      </p:sp>
      <p:sp>
        <p:nvSpPr>
          <p:cNvPr id="156"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57" name="Google Shape;108;p4"/>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58"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59"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160" name="Google Shape;136;p22" descr=""/>
          <p:cNvPicPr/>
          <p:nvPr/>
        </p:nvPicPr>
        <p:blipFill>
          <a:blip r:embed="rId1"/>
          <a:stretch/>
        </p:blipFill>
        <p:spPr>
          <a:xfrm>
            <a:off x="1800000" y="3060000"/>
            <a:ext cx="8674920" cy="27860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Google Shape;105;p4"/>
          <p:cNvSpPr/>
          <p:nvPr/>
        </p:nvSpPr>
        <p:spPr>
          <a:xfrm>
            <a:off x="290520" y="1739160"/>
            <a:ext cx="11796120" cy="725400"/>
          </a:xfrm>
          <a:prstGeom prst="rect">
            <a:avLst/>
          </a:prstGeom>
          <a:solidFill>
            <a:srgbClr val="f3f3f3"/>
          </a:solidFill>
          <a:ln w="0">
            <a:noFill/>
          </a:ln>
        </p:spPr>
        <p:style>
          <a:lnRef idx="0"/>
          <a:fillRef idx="0"/>
          <a:effectRef idx="0"/>
          <a:fontRef idx="minor"/>
        </p:style>
        <p:txBody>
          <a:bodyPr lIns="180000" rIns="180000" tIns="180000" bIns="180000" anchor="t">
            <a:spAutoFit/>
          </a:bodyPr>
          <a:p>
            <a:pPr>
              <a:lnSpc>
                <a:spcPct val="100000"/>
              </a:lnSpc>
            </a:pPr>
            <a:r>
              <a:rPr b="0" lang="en" sz="2400" spc="-1" strike="noStrike">
                <a:solidFill>
                  <a:srgbClr val="000000"/>
                </a:solidFill>
                <a:latin typeface="Calibri"/>
                <a:ea typeface="Calibri"/>
              </a:rPr>
              <a:t>2. In which coastal area is the sea advancing the fastest? How does it relate to the graph?</a:t>
            </a:r>
            <a:endParaRPr b="0" lang="es-CL" sz="2400" spc="-1" strike="noStrike">
              <a:solidFill>
                <a:srgbClr val="000000"/>
              </a:solidFill>
              <a:latin typeface="Arial"/>
            </a:endParaRPr>
          </a:p>
        </p:txBody>
      </p:sp>
      <p:sp>
        <p:nvSpPr>
          <p:cNvPr id="162"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63" name="Google Shape;108;p4"/>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64"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65"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pic>
        <p:nvPicPr>
          <p:cNvPr id="166" name="" descr=""/>
          <p:cNvPicPr/>
          <p:nvPr/>
        </p:nvPicPr>
        <p:blipFill>
          <a:blip r:embed="rId1"/>
          <a:stretch/>
        </p:blipFill>
        <p:spPr>
          <a:xfrm>
            <a:off x="3240000" y="2520000"/>
            <a:ext cx="6234840" cy="3960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Google Shape;105;p4"/>
          <p:cNvSpPr/>
          <p:nvPr/>
        </p:nvSpPr>
        <p:spPr>
          <a:xfrm>
            <a:off x="290520" y="1739160"/>
            <a:ext cx="4635000" cy="3559320"/>
          </a:xfrm>
          <a:prstGeom prst="rect">
            <a:avLst/>
          </a:prstGeom>
          <a:solidFill>
            <a:srgbClr val="f3f3f3"/>
          </a:solidFill>
          <a:ln w="0">
            <a:noFill/>
          </a:ln>
        </p:spPr>
        <p:style>
          <a:lnRef idx="0"/>
          <a:fillRef idx="0"/>
          <a:effectRef idx="0"/>
          <a:fontRef idx="minor"/>
        </p:style>
        <p:txBody>
          <a:bodyPr lIns="180000" rIns="180000" tIns="180000" bIns="180000" anchor="ctr">
            <a:noAutofit/>
          </a:bodyPr>
          <a:p>
            <a:pPr algn="just">
              <a:lnSpc>
                <a:spcPct val="100000"/>
              </a:lnSpc>
            </a:pPr>
            <a:r>
              <a:rPr b="0" lang="en" sz="2000" spc="-1" strike="noStrike">
                <a:solidFill>
                  <a:srgbClr val="000000"/>
                </a:solidFill>
                <a:latin typeface="Calibri"/>
                <a:ea typeface="Calibri"/>
              </a:rPr>
              <a:t>The advance of the sea in the coastal area of Constitución occurs at a faster rate than in the coastal area of Antofagasta, since every 10 years the sea advances 8 meters, while in Antofagasta it advances 6 meters in the same period of time.</a:t>
            </a:r>
            <a:endParaRPr b="0" lang="es-CL" sz="2000" spc="-1" strike="noStrike">
              <a:solidFill>
                <a:srgbClr val="000000"/>
              </a:solidFill>
              <a:latin typeface="Arial"/>
            </a:endParaRPr>
          </a:p>
        </p:txBody>
      </p:sp>
      <p:sp>
        <p:nvSpPr>
          <p:cNvPr id="168" name="Google Shape;106;p4"/>
          <p:cNvSpPr/>
          <p:nvPr/>
        </p:nvSpPr>
        <p:spPr>
          <a:xfrm>
            <a:off x="1595880" y="330840"/>
            <a:ext cx="8164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 sz="3600" spc="-1" strike="noStrike">
                <a:solidFill>
                  <a:srgbClr val="423b71"/>
                </a:solidFill>
                <a:latin typeface="Calibri"/>
                <a:ea typeface="Calibri"/>
              </a:rPr>
              <a:t>Situation: Advance of the sea</a:t>
            </a:r>
            <a:endParaRPr b="0" lang="es-CL" sz="3600" spc="-1" strike="noStrike">
              <a:solidFill>
                <a:srgbClr val="000000"/>
              </a:solidFill>
              <a:latin typeface="Arial"/>
            </a:endParaRPr>
          </a:p>
        </p:txBody>
      </p:sp>
      <p:sp>
        <p:nvSpPr>
          <p:cNvPr id="169" name="Google Shape;108;p4"/>
          <p:cNvSpPr/>
          <p:nvPr/>
        </p:nvSpPr>
        <p:spPr>
          <a:xfrm>
            <a:off x="319320" y="1231560"/>
            <a:ext cx="5524200" cy="501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 sz="2700" spc="-1" strike="noStrike">
                <a:solidFill>
                  <a:srgbClr val="423b71"/>
                </a:solidFill>
                <a:latin typeface="Calibri"/>
                <a:ea typeface="Calibri"/>
              </a:rPr>
              <a:t>Let's analyze the situation</a:t>
            </a:r>
            <a:endParaRPr b="0" lang="es-CL" sz="2700" spc="-1" strike="noStrike">
              <a:solidFill>
                <a:srgbClr val="000000"/>
              </a:solidFill>
              <a:latin typeface="Arial"/>
            </a:endParaRPr>
          </a:p>
        </p:txBody>
      </p:sp>
      <p:sp>
        <p:nvSpPr>
          <p:cNvPr id="170" name="Rectángulo 1"/>
          <p:cNvSpPr/>
          <p:nvPr/>
        </p:nvSpPr>
        <p:spPr>
          <a:xfrm>
            <a:off x="186480" y="48816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71" name="Rectángulo 2"/>
          <p:cNvSpPr/>
          <p:nvPr/>
        </p:nvSpPr>
        <p:spPr>
          <a:xfrm>
            <a:off x="12088080" y="791640"/>
            <a:ext cx="102600" cy="5484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t">
            <a:noAutofit/>
          </a:bodyPr>
          <a:p>
            <a:endParaRPr b="0" lang="es-CL" sz="1800" spc="-1" strike="noStrike">
              <a:solidFill>
                <a:srgbClr val="000000"/>
              </a:solidFill>
              <a:latin typeface="Arial"/>
            </a:endParaRPr>
          </a:p>
        </p:txBody>
      </p:sp>
      <p:sp>
        <p:nvSpPr>
          <p:cNvPr id="172" name="Google Shape;105;p4"/>
          <p:cNvSpPr/>
          <p:nvPr/>
        </p:nvSpPr>
        <p:spPr>
          <a:xfrm>
            <a:off x="286200" y="5691240"/>
            <a:ext cx="11717640" cy="610200"/>
          </a:xfrm>
          <a:prstGeom prst="rect">
            <a:avLst/>
          </a:prstGeom>
          <a:solidFill>
            <a:srgbClr val="f3f3f3"/>
          </a:solidFill>
          <a:ln w="0">
            <a:noFill/>
          </a:ln>
        </p:spPr>
        <p:style>
          <a:lnRef idx="0"/>
          <a:fillRef idx="0"/>
          <a:effectRef idx="0"/>
          <a:fontRef idx="minor"/>
        </p:style>
        <p:txBody>
          <a:bodyPr lIns="180000" rIns="180000" tIns="153000" bIns="153000" anchor="ctr">
            <a:spAutoFit/>
          </a:bodyPr>
          <a:p>
            <a:pPr algn="just">
              <a:lnSpc>
                <a:spcPct val="100000"/>
              </a:lnSpc>
              <a:tabLst>
                <a:tab algn="l" pos="0"/>
              </a:tabLst>
            </a:pPr>
            <a:r>
              <a:rPr b="0" lang="en" sz="2000" spc="-1" strike="noStrike">
                <a:solidFill>
                  <a:srgbClr val="000000"/>
                </a:solidFill>
                <a:latin typeface="Calibri"/>
                <a:ea typeface="Calibri"/>
              </a:rPr>
              <a:t>The line of advance of the sea in Constitución is above the line of advance of the sea in Antofagasta.</a:t>
            </a:r>
            <a:endParaRPr b="0" lang="es-CL" sz="2000" spc="-1" strike="noStrike">
              <a:solidFill>
                <a:srgbClr val="000000"/>
              </a:solidFill>
              <a:latin typeface="Arial"/>
            </a:endParaRPr>
          </a:p>
        </p:txBody>
      </p:sp>
      <p:pic>
        <p:nvPicPr>
          <p:cNvPr id="173" name="" descr=""/>
          <p:cNvPicPr/>
          <p:nvPr/>
        </p:nvPicPr>
        <p:blipFill>
          <a:blip r:embed="rId1"/>
          <a:srcRect l="0" t="13630" r="0" b="0"/>
          <a:stretch/>
        </p:blipFill>
        <p:spPr>
          <a:xfrm>
            <a:off x="5105160" y="1620000"/>
            <a:ext cx="6594840" cy="3617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10472</TotalTime>
  <Application>LibreOffice/7.5.5.2$Windows_X86_64 LibreOffice_project/ca8fe7424262805f223b9a2334bc7181abbcbf5e</Application>
  <AppVersion>15.0000</AppVersion>
  <Words>1215</Words>
  <Paragraphs>118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2022-11-30T14:02:43Z</dcterms:created>
  <dc:creator>Ricardo Felipe Fredes Silva (ricardo.fredes)</dc:creator>
  <dc:description/>
  <dc:language>es-CL</dc:language>
  <cp:lastModifiedBy/>
  <dcterms:modified xsi:type="dcterms:W3CDTF">2023-10-06T13:05:00Z</dcterms:modified>
  <cp:revision>17</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24</vt:i4>
  </property>
  <property fmtid="{D5CDD505-2E9C-101B-9397-08002B2CF9AE}" pid="3" name="PresentationFormat">
    <vt:lpwstr>Panorámica</vt:lpwstr>
  </property>
  <property fmtid="{D5CDD505-2E9C-101B-9397-08002B2CF9AE}" pid="4" name="Slides">
    <vt:i4>24</vt:i4>
  </property>
</Properties>
</file>