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81" r:id="rId4"/>
    <p:sldId id="280" r:id="rId5"/>
    <p:sldId id="288" r:id="rId6"/>
    <p:sldId id="282" r:id="rId7"/>
    <p:sldId id="283" r:id="rId8"/>
    <p:sldId id="284" r:id="rId9"/>
    <p:sldId id="285" r:id="rId10"/>
    <p:sldId id="286" r:id="rId11"/>
    <p:sldId id="287" r:id="rId12"/>
    <p:sldId id="289" r:id="rId13"/>
    <p:sldId id="290" r:id="rId14"/>
    <p:sldId id="291" r:id="rId15"/>
    <p:sldId id="292" r:id="rId16"/>
    <p:sldId id="293" r:id="rId17"/>
    <p:sldId id="294" r:id="rId18"/>
    <p:sldId id="295" r:id="rId19"/>
    <p:sldId id="296" r:id="rId20"/>
    <p:sldId id="275" r:id="rId21"/>
    <p:sldId id="300" r:id="rId22"/>
    <p:sldId id="298" r:id="rId23"/>
    <p:sldId id="299" r:id="rId24"/>
    <p:sldId id="27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
      <p:font typeface="Nunito" pitchFamily="2" charset="77"/>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jhdWGwmV0jn7U5zpsZ1/0hUuO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9"/>
    <p:restoredTop sz="94689"/>
  </p:normalViewPr>
  <p:slideViewPr>
    <p:cSldViewPr snapToGrid="0">
      <p:cViewPr varScale="1">
        <p:scale>
          <a:sx n="140" d="100"/>
          <a:sy n="140" d="100"/>
        </p:scale>
        <p:origin x="216"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419"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e4bf851bcc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g1e4bf851bc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6176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7056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3820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3769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2621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7364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1977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6250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7500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3204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419"/>
              <a:t>Muestre la infografía “aumento del nivel del mar” que encuentra de forma completa en recursos </a:t>
            </a: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ecdf1ad19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1ecdf1ad19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ecdf1ad19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1ecdf1ad19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4903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ecdf1ad19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1ecdf1ad19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46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ecdf1ad19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1ecdf1ad19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00854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e4bf851bcc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1e4bf851bcc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6288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8796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020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2977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7603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854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4257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4"/>
        <p:cNvGrpSpPr/>
        <p:nvPr/>
      </p:nvGrpSpPr>
      <p:grpSpPr>
        <a:xfrm>
          <a:off x="0" y="0"/>
          <a:ext cx="0" cy="0"/>
          <a:chOff x="0" y="0"/>
          <a:chExt cx="0" cy="0"/>
        </a:xfrm>
      </p:grpSpPr>
      <p:sp>
        <p:nvSpPr>
          <p:cNvPr id="15" name="Google Shape;1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16"/>
          <p:cNvSpPr>
            <a:spLocks noGrp="1"/>
          </p:cNvSpPr>
          <p:nvPr>
            <p:ph type="pic" idx="2"/>
          </p:nvPr>
        </p:nvSpPr>
        <p:spPr>
          <a:xfrm>
            <a:off x="5183188" y="987425"/>
            <a:ext cx="6172200" cy="4873625"/>
          </a:xfrm>
          <a:prstGeom prst="rect">
            <a:avLst/>
          </a:prstGeom>
          <a:noFill/>
          <a:ln>
            <a:noFill/>
          </a:ln>
        </p:spPr>
      </p:sp>
      <p:sp>
        <p:nvSpPr>
          <p:cNvPr id="65" name="Google Shape;65;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18"/>
        <p:cNvGrpSpPr/>
        <p:nvPr/>
      </p:nvGrpSpPr>
      <p:grpSpPr>
        <a:xfrm>
          <a:off x="0" y="0"/>
          <a:ext cx="0" cy="0"/>
          <a:chOff x="0" y="0"/>
          <a:chExt cx="0" cy="0"/>
        </a:xfrm>
      </p:grpSpPr>
      <p:pic>
        <p:nvPicPr>
          <p:cNvPr id="19" name="Google Shape;19;p7" descr="Forma"/>
          <p:cNvPicPr preferRelativeResize="0"/>
          <p:nvPr/>
        </p:nvPicPr>
        <p:blipFill rotWithShape="1">
          <a:blip r:embed="rId2">
            <a:alphaModFix/>
          </a:blip>
          <a:srcRect/>
          <a:stretch/>
        </p:blipFill>
        <p:spPr>
          <a:xfrm>
            <a:off x="381" y="0"/>
            <a:ext cx="12191238"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Diapositiva de título">
  <p:cSld name="2_Diapositiva de título">
    <p:spTree>
      <p:nvGrpSpPr>
        <p:cNvPr id="1" name="Shape 20"/>
        <p:cNvGrpSpPr/>
        <p:nvPr/>
      </p:nvGrpSpPr>
      <p:grpSpPr>
        <a:xfrm>
          <a:off x="0" y="0"/>
          <a:ext cx="0" cy="0"/>
          <a:chOff x="0" y="0"/>
          <a:chExt cx="0" cy="0"/>
        </a:xfrm>
      </p:grpSpPr>
      <p:pic>
        <p:nvPicPr>
          <p:cNvPr id="21" name="Google Shape;21;p8" descr="Imagen que contiene Forma&#10;&#10;Descripción generada automáticamente"/>
          <p:cNvPicPr preferRelativeResize="0"/>
          <p:nvPr/>
        </p:nvPicPr>
        <p:blipFill rotWithShape="1">
          <a:blip r:embed="rId2">
            <a:alphaModFix/>
          </a:blip>
          <a:srcRect/>
          <a:stretch/>
        </p:blipFill>
        <p:spPr>
          <a:xfrm>
            <a:off x="381" y="0"/>
            <a:ext cx="12191238"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9"/>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8"/>
        <p:cNvGrpSpPr/>
        <p:nvPr/>
      </p:nvGrpSpPr>
      <p:grpSpPr>
        <a:xfrm>
          <a:off x="0" y="0"/>
          <a:ext cx="0" cy="0"/>
          <a:chOff x="0" y="0"/>
          <a:chExt cx="0" cy="0"/>
        </a:xfrm>
      </p:grpSpPr>
      <p:sp>
        <p:nvSpPr>
          <p:cNvPr id="29" name="Google Shape;29;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4"/>
        <p:cNvGrpSpPr/>
        <p:nvPr/>
      </p:nvGrpSpPr>
      <p:grpSpPr>
        <a:xfrm>
          <a:off x="0" y="0"/>
          <a:ext cx="0" cy="0"/>
          <a:chOff x="0" y="0"/>
          <a:chExt cx="0" cy="0"/>
        </a:xfrm>
      </p:grpSpPr>
      <p:sp>
        <p:nvSpPr>
          <p:cNvPr id="35" name="Google Shape;35;p11"/>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1"/>
        <p:cNvGrpSpPr/>
        <p:nvPr/>
      </p:nvGrpSpPr>
      <p:grpSpPr>
        <a:xfrm>
          <a:off x="0" y="0"/>
          <a:ext cx="0" cy="0"/>
          <a:chOff x="0" y="0"/>
          <a:chExt cx="0" cy="0"/>
        </a:xfrm>
      </p:grpSpPr>
      <p:sp>
        <p:nvSpPr>
          <p:cNvPr id="42" name="Google Shape;42;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Google Shape;43;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Google Shape;57;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g1e4bf851bcc_0_1"/>
          <p:cNvPicPr preferRelativeResize="0"/>
          <p:nvPr/>
        </p:nvPicPr>
        <p:blipFill>
          <a:blip r:embed="rId3">
            <a:alphaModFix/>
          </a:blip>
          <a:stretch>
            <a:fillRect/>
          </a:stretch>
        </p:blipFill>
        <p:spPr>
          <a:xfrm>
            <a:off x="0" y="0"/>
            <a:ext cx="12192005" cy="6858003"/>
          </a:xfrm>
          <a:prstGeom prst="rect">
            <a:avLst/>
          </a:prstGeom>
          <a:noFill/>
          <a:ln>
            <a:noFill/>
          </a:ln>
        </p:spPr>
      </p:pic>
      <p:sp>
        <p:nvSpPr>
          <p:cNvPr id="86" name="Google Shape;86;g1e4bf851bcc_0_1"/>
          <p:cNvSpPr txBox="1"/>
          <p:nvPr/>
        </p:nvSpPr>
        <p:spPr>
          <a:xfrm>
            <a:off x="645246" y="3063339"/>
            <a:ext cx="109011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s-419" sz="4400" b="1">
                <a:solidFill>
                  <a:schemeClr val="lt1"/>
                </a:solidFill>
                <a:latin typeface="Calibri"/>
                <a:ea typeface="Calibri"/>
                <a:cs typeface="Calibri"/>
                <a:sym typeface="Calibri"/>
              </a:rPr>
              <a:t>Avance del mar</a:t>
            </a:r>
            <a:endParaRPr sz="4400" b="1"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732848"/>
          </a:xfrm>
          <a:prstGeom prst="rect">
            <a:avLst/>
          </a:prstGeom>
          <a:solidFill>
            <a:srgbClr val="F3F3F3"/>
          </a:solidFill>
          <a:ln>
            <a:noFill/>
          </a:ln>
        </p:spPr>
        <p:txBody>
          <a:bodyPr spcFirstLastPara="1" wrap="square" lIns="180000" tIns="180000" rIns="180000" bIns="180000" anchor="t" anchorCtr="0">
            <a:spAutoFit/>
          </a:bodyPr>
          <a:lstStyle/>
          <a:p>
            <a:pPr>
              <a:buSzPts val="1800"/>
            </a:pPr>
            <a:r>
              <a:rPr lang="es-419" sz="2400" b="0" i="0" u="none" strike="noStrike" cap="none" dirty="0">
                <a:solidFill>
                  <a:srgbClr val="000000"/>
                </a:solidFill>
                <a:latin typeface="Calibri"/>
                <a:ea typeface="Calibri"/>
                <a:cs typeface="Calibri"/>
                <a:sym typeface="Calibri"/>
              </a:rPr>
              <a:t>3. ¿Cuántos metros habrá avanzado el mar en Antofagasta y Constitución en 50 años más? </a:t>
            </a: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Google Shape;165;p30" descr="Hornitos: el exclusivo oasis en medio del desierto | 24horas">
            <a:extLst>
              <a:ext uri="{FF2B5EF4-FFF2-40B4-BE49-F238E27FC236}">
                <a16:creationId xmlns:a16="http://schemas.microsoft.com/office/drawing/2014/main" id="{A5A483D9-C610-195A-826E-A887F66CED31}"/>
              </a:ext>
            </a:extLst>
          </p:cNvPr>
          <p:cNvPicPr preferRelativeResize="0">
            <a:picLocks noChangeAspect="1"/>
          </p:cNvPicPr>
          <p:nvPr/>
        </p:nvPicPr>
        <p:blipFill rotWithShape="1">
          <a:blip r:embed="rId3">
            <a:alphaModFix/>
          </a:blip>
          <a:srcRect t="11505"/>
          <a:stretch/>
        </p:blipFill>
        <p:spPr>
          <a:xfrm>
            <a:off x="3412200" y="3009074"/>
            <a:ext cx="5367600" cy="27114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5339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732848"/>
          </a:xfrm>
          <a:prstGeom prst="rect">
            <a:avLst/>
          </a:prstGeom>
          <a:solidFill>
            <a:srgbClr val="F3F3F3"/>
          </a:solidFill>
          <a:ln>
            <a:noFill/>
          </a:ln>
        </p:spPr>
        <p:txBody>
          <a:bodyPr spcFirstLastPara="1" wrap="square" lIns="180000" tIns="180000" rIns="180000" bIns="180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4. ¿Cuántos metros habrá avanzado el mar Antofagasta y Constitución en 30 años más?</a:t>
            </a:r>
            <a:endParaRPr lang="es-419" sz="2400" dirty="0"/>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oogle Shape;174;p31">
            <a:extLst>
              <a:ext uri="{FF2B5EF4-FFF2-40B4-BE49-F238E27FC236}">
                <a16:creationId xmlns:a16="http://schemas.microsoft.com/office/drawing/2014/main" id="{CAA8DFFC-B1E1-706D-0D7B-4E4FD859CD1B}"/>
              </a:ext>
            </a:extLst>
          </p:cNvPr>
          <p:cNvPicPr preferRelativeResize="0"/>
          <p:nvPr/>
        </p:nvPicPr>
        <p:blipFill rotWithShape="1">
          <a:blip r:embed="rId3">
            <a:alphaModFix/>
          </a:blip>
          <a:srcRect l="1515" t="6542" r="938" b="7791"/>
          <a:stretch/>
        </p:blipFill>
        <p:spPr>
          <a:xfrm>
            <a:off x="3505651" y="3009074"/>
            <a:ext cx="5367130" cy="27019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6179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1102179"/>
          </a:xfrm>
          <a:prstGeom prst="rect">
            <a:avLst/>
          </a:prstGeom>
          <a:solidFill>
            <a:srgbClr val="F3F3F3"/>
          </a:solidFill>
          <a:ln>
            <a:noFill/>
          </a:ln>
        </p:spPr>
        <p:txBody>
          <a:bodyPr spcFirstLastPara="1" wrap="square" lIns="180000" tIns="180000" rIns="180000" bIns="180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5. Escribe una fórmula que describa la relación entre el tiempo y el avance del mar para las zonas costeras de Antofagasta y Constitución. </a:t>
            </a: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Google Shape;183;p32">
            <a:extLst>
              <a:ext uri="{FF2B5EF4-FFF2-40B4-BE49-F238E27FC236}">
                <a16:creationId xmlns:a16="http://schemas.microsoft.com/office/drawing/2014/main" id="{013E284C-7A11-5072-7D4F-3B941ACD57D9}"/>
              </a:ext>
            </a:extLst>
          </p:cNvPr>
          <p:cNvPicPr preferRelativeResize="0"/>
          <p:nvPr/>
        </p:nvPicPr>
        <p:blipFill rotWithShape="1">
          <a:blip r:embed="rId3">
            <a:alphaModFix/>
          </a:blip>
          <a:srcRect/>
          <a:stretch/>
        </p:blipFill>
        <p:spPr>
          <a:xfrm>
            <a:off x="4300380" y="3429000"/>
            <a:ext cx="3777671" cy="2798447"/>
          </a:xfrm>
          <a:prstGeom prst="rect">
            <a:avLst/>
          </a:prstGeom>
          <a:noFill/>
          <a:ln>
            <a:noFill/>
          </a:ln>
        </p:spPr>
      </p:pic>
    </p:spTree>
    <p:extLst>
      <p:ext uri="{BB962C8B-B14F-4D97-AF65-F5344CB8AC3E}">
        <p14:creationId xmlns:p14="http://schemas.microsoft.com/office/powerpoint/2010/main" val="1766801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732848"/>
          </a:xfrm>
          <a:prstGeom prst="rect">
            <a:avLst/>
          </a:prstGeom>
          <a:solidFill>
            <a:srgbClr val="F3F3F3"/>
          </a:solidFill>
          <a:ln>
            <a:noFill/>
          </a:ln>
        </p:spPr>
        <p:txBody>
          <a:bodyPr spcFirstLastPara="1" wrap="square" lIns="180000" tIns="180000" rIns="180000" bIns="180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6. Utiliza las fórmulas para calcular el avance del mar después de 2 años.</a:t>
            </a:r>
            <a:endParaRPr lang="es-419" sz="2400" dirty="0"/>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Google Shape;194;p33">
            <a:extLst>
              <a:ext uri="{FF2B5EF4-FFF2-40B4-BE49-F238E27FC236}">
                <a16:creationId xmlns:a16="http://schemas.microsoft.com/office/drawing/2014/main" id="{34BFCDD3-DDB1-E426-8BD4-1B53BF1C2F5E}"/>
              </a:ext>
            </a:extLst>
          </p:cNvPr>
          <p:cNvSpPr txBox="1"/>
          <p:nvPr/>
        </p:nvSpPr>
        <p:spPr>
          <a:xfrm>
            <a:off x="1618158" y="3207973"/>
            <a:ext cx="371584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600" b="1" i="0" u="none" strike="noStrike" cap="none" dirty="0">
                <a:solidFill>
                  <a:srgbClr val="433B71"/>
                </a:solidFill>
                <a:sym typeface="Arial"/>
              </a:rPr>
              <a:t>En Antofagasta</a:t>
            </a:r>
            <a:endParaRPr b="1" dirty="0">
              <a:solidFill>
                <a:srgbClr val="433B71"/>
              </a:solidFill>
            </a:endParaRPr>
          </a:p>
        </p:txBody>
      </p:sp>
      <p:sp>
        <p:nvSpPr>
          <p:cNvPr id="6" name="Google Shape;195;p33">
            <a:extLst>
              <a:ext uri="{FF2B5EF4-FFF2-40B4-BE49-F238E27FC236}">
                <a16:creationId xmlns:a16="http://schemas.microsoft.com/office/drawing/2014/main" id="{220A7259-3216-65A4-634B-7D0250B2CF16}"/>
              </a:ext>
            </a:extLst>
          </p:cNvPr>
          <p:cNvSpPr txBox="1"/>
          <p:nvPr/>
        </p:nvSpPr>
        <p:spPr>
          <a:xfrm>
            <a:off x="6646716" y="3207973"/>
            <a:ext cx="3725373"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600" b="1" i="0" u="none" strike="noStrike" cap="none">
                <a:solidFill>
                  <a:srgbClr val="433B71"/>
                </a:solidFill>
                <a:sym typeface="Arial"/>
              </a:rPr>
              <a:t>En Constitución</a:t>
            </a:r>
            <a:endParaRPr b="1">
              <a:solidFill>
                <a:srgbClr val="433B71"/>
              </a:solidFill>
            </a:endParaRPr>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C5CC1E1B-E3F4-C011-C5DE-621521950E7D}"/>
                  </a:ext>
                </a:extLst>
              </p:cNvPr>
              <p:cNvSpPr/>
              <p:nvPr/>
            </p:nvSpPr>
            <p:spPr>
              <a:xfrm>
                <a:off x="1616255" y="4088403"/>
                <a:ext cx="3219471" cy="1720471"/>
              </a:xfrm>
              <a:prstGeom prst="rect">
                <a:avLst/>
              </a:prstGeom>
            </p:spPr>
            <p:txBody>
              <a:bodyPr wrap="none">
                <a:spAutoFit/>
              </a:bodyPr>
              <a:lstStyle/>
              <a:p>
                <a:pPr lvl="0"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4800" i="1" smtClean="0">
                          <a:solidFill>
                            <a:schemeClr val="dk1"/>
                          </a:solidFill>
                          <a:latin typeface="Cambria Math" panose="02040503050406030204" pitchFamily="18" charset="0"/>
                          <a:ea typeface="Calibri"/>
                          <a:cs typeface="Calibri"/>
                          <a:sym typeface="Calibri"/>
                        </a:rPr>
                        <m:t>𝑦</m:t>
                      </m:r>
                      <m:r>
                        <a:rPr lang="es-MX" sz="4800" i="1" smtClean="0">
                          <a:solidFill>
                            <a:schemeClr val="dk1"/>
                          </a:solidFill>
                          <a:latin typeface="Cambria Math" panose="02040503050406030204" pitchFamily="18" charset="0"/>
                          <a:ea typeface="Calibri"/>
                          <a:cs typeface="Calibri"/>
                          <a:sym typeface="Calibri"/>
                        </a:rPr>
                        <m:t>=0,6∙ </m:t>
                      </m:r>
                      <m:r>
                        <a:rPr lang="es-MX" sz="4800" i="1" smtClean="0">
                          <a:solidFill>
                            <a:schemeClr val="dk1"/>
                          </a:solidFill>
                          <a:latin typeface="Cambria Math" panose="02040503050406030204" pitchFamily="18" charset="0"/>
                          <a:ea typeface="Calibri"/>
                          <a:cs typeface="Calibri"/>
                          <a:sym typeface="Calibri"/>
                        </a:rPr>
                        <m:t>𝑥</m:t>
                      </m:r>
                    </m:oMath>
                  </m:oMathPara>
                </a14:m>
                <a:endParaRPr lang="es-MX" sz="4800" dirty="0">
                  <a:solidFill>
                    <a:schemeClr val="dk1"/>
                  </a:solidFill>
                  <a:latin typeface="Calibri" panose="020F0502020204030204" pitchFamily="34" charset="0"/>
                  <a:ea typeface="Calibri"/>
                  <a:cs typeface="Calibri" panose="020F0502020204030204" pitchFamily="34" charset="0"/>
                  <a:sym typeface="Calibri"/>
                </a:endParaRPr>
              </a:p>
              <a:p>
                <a:pPr lvl="0" indent="179999" algn="ctr">
                  <a:lnSpc>
                    <a:spcPct val="115000"/>
                  </a:lnSpc>
                  <a:buClr>
                    <a:schemeClr val="dk1"/>
                  </a:buClr>
                  <a:buSzPts val="1100"/>
                </a:pPr>
                <a:endParaRPr lang="es-MX" sz="4400" dirty="0">
                  <a:solidFill>
                    <a:schemeClr val="dk1"/>
                  </a:solidFill>
                  <a:latin typeface="Calibri" panose="020F0502020204030204" pitchFamily="34" charset="0"/>
                  <a:ea typeface="Calibri"/>
                  <a:cs typeface="Calibri" panose="020F0502020204030204" pitchFamily="34" charset="0"/>
                  <a:sym typeface="Calibri"/>
                </a:endParaRPr>
              </a:p>
            </p:txBody>
          </p:sp>
        </mc:Choice>
        <mc:Fallback xmlns="">
          <p:sp>
            <p:nvSpPr>
              <p:cNvPr id="7" name="Rectángulo 6">
                <a:extLst>
                  <a:ext uri="{FF2B5EF4-FFF2-40B4-BE49-F238E27FC236}">
                    <a16:creationId xmlns:a16="http://schemas.microsoft.com/office/drawing/2014/main" id="{C5CC1E1B-E3F4-C011-C5DE-621521950E7D}"/>
                  </a:ext>
                </a:extLst>
              </p:cNvPr>
              <p:cNvSpPr>
                <a:spLocks noRot="1" noChangeAspect="1" noMove="1" noResize="1" noEditPoints="1" noAdjustHandles="1" noChangeArrowheads="1" noChangeShapeType="1" noTextEdit="1"/>
              </p:cNvSpPr>
              <p:nvPr/>
            </p:nvSpPr>
            <p:spPr>
              <a:xfrm>
                <a:off x="1616255" y="4088403"/>
                <a:ext cx="3219471" cy="1720471"/>
              </a:xfrm>
              <a:prstGeom prst="rect">
                <a:avLst/>
              </a:prstGeom>
              <a:blipFill>
                <a:blip r:embed="rId3"/>
                <a:stretch>
                  <a:fillRect r="-157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68E24173-668D-873C-EB62-C3894293308D}"/>
                  </a:ext>
                </a:extLst>
              </p:cNvPr>
              <p:cNvSpPr/>
              <p:nvPr/>
            </p:nvSpPr>
            <p:spPr>
              <a:xfrm>
                <a:off x="6760874" y="4111261"/>
                <a:ext cx="3219471" cy="1674754"/>
              </a:xfrm>
              <a:prstGeom prst="rect">
                <a:avLst/>
              </a:prstGeom>
            </p:spPr>
            <p:txBody>
              <a:bodyPr wrap="none">
                <a:spAutoFit/>
              </a:bodyPr>
              <a:lstStyle/>
              <a:p>
                <a:pPr lvl="0"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4800" i="1" smtClean="0">
                          <a:solidFill>
                            <a:schemeClr val="dk1"/>
                          </a:solidFill>
                          <a:latin typeface="Cambria Math" panose="02040503050406030204" pitchFamily="18" charset="0"/>
                          <a:ea typeface="Calibri"/>
                          <a:cs typeface="Calibri"/>
                          <a:sym typeface="Calibri"/>
                        </a:rPr>
                        <m:t>𝑦</m:t>
                      </m:r>
                      <m:r>
                        <a:rPr lang="es-MX" sz="4800" i="1" smtClean="0">
                          <a:solidFill>
                            <a:schemeClr val="dk1"/>
                          </a:solidFill>
                          <a:latin typeface="Cambria Math" panose="02040503050406030204" pitchFamily="18" charset="0"/>
                          <a:ea typeface="Calibri"/>
                          <a:cs typeface="Calibri"/>
                          <a:sym typeface="Calibri"/>
                        </a:rPr>
                        <m:t>=0,8∙ </m:t>
                      </m:r>
                      <m:r>
                        <a:rPr lang="es-MX" sz="4800" i="1" smtClean="0">
                          <a:solidFill>
                            <a:schemeClr val="dk1"/>
                          </a:solidFill>
                          <a:latin typeface="Cambria Math" panose="02040503050406030204" pitchFamily="18" charset="0"/>
                          <a:ea typeface="Calibri"/>
                          <a:cs typeface="Calibri"/>
                          <a:sym typeface="Calibri"/>
                        </a:rPr>
                        <m:t>𝑥</m:t>
                      </m:r>
                    </m:oMath>
                  </m:oMathPara>
                </a14:m>
                <a:endParaRPr lang="es-MX" sz="4800">
                  <a:solidFill>
                    <a:schemeClr val="dk1"/>
                  </a:solidFill>
                  <a:latin typeface="Calibri" panose="020F0502020204030204" pitchFamily="34" charset="0"/>
                  <a:ea typeface="Calibri"/>
                  <a:cs typeface="Calibri" panose="020F0502020204030204" pitchFamily="34" charset="0"/>
                  <a:sym typeface="Calibri"/>
                </a:endParaRPr>
              </a:p>
              <a:p>
                <a:pPr lvl="0" indent="179999" algn="ctr">
                  <a:lnSpc>
                    <a:spcPct val="115000"/>
                  </a:lnSpc>
                  <a:buClr>
                    <a:schemeClr val="dk1"/>
                  </a:buClr>
                  <a:buSzPts val="1100"/>
                </a:pPr>
                <a:endParaRPr lang="es-MX" sz="4400">
                  <a:solidFill>
                    <a:schemeClr val="dk1"/>
                  </a:solidFill>
                  <a:latin typeface="Calibri" panose="020F0502020204030204" pitchFamily="34" charset="0"/>
                  <a:ea typeface="Calibri"/>
                  <a:cs typeface="Calibri" panose="020F0502020204030204" pitchFamily="34" charset="0"/>
                  <a:sym typeface="Calibri"/>
                </a:endParaRPr>
              </a:p>
            </p:txBody>
          </p:sp>
        </mc:Choice>
        <mc:Fallback xmlns="">
          <p:sp>
            <p:nvSpPr>
              <p:cNvPr id="8" name="Rectángulo 7">
                <a:extLst>
                  <a:ext uri="{FF2B5EF4-FFF2-40B4-BE49-F238E27FC236}">
                    <a16:creationId xmlns:a16="http://schemas.microsoft.com/office/drawing/2014/main" id="{68E24173-668D-873C-EB62-C3894293308D}"/>
                  </a:ext>
                </a:extLst>
              </p:cNvPr>
              <p:cNvSpPr>
                <a:spLocks noRot="1" noChangeAspect="1" noMove="1" noResize="1" noEditPoints="1" noAdjustHandles="1" noChangeArrowheads="1" noChangeShapeType="1" noTextEdit="1"/>
              </p:cNvSpPr>
              <p:nvPr/>
            </p:nvSpPr>
            <p:spPr>
              <a:xfrm>
                <a:off x="6760874" y="4111261"/>
                <a:ext cx="3219471" cy="1674754"/>
              </a:xfrm>
              <a:prstGeom prst="rect">
                <a:avLst/>
              </a:prstGeom>
              <a:blipFill>
                <a:blip r:embed="rId4"/>
                <a:stretch>
                  <a:fillRect r="-1575"/>
                </a:stretch>
              </a:blipFill>
            </p:spPr>
            <p:txBody>
              <a:bodyPr/>
              <a:lstStyle/>
              <a:p>
                <a:r>
                  <a:rPr lang="es-CL">
                    <a:noFill/>
                  </a:rPr>
                  <a:t> </a:t>
                </a:r>
              </a:p>
            </p:txBody>
          </p:sp>
        </mc:Fallback>
      </mc:AlternateContent>
    </p:spTree>
    <p:extLst>
      <p:ext uri="{BB962C8B-B14F-4D97-AF65-F5344CB8AC3E}">
        <p14:creationId xmlns:p14="http://schemas.microsoft.com/office/powerpoint/2010/main" val="3871339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732848"/>
          </a:xfrm>
          <a:prstGeom prst="rect">
            <a:avLst/>
          </a:prstGeom>
          <a:solidFill>
            <a:srgbClr val="F3F3F3"/>
          </a:solidFill>
          <a:ln>
            <a:noFill/>
          </a:ln>
        </p:spPr>
        <p:txBody>
          <a:bodyPr spcFirstLastPara="1" wrap="square" lIns="180000" tIns="180000" rIns="180000" bIns="180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6. Utiliza las fórmulas para calcular el avance del mar después de 2 años.</a:t>
            </a:r>
            <a:endParaRPr lang="es-419" sz="2400" dirty="0"/>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Google Shape;194;p33">
            <a:extLst>
              <a:ext uri="{FF2B5EF4-FFF2-40B4-BE49-F238E27FC236}">
                <a16:creationId xmlns:a16="http://schemas.microsoft.com/office/drawing/2014/main" id="{34BFCDD3-DDB1-E426-8BD4-1B53BF1C2F5E}"/>
              </a:ext>
            </a:extLst>
          </p:cNvPr>
          <p:cNvSpPr txBox="1"/>
          <p:nvPr/>
        </p:nvSpPr>
        <p:spPr>
          <a:xfrm>
            <a:off x="1416737" y="2622231"/>
            <a:ext cx="4208393"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419" sz="3600" b="1" i="0" u="none" strike="noStrike" cap="none" dirty="0">
                <a:solidFill>
                  <a:srgbClr val="433B71"/>
                </a:solidFill>
                <a:sym typeface="Arial"/>
              </a:rPr>
              <a:t>En Antofagasta</a:t>
            </a:r>
            <a:endParaRPr b="1" dirty="0">
              <a:solidFill>
                <a:srgbClr val="433B71"/>
              </a:solidFill>
            </a:endParaRPr>
          </a:p>
        </p:txBody>
      </p:sp>
      <p:sp>
        <p:nvSpPr>
          <p:cNvPr id="6" name="Google Shape;195;p33">
            <a:extLst>
              <a:ext uri="{FF2B5EF4-FFF2-40B4-BE49-F238E27FC236}">
                <a16:creationId xmlns:a16="http://schemas.microsoft.com/office/drawing/2014/main" id="{220A7259-3216-65A4-634B-7D0250B2CF16}"/>
              </a:ext>
            </a:extLst>
          </p:cNvPr>
          <p:cNvSpPr txBox="1"/>
          <p:nvPr/>
        </p:nvSpPr>
        <p:spPr>
          <a:xfrm>
            <a:off x="6566872" y="2673530"/>
            <a:ext cx="4295693"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419" sz="3600" b="1" i="0" u="none" strike="noStrike" cap="none" dirty="0">
                <a:solidFill>
                  <a:srgbClr val="433B71"/>
                </a:solidFill>
                <a:sym typeface="Arial"/>
              </a:rPr>
              <a:t>En Constitución</a:t>
            </a:r>
            <a:endParaRPr b="1" dirty="0">
              <a:solidFill>
                <a:srgbClr val="433B71"/>
              </a:solidFill>
            </a:endParaRPr>
          </a:p>
        </p:txBody>
      </p:sp>
      <p:sp>
        <p:nvSpPr>
          <p:cNvPr id="5" name="Google Shape;207;p26">
            <a:extLst>
              <a:ext uri="{FF2B5EF4-FFF2-40B4-BE49-F238E27FC236}">
                <a16:creationId xmlns:a16="http://schemas.microsoft.com/office/drawing/2014/main" id="{30820D8C-C243-56A9-A754-9FEAD81DB4B3}"/>
              </a:ext>
            </a:extLst>
          </p:cNvPr>
          <p:cNvSpPr txBox="1"/>
          <p:nvPr/>
        </p:nvSpPr>
        <p:spPr>
          <a:xfrm>
            <a:off x="1416737" y="5300860"/>
            <a:ext cx="4208393"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419" sz="2400" i="0" u="none" strike="noStrike" cap="none" dirty="0">
                <a:solidFill>
                  <a:srgbClr val="000000"/>
                </a:solidFill>
                <a:latin typeface="Calibri"/>
                <a:ea typeface="Calibri"/>
                <a:cs typeface="Calibri"/>
                <a:sym typeface="Calibri"/>
              </a:rPr>
              <a:t>En </a:t>
            </a:r>
            <a:r>
              <a:rPr lang="es-419" sz="2400" b="1" i="0" u="none" strike="noStrike" cap="none" dirty="0">
                <a:solidFill>
                  <a:srgbClr val="000000"/>
                </a:solidFill>
                <a:latin typeface="Calibri"/>
                <a:ea typeface="Calibri"/>
                <a:cs typeface="Calibri"/>
                <a:sym typeface="Calibri"/>
              </a:rPr>
              <a:t>2</a:t>
            </a:r>
            <a:r>
              <a:rPr lang="es-419" sz="2400" i="0" u="none" strike="noStrike" cap="none" dirty="0">
                <a:solidFill>
                  <a:srgbClr val="000000"/>
                </a:solidFill>
                <a:latin typeface="Calibri"/>
                <a:ea typeface="Calibri"/>
                <a:cs typeface="Calibri"/>
                <a:sym typeface="Calibri"/>
              </a:rPr>
              <a:t> años más, el mar avanzará </a:t>
            </a:r>
            <a:r>
              <a:rPr lang="es-419" sz="2400" b="1" i="0" u="none" strike="noStrike" cap="none" dirty="0">
                <a:solidFill>
                  <a:srgbClr val="000000"/>
                </a:solidFill>
                <a:latin typeface="Calibri"/>
                <a:ea typeface="Calibri"/>
                <a:cs typeface="Calibri"/>
                <a:sym typeface="Calibri"/>
              </a:rPr>
              <a:t>1,2</a:t>
            </a:r>
            <a:r>
              <a:rPr lang="es-419" sz="2400" i="0" u="none" strike="noStrike" cap="none" dirty="0">
                <a:solidFill>
                  <a:srgbClr val="000000"/>
                </a:solidFill>
                <a:latin typeface="Calibri"/>
                <a:ea typeface="Calibri"/>
                <a:cs typeface="Calibri"/>
                <a:sym typeface="Calibri"/>
              </a:rPr>
              <a:t> metros (1 m y 20 cm).</a:t>
            </a:r>
            <a:endParaRPr sz="2400" i="0" u="none" strike="noStrike" cap="none" dirty="0">
              <a:solidFill>
                <a:srgbClr val="000000"/>
              </a:solidFill>
              <a:latin typeface="Calibri"/>
              <a:ea typeface="Calibri"/>
              <a:cs typeface="Calibri"/>
              <a:sym typeface="Calibri"/>
            </a:endParaRPr>
          </a:p>
        </p:txBody>
      </p:sp>
      <p:sp>
        <p:nvSpPr>
          <p:cNvPr id="9" name="Google Shape;210;p26">
            <a:extLst>
              <a:ext uri="{FF2B5EF4-FFF2-40B4-BE49-F238E27FC236}">
                <a16:creationId xmlns:a16="http://schemas.microsoft.com/office/drawing/2014/main" id="{86F7A038-76D0-38D7-8186-56FA2334D469}"/>
              </a:ext>
            </a:extLst>
          </p:cNvPr>
          <p:cNvSpPr txBox="1"/>
          <p:nvPr/>
        </p:nvSpPr>
        <p:spPr>
          <a:xfrm>
            <a:off x="6566871" y="5286792"/>
            <a:ext cx="4295693" cy="83095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s-419" sz="2400" i="0" u="none" strike="noStrike" cap="none" dirty="0">
                <a:solidFill>
                  <a:srgbClr val="000000"/>
                </a:solidFill>
                <a:latin typeface="Calibri"/>
                <a:ea typeface="Calibri"/>
                <a:cs typeface="Calibri"/>
                <a:sym typeface="Calibri"/>
              </a:rPr>
              <a:t>En </a:t>
            </a:r>
            <a:r>
              <a:rPr lang="es-419" sz="2400" b="1" i="0" u="none" strike="noStrike" cap="none" dirty="0">
                <a:solidFill>
                  <a:srgbClr val="000000"/>
                </a:solidFill>
                <a:latin typeface="Calibri"/>
                <a:ea typeface="Calibri"/>
                <a:cs typeface="Calibri"/>
                <a:sym typeface="Calibri"/>
              </a:rPr>
              <a:t>2</a:t>
            </a:r>
            <a:r>
              <a:rPr lang="es-419" sz="2400" i="0" u="none" strike="noStrike" cap="none" dirty="0">
                <a:solidFill>
                  <a:srgbClr val="000000"/>
                </a:solidFill>
                <a:latin typeface="Calibri"/>
                <a:ea typeface="Calibri"/>
                <a:cs typeface="Calibri"/>
                <a:sym typeface="Calibri"/>
              </a:rPr>
              <a:t> años más, el mar avanzará </a:t>
            </a:r>
            <a:r>
              <a:rPr lang="es-419" sz="2400" b="1" i="0" u="none" strike="noStrike" cap="none" dirty="0">
                <a:solidFill>
                  <a:srgbClr val="000000"/>
                </a:solidFill>
                <a:latin typeface="Calibri"/>
                <a:ea typeface="Calibri"/>
                <a:cs typeface="Calibri"/>
                <a:sym typeface="Calibri"/>
              </a:rPr>
              <a:t>1,6</a:t>
            </a:r>
            <a:r>
              <a:rPr lang="es-419" sz="2400" i="0" u="none" strike="noStrike" cap="none" dirty="0">
                <a:solidFill>
                  <a:srgbClr val="000000"/>
                </a:solidFill>
                <a:latin typeface="Calibri"/>
                <a:ea typeface="Calibri"/>
                <a:cs typeface="Calibri"/>
                <a:sym typeface="Calibri"/>
              </a:rPr>
              <a:t> metros (1 m y 20 cm).</a:t>
            </a:r>
            <a:endParaRPr sz="2400" i="0" u="none" strike="noStrike" cap="none" dirty="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04FA97B3-5269-39C8-61FB-4646E2D72745}"/>
                  </a:ext>
                </a:extLst>
              </p:cNvPr>
              <p:cNvSpPr/>
              <p:nvPr/>
            </p:nvSpPr>
            <p:spPr>
              <a:xfrm>
                <a:off x="1387807" y="3429000"/>
                <a:ext cx="4237324" cy="1578894"/>
              </a:xfrm>
              <a:prstGeom prst="rect">
                <a:avLst/>
              </a:prstGeom>
            </p:spPr>
            <p:txBody>
              <a:bodyPr wrap="square" anchor="ctr">
                <a:spAutoFit/>
              </a:bodyPr>
              <a:lstStyle/>
              <a:p>
                <a:pPr lvl="0" indent="179999" algn="ctr">
                  <a:lnSpc>
                    <a:spcPct val="115000"/>
                  </a:lnSpc>
                  <a:buClr>
                    <a:schemeClr val="dk1"/>
                  </a:buClr>
                  <a:buSzPts val="1100"/>
                </a:pPr>
                <a14:m>
                  <m:oMathPara xmlns:m="http://schemas.openxmlformats.org/officeDocument/2006/math">
                    <m:oMathParaPr>
                      <m:jc m:val="center"/>
                    </m:oMathParaPr>
                    <m:oMath xmlns:m="http://schemas.openxmlformats.org/officeDocument/2006/math">
                      <m:r>
                        <a:rPr lang="es-MX" sz="2800" i="1" smtClean="0">
                          <a:solidFill>
                            <a:schemeClr val="dk1"/>
                          </a:solidFill>
                          <a:latin typeface="Cambria Math" panose="02040503050406030204" pitchFamily="18" charset="0"/>
                          <a:ea typeface="Calibri"/>
                          <a:cs typeface="Calibri"/>
                          <a:sym typeface="Calibri"/>
                        </a:rPr>
                        <m:t>𝑦</m:t>
                      </m:r>
                      <m:r>
                        <a:rPr lang="es-MX" sz="2800" i="1" smtClean="0">
                          <a:solidFill>
                            <a:schemeClr val="dk1"/>
                          </a:solidFill>
                          <a:latin typeface="Cambria Math" panose="02040503050406030204" pitchFamily="18" charset="0"/>
                          <a:ea typeface="Calibri"/>
                          <a:cs typeface="Calibri"/>
                          <a:sym typeface="Calibri"/>
                        </a:rPr>
                        <m:t>=0,6∙ </m:t>
                      </m:r>
                      <m:r>
                        <a:rPr lang="es-MX" sz="2800" i="1" smtClean="0">
                          <a:solidFill>
                            <a:schemeClr val="dk1"/>
                          </a:solidFill>
                          <a:latin typeface="Cambria Math" panose="02040503050406030204" pitchFamily="18" charset="0"/>
                          <a:ea typeface="Calibri"/>
                          <a:cs typeface="Calibri"/>
                          <a:sym typeface="Calibri"/>
                        </a:rPr>
                        <m:t>𝑥</m:t>
                      </m:r>
                    </m:oMath>
                  </m:oMathPara>
                </a14:m>
                <a:endParaRPr lang="es-MX" sz="2800" dirty="0">
                  <a:solidFill>
                    <a:schemeClr val="dk1"/>
                  </a:solidFill>
                  <a:latin typeface="Calibri" panose="020F0502020204030204" pitchFamily="34" charset="0"/>
                  <a:ea typeface="Calibri"/>
                  <a:cs typeface="Calibri" panose="020F0502020204030204" pitchFamily="34" charset="0"/>
                  <a:sym typeface="Calibri"/>
                </a:endParaRPr>
              </a:p>
              <a:p>
                <a:pPr indent="179999" algn="ctr">
                  <a:lnSpc>
                    <a:spcPct val="115000"/>
                  </a:lnSpc>
                  <a:buClr>
                    <a:schemeClr val="dk1"/>
                  </a:buClr>
                  <a:buSzPts val="1100"/>
                </a:pPr>
                <a14:m>
                  <m:oMathPara xmlns:m="http://schemas.openxmlformats.org/officeDocument/2006/math">
                    <m:oMathParaPr>
                      <m:jc m:val="center"/>
                    </m:oMathParaPr>
                    <m:oMath xmlns:m="http://schemas.openxmlformats.org/officeDocument/2006/math">
                      <m:r>
                        <a:rPr lang="es-MX" sz="2800" i="1" smtClean="0">
                          <a:solidFill>
                            <a:schemeClr val="dk1"/>
                          </a:solidFill>
                          <a:latin typeface="Cambria Math" panose="02040503050406030204" pitchFamily="18" charset="0"/>
                          <a:ea typeface="Calibri"/>
                          <a:cs typeface="Calibri"/>
                          <a:sym typeface="Calibri"/>
                        </a:rPr>
                        <m:t>𝑦</m:t>
                      </m:r>
                      <m:r>
                        <a:rPr lang="es-MX" sz="2800" i="1" smtClean="0">
                          <a:solidFill>
                            <a:schemeClr val="dk1"/>
                          </a:solidFill>
                          <a:latin typeface="Cambria Math" panose="02040503050406030204" pitchFamily="18" charset="0"/>
                          <a:ea typeface="Calibri"/>
                          <a:cs typeface="Calibri"/>
                          <a:sym typeface="Calibri"/>
                        </a:rPr>
                        <m:t>=0,6∙2</m:t>
                      </m:r>
                    </m:oMath>
                  </m:oMathPara>
                </a14:m>
                <a:endParaRPr lang="es-MX" sz="2800" dirty="0">
                  <a:solidFill>
                    <a:schemeClr val="dk1"/>
                  </a:solidFill>
                  <a:latin typeface="Calibri" panose="020F0502020204030204" pitchFamily="34" charset="0"/>
                  <a:ea typeface="Calibri"/>
                  <a:cs typeface="Calibri"/>
                  <a:sym typeface="Calibri"/>
                </a:endParaRPr>
              </a:p>
              <a:p>
                <a:pPr indent="179999" algn="ctr">
                  <a:lnSpc>
                    <a:spcPct val="115000"/>
                  </a:lnSpc>
                  <a:buClr>
                    <a:schemeClr val="dk1"/>
                  </a:buClr>
                  <a:buSzPts val="1100"/>
                </a:pPr>
                <a14:m>
                  <m:oMathPara xmlns:m="http://schemas.openxmlformats.org/officeDocument/2006/math">
                    <m:oMathParaPr>
                      <m:jc m:val="center"/>
                    </m:oMathParaPr>
                    <m:oMath xmlns:m="http://schemas.openxmlformats.org/officeDocument/2006/math">
                      <m:r>
                        <a:rPr lang="es-MX" sz="2800" i="1" smtClean="0">
                          <a:solidFill>
                            <a:schemeClr val="dk1"/>
                          </a:solidFill>
                          <a:latin typeface="Cambria Math" panose="02040503050406030204" pitchFamily="18" charset="0"/>
                          <a:ea typeface="Calibri"/>
                          <a:cs typeface="Calibri"/>
                          <a:sym typeface="Calibri"/>
                        </a:rPr>
                        <m:t>𝑦</m:t>
                      </m:r>
                      <m:r>
                        <a:rPr lang="es-MX" sz="2800" i="1" smtClean="0">
                          <a:solidFill>
                            <a:schemeClr val="dk1"/>
                          </a:solidFill>
                          <a:latin typeface="Cambria Math" panose="02040503050406030204" pitchFamily="18" charset="0"/>
                          <a:ea typeface="Calibri"/>
                          <a:cs typeface="Calibri"/>
                          <a:sym typeface="Calibri"/>
                        </a:rPr>
                        <m:t>=1,2</m:t>
                      </m:r>
                    </m:oMath>
                  </m:oMathPara>
                </a14:m>
                <a:endParaRPr lang="es-MX" sz="2800" dirty="0">
                  <a:solidFill>
                    <a:schemeClr val="dk1"/>
                  </a:solidFill>
                  <a:latin typeface="Calibri" panose="020F0502020204030204" pitchFamily="34" charset="0"/>
                  <a:ea typeface="Calibri"/>
                  <a:cs typeface="Calibri"/>
                  <a:sym typeface="Calibri"/>
                </a:endParaRPr>
              </a:p>
            </p:txBody>
          </p:sp>
        </mc:Choice>
        <mc:Fallback xmlns="">
          <p:sp>
            <p:nvSpPr>
              <p:cNvPr id="10" name="Rectángulo 9">
                <a:extLst>
                  <a:ext uri="{FF2B5EF4-FFF2-40B4-BE49-F238E27FC236}">
                    <a16:creationId xmlns:a16="http://schemas.microsoft.com/office/drawing/2014/main" id="{04FA97B3-5269-39C8-61FB-4646E2D72745}"/>
                  </a:ext>
                </a:extLst>
              </p:cNvPr>
              <p:cNvSpPr>
                <a:spLocks noRot="1" noChangeAspect="1" noMove="1" noResize="1" noEditPoints="1" noAdjustHandles="1" noChangeArrowheads="1" noChangeShapeType="1" noTextEdit="1"/>
              </p:cNvSpPr>
              <p:nvPr/>
            </p:nvSpPr>
            <p:spPr>
              <a:xfrm>
                <a:off x="1387807" y="3429000"/>
                <a:ext cx="4237324" cy="1578894"/>
              </a:xfrm>
              <a:prstGeom prst="rect">
                <a:avLst/>
              </a:prstGeom>
              <a:blipFill>
                <a:blip r:embed="rId3"/>
                <a:stretch>
                  <a:fillRect b="-8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DA23EE5B-C598-7996-D0F3-54691770D8E4}"/>
                  </a:ext>
                </a:extLst>
              </p:cNvPr>
              <p:cNvSpPr/>
              <p:nvPr/>
            </p:nvSpPr>
            <p:spPr>
              <a:xfrm>
                <a:off x="6566872" y="3551087"/>
                <a:ext cx="4295693" cy="1437317"/>
              </a:xfrm>
              <a:prstGeom prst="rect">
                <a:avLst/>
              </a:prstGeom>
            </p:spPr>
            <p:txBody>
              <a:bodyPr wrap="square" anchor="ctr">
                <a:spAutoFit/>
              </a:bodyPr>
              <a:lstStyle/>
              <a:p>
                <a:pPr lvl="0"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2800" i="1" smtClean="0">
                          <a:solidFill>
                            <a:schemeClr val="dk1"/>
                          </a:solidFill>
                          <a:latin typeface="Cambria Math" panose="02040503050406030204" pitchFamily="18" charset="0"/>
                          <a:ea typeface="Calibri"/>
                          <a:cs typeface="Calibri"/>
                          <a:sym typeface="Calibri"/>
                        </a:rPr>
                        <m:t>𝑦</m:t>
                      </m:r>
                      <m:r>
                        <a:rPr lang="es-MX" sz="2800" i="1" smtClean="0">
                          <a:solidFill>
                            <a:schemeClr val="dk1"/>
                          </a:solidFill>
                          <a:latin typeface="Cambria Math" panose="02040503050406030204" pitchFamily="18" charset="0"/>
                          <a:ea typeface="Calibri"/>
                          <a:cs typeface="Calibri"/>
                          <a:sym typeface="Calibri"/>
                        </a:rPr>
                        <m:t>=0,8∙ </m:t>
                      </m:r>
                      <m:r>
                        <a:rPr lang="es-MX" sz="2800" i="1" smtClean="0">
                          <a:solidFill>
                            <a:schemeClr val="dk1"/>
                          </a:solidFill>
                          <a:latin typeface="Cambria Math" panose="02040503050406030204" pitchFamily="18" charset="0"/>
                          <a:ea typeface="Calibri"/>
                          <a:cs typeface="Calibri"/>
                          <a:sym typeface="Calibri"/>
                        </a:rPr>
                        <m:t>𝑥</m:t>
                      </m:r>
                    </m:oMath>
                  </m:oMathPara>
                </a14:m>
                <a:endParaRPr lang="es-MX" sz="2800" dirty="0">
                  <a:solidFill>
                    <a:schemeClr val="dk1"/>
                  </a:solidFill>
                  <a:latin typeface="Calibri" panose="020F0502020204030204" pitchFamily="34" charset="0"/>
                  <a:ea typeface="Calibri"/>
                  <a:cs typeface="Calibri" panose="020F0502020204030204" pitchFamily="34" charset="0"/>
                  <a:sym typeface="Calibri"/>
                </a:endParaRPr>
              </a:p>
              <a:p>
                <a:pPr lvl="0"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2400" i="1" smtClean="0">
                          <a:solidFill>
                            <a:schemeClr val="dk1"/>
                          </a:solidFill>
                          <a:latin typeface="Cambria Math" panose="02040503050406030204" pitchFamily="18" charset="0"/>
                          <a:ea typeface="Calibri"/>
                          <a:cs typeface="Calibri"/>
                          <a:sym typeface="Calibri"/>
                        </a:rPr>
                        <m:t>𝑦</m:t>
                      </m:r>
                      <m:r>
                        <a:rPr lang="es-MX" sz="2400" i="1" smtClean="0">
                          <a:solidFill>
                            <a:schemeClr val="dk1"/>
                          </a:solidFill>
                          <a:latin typeface="Cambria Math" panose="02040503050406030204" pitchFamily="18" charset="0"/>
                          <a:ea typeface="Calibri"/>
                          <a:cs typeface="Calibri"/>
                          <a:sym typeface="Calibri"/>
                        </a:rPr>
                        <m:t>=0,8∙ </m:t>
                      </m:r>
                      <m:r>
                        <a:rPr lang="es-MX" sz="2400" i="1" smtClean="0">
                          <a:solidFill>
                            <a:schemeClr val="dk1"/>
                          </a:solidFill>
                          <a:latin typeface="Cambria Math" panose="02040503050406030204" pitchFamily="18" charset="0"/>
                          <a:ea typeface="Calibri"/>
                          <a:cs typeface="Calibri"/>
                          <a:sym typeface="Calibri"/>
                        </a:rPr>
                        <m:t>𝑥</m:t>
                      </m:r>
                    </m:oMath>
                  </m:oMathPara>
                </a14:m>
                <a:endParaRPr lang="es-MX" sz="2400" dirty="0">
                  <a:solidFill>
                    <a:schemeClr val="dk1"/>
                  </a:solidFill>
                  <a:latin typeface="Calibri" panose="020F0502020204030204" pitchFamily="34" charset="0"/>
                  <a:ea typeface="Calibri"/>
                  <a:cs typeface="Calibri" panose="020F0502020204030204" pitchFamily="34" charset="0"/>
                  <a:sym typeface="Calibri"/>
                </a:endParaRPr>
              </a:p>
              <a:p>
                <a:pPr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2400" i="1" smtClean="0">
                          <a:solidFill>
                            <a:schemeClr val="dk1"/>
                          </a:solidFill>
                          <a:latin typeface="Cambria Math" panose="02040503050406030204" pitchFamily="18" charset="0"/>
                          <a:ea typeface="Calibri"/>
                          <a:cs typeface="Calibri"/>
                          <a:sym typeface="Calibri"/>
                        </a:rPr>
                        <m:t>𝑦</m:t>
                      </m:r>
                      <m:r>
                        <a:rPr lang="es-MX" sz="2400" i="1" smtClean="0">
                          <a:solidFill>
                            <a:schemeClr val="dk1"/>
                          </a:solidFill>
                          <a:latin typeface="Cambria Math" panose="02040503050406030204" pitchFamily="18" charset="0"/>
                          <a:ea typeface="Calibri"/>
                          <a:cs typeface="Calibri"/>
                          <a:sym typeface="Calibri"/>
                        </a:rPr>
                        <m:t>=1,6</m:t>
                      </m:r>
                    </m:oMath>
                  </m:oMathPara>
                </a14:m>
                <a:endParaRPr lang="es-MX" sz="2700" dirty="0">
                  <a:solidFill>
                    <a:schemeClr val="dk1"/>
                  </a:solidFill>
                  <a:latin typeface="Calibri" panose="020F0502020204030204" pitchFamily="34" charset="0"/>
                  <a:ea typeface="Calibri"/>
                  <a:cs typeface="Calibri" panose="020F0502020204030204" pitchFamily="34" charset="0"/>
                  <a:sym typeface="Calibri"/>
                </a:endParaRPr>
              </a:p>
            </p:txBody>
          </p:sp>
        </mc:Choice>
        <mc:Fallback xmlns="">
          <p:sp>
            <p:nvSpPr>
              <p:cNvPr id="13" name="Rectángulo 12">
                <a:extLst>
                  <a:ext uri="{FF2B5EF4-FFF2-40B4-BE49-F238E27FC236}">
                    <a16:creationId xmlns:a16="http://schemas.microsoft.com/office/drawing/2014/main" id="{DA23EE5B-C598-7996-D0F3-54691770D8E4}"/>
                  </a:ext>
                </a:extLst>
              </p:cNvPr>
              <p:cNvSpPr>
                <a:spLocks noRot="1" noChangeAspect="1" noMove="1" noResize="1" noEditPoints="1" noAdjustHandles="1" noChangeArrowheads="1" noChangeShapeType="1" noTextEdit="1"/>
              </p:cNvSpPr>
              <p:nvPr/>
            </p:nvSpPr>
            <p:spPr>
              <a:xfrm>
                <a:off x="6566872" y="3551087"/>
                <a:ext cx="4295693" cy="1437317"/>
              </a:xfrm>
              <a:prstGeom prst="rect">
                <a:avLst/>
              </a:prstGeom>
              <a:blipFill>
                <a:blip r:embed="rId4"/>
                <a:stretch>
                  <a:fillRect b="-1754"/>
                </a:stretch>
              </a:blipFill>
            </p:spPr>
            <p:txBody>
              <a:bodyPr/>
              <a:lstStyle/>
              <a:p>
                <a:r>
                  <a:rPr lang="es-CL">
                    <a:noFill/>
                  </a:rPr>
                  <a:t> </a:t>
                </a:r>
              </a:p>
            </p:txBody>
          </p:sp>
        </mc:Fallback>
      </mc:AlternateContent>
    </p:spTree>
    <p:extLst>
      <p:ext uri="{BB962C8B-B14F-4D97-AF65-F5344CB8AC3E}">
        <p14:creationId xmlns:p14="http://schemas.microsoft.com/office/powerpoint/2010/main" val="427689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3687503"/>
          </a:xfrm>
          <a:prstGeom prst="rect">
            <a:avLst/>
          </a:prstGeom>
          <a:solidFill>
            <a:srgbClr val="F3F3F3"/>
          </a:solidFill>
          <a:ln>
            <a:noFill/>
          </a:ln>
        </p:spPr>
        <p:txBody>
          <a:bodyPr spcFirstLastPara="1" wrap="square" lIns="180000" tIns="180000" rIns="180000" bIns="180000" anchor="t" anchorCtr="0">
            <a:spAutoFit/>
          </a:bodyPr>
          <a:lstStyle/>
          <a:p>
            <a:pPr marL="0" marR="0" lvl="0" indent="0" algn="l" rtl="0">
              <a:lnSpc>
                <a:spcPct val="100000"/>
              </a:lnSpc>
              <a:spcBef>
                <a:spcPts val="0"/>
              </a:spcBef>
              <a:spcAft>
                <a:spcPts val="0"/>
              </a:spcAft>
              <a:buNone/>
            </a:pP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7. El año </a:t>
            </a:r>
            <a:r>
              <a:rPr lang="es-419"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2023</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 se han construido casas a pocos metros de la playa en la zona costera de </a:t>
            </a:r>
            <a:r>
              <a:rPr lang="es-419" sz="2400" b="0" i="0" u="sng" strike="noStrike" cap="none" dirty="0">
                <a:solidFill>
                  <a:srgbClr val="000000"/>
                </a:solidFill>
                <a:latin typeface="Calibri" panose="020F0502020204030204" pitchFamily="34" charset="0"/>
                <a:ea typeface="Calibri"/>
                <a:cs typeface="Calibri" panose="020F0502020204030204" pitchFamily="34" charset="0"/>
                <a:sym typeface="Calibri"/>
              </a:rPr>
              <a:t>Antofagasta</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 y en </a:t>
            </a:r>
            <a:r>
              <a:rPr lang="es-419" sz="2400" b="0" i="0" u="sng" strike="noStrike" cap="none" dirty="0">
                <a:solidFill>
                  <a:srgbClr val="000000"/>
                </a:solidFill>
                <a:latin typeface="Calibri" panose="020F0502020204030204" pitchFamily="34" charset="0"/>
                <a:ea typeface="Calibri"/>
                <a:cs typeface="Calibri" panose="020F0502020204030204" pitchFamily="34" charset="0"/>
                <a:sym typeface="Calibri"/>
              </a:rPr>
              <a:t>Constitución</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a:t>
            </a:r>
          </a:p>
          <a:p>
            <a:pPr marL="0" marR="0" lvl="0" indent="0" algn="l" rtl="0">
              <a:lnSpc>
                <a:spcPct val="100000"/>
              </a:lnSpc>
              <a:spcBef>
                <a:spcPts val="0"/>
              </a:spcBef>
              <a:spcAft>
                <a:spcPts val="0"/>
              </a:spcAft>
              <a:buNone/>
            </a:pPr>
            <a:endParaRPr lang="es-419" sz="2400" dirty="0">
              <a:latin typeface="Calibri" panose="020F0502020204030204" pitchFamily="34" charset="0"/>
              <a:ea typeface="Calibri"/>
              <a:cs typeface="Calibri" panose="020F0502020204030204" pitchFamily="34" charset="0"/>
            </a:endParaRPr>
          </a:p>
          <a:p>
            <a:pPr marL="342900" lvl="2" indent="-342900">
              <a:buFont typeface="Arial" panose="020B0604020202020204" pitchFamily="34" charset="0"/>
              <a:buChar char="•"/>
            </a:pP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En Antofagasta , la </a:t>
            </a:r>
            <a:r>
              <a:rPr lang="es-419"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casa</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 está a </a:t>
            </a:r>
            <a:r>
              <a:rPr lang="es-419"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15 </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metros de la costa.</a:t>
            </a:r>
            <a:endParaRPr lang="es-419" sz="2400" dirty="0">
              <a:latin typeface="Calibri" panose="020F0502020204030204" pitchFamily="34" charset="0"/>
              <a:ea typeface="Calibri"/>
              <a:cs typeface="Calibri" panose="020F0502020204030204" pitchFamily="34" charset="0"/>
            </a:endParaRPr>
          </a:p>
          <a:p>
            <a:pPr marL="342900" marR="0" lvl="0" indent="-342900" algn="l" rtl="0">
              <a:lnSpc>
                <a:spcPct val="100000"/>
              </a:lnSpc>
              <a:spcBef>
                <a:spcPts val="0"/>
              </a:spcBef>
              <a:spcAft>
                <a:spcPts val="0"/>
              </a:spcAft>
              <a:buFont typeface="Arial" panose="020B0604020202020204" pitchFamily="34" charset="0"/>
              <a:buChar char="•"/>
            </a:pP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En Constitución, la </a:t>
            </a:r>
            <a:r>
              <a:rPr lang="es-419"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casa</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 está a </a:t>
            </a:r>
            <a:r>
              <a:rPr lang="es-419"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20 </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metros de la costa.</a:t>
            </a:r>
          </a:p>
          <a:p>
            <a:pPr marL="0" marR="0" lvl="0" indent="0" algn="ctr" rtl="0">
              <a:lnSpc>
                <a:spcPct val="100000"/>
              </a:lnSpc>
              <a:spcBef>
                <a:spcPts val="0"/>
              </a:spcBef>
              <a:spcAft>
                <a:spcPts val="0"/>
              </a:spcAft>
              <a:buNone/>
            </a:pPr>
            <a:endPar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7" indent="0" algn="l" rtl="0">
              <a:lnSpc>
                <a:spcPct val="100000"/>
              </a:lnSpc>
              <a:spcBef>
                <a:spcPts val="0"/>
              </a:spcBef>
              <a:spcAft>
                <a:spcPts val="0"/>
              </a:spcAft>
              <a:buNone/>
            </a:pPr>
            <a:r>
              <a:rPr lang="es-419" sz="2400" dirty="0">
                <a:latin typeface="Calibri" panose="020F0502020204030204" pitchFamily="34" charset="0"/>
                <a:ea typeface="Calibri"/>
                <a:cs typeface="Calibri" panose="020F0502020204030204" pitchFamily="34" charset="0"/>
              </a:rPr>
              <a:t>a) </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En cada caso, escribe en los carteles el año en que el mar avanzará los metros indicados</a:t>
            </a:r>
            <a:endParaRPr lang="es-419" sz="2400" dirty="0">
              <a:latin typeface="Calibri" panose="020F0502020204030204" pitchFamily="34" charset="0"/>
              <a:cs typeface="Calibri" panose="020F0502020204030204" pitchFamily="34" charset="0"/>
            </a:endParaRPr>
          </a:p>
          <a:p>
            <a:pPr marL="0" marR="0" lvl="7" indent="0" algn="l" rtl="0">
              <a:lnSpc>
                <a:spcPct val="100000"/>
              </a:lnSpc>
              <a:spcBef>
                <a:spcPts val="0"/>
              </a:spcBef>
              <a:spcAft>
                <a:spcPts val="0"/>
              </a:spcAft>
              <a:buNone/>
            </a:pPr>
            <a:br>
              <a:rPr lang="es-419" sz="2400" b="0" i="0" u="none" strike="noStrike" cap="none" dirty="0">
                <a:solidFill>
                  <a:srgbClr val="000000"/>
                </a:solidFill>
                <a:latin typeface="Calibri" panose="020F0502020204030204" pitchFamily="34" charset="0"/>
                <a:cs typeface="Calibri" panose="020F0502020204030204" pitchFamily="34" charset="0"/>
                <a:sym typeface="Arial"/>
              </a:rPr>
            </a:br>
            <a:r>
              <a:rPr lang="es-419" sz="2400" b="0" i="0" u="none" strike="noStrike" cap="none" dirty="0">
                <a:solidFill>
                  <a:srgbClr val="000000"/>
                </a:solidFill>
                <a:latin typeface="Calibri" panose="020F0502020204030204" pitchFamily="34" charset="0"/>
                <a:cs typeface="Calibri" panose="020F0502020204030204" pitchFamily="34" charset="0"/>
                <a:sym typeface="Arial"/>
              </a:rPr>
              <a:t>b) </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¿A qué casa llegará el mar primero? ¿En qué año? </a:t>
            </a:r>
            <a:endParaRPr lang="es-419"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5729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732848"/>
          </a:xfrm>
          <a:prstGeom prst="rect">
            <a:avLst/>
          </a:prstGeom>
          <a:solidFill>
            <a:srgbClr val="F3F3F3"/>
          </a:solidFill>
          <a:ln>
            <a:noFill/>
          </a:ln>
        </p:spPr>
        <p:txBody>
          <a:bodyPr spcFirstLastPara="1" wrap="square" lIns="180000" tIns="180000" rIns="180000" bIns="180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a) En cada caso, escribe en los carteles el año en que el mar avanzará los metros indicados</a:t>
            </a: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Google Shape;230;g245f70d4271_0_47">
            <a:extLst>
              <a:ext uri="{FF2B5EF4-FFF2-40B4-BE49-F238E27FC236}">
                <a16:creationId xmlns:a16="http://schemas.microsoft.com/office/drawing/2014/main" id="{945378DE-839D-AB5B-939C-9833D808F9DD}"/>
              </a:ext>
            </a:extLst>
          </p:cNvPr>
          <p:cNvPicPr preferRelativeResize="0">
            <a:picLocks noChangeAspect="1"/>
          </p:cNvPicPr>
          <p:nvPr/>
        </p:nvPicPr>
        <p:blipFill rotWithShape="1">
          <a:blip r:embed="rId3">
            <a:alphaModFix/>
          </a:blip>
          <a:srcRect/>
          <a:stretch/>
        </p:blipFill>
        <p:spPr>
          <a:xfrm>
            <a:off x="3294215" y="2687054"/>
            <a:ext cx="5603569" cy="3765846"/>
          </a:xfrm>
          <a:prstGeom prst="rect">
            <a:avLst/>
          </a:prstGeom>
          <a:noFill/>
          <a:ln>
            <a:noFill/>
          </a:ln>
        </p:spPr>
      </p:pic>
    </p:spTree>
    <p:extLst>
      <p:ext uri="{BB962C8B-B14F-4D97-AF65-F5344CB8AC3E}">
        <p14:creationId xmlns:p14="http://schemas.microsoft.com/office/powerpoint/2010/main" val="1825354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732848"/>
          </a:xfrm>
          <a:prstGeom prst="rect">
            <a:avLst/>
          </a:prstGeom>
          <a:solidFill>
            <a:srgbClr val="F3F3F3"/>
          </a:solidFill>
          <a:ln>
            <a:noFill/>
          </a:ln>
        </p:spPr>
        <p:txBody>
          <a:bodyPr spcFirstLastPara="1" wrap="square" lIns="180000" tIns="180000" rIns="180000" bIns="180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a) En cada caso, escribe en los carteles el año en que el mar avanzará los metros indicados</a:t>
            </a: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oogle Shape;239;p35">
            <a:extLst>
              <a:ext uri="{FF2B5EF4-FFF2-40B4-BE49-F238E27FC236}">
                <a16:creationId xmlns:a16="http://schemas.microsoft.com/office/drawing/2014/main" id="{F7041476-7CB2-AF03-1B8F-40EBD8583056}"/>
              </a:ext>
            </a:extLst>
          </p:cNvPr>
          <p:cNvPicPr preferRelativeResize="0">
            <a:picLocks noChangeAspect="1"/>
          </p:cNvPicPr>
          <p:nvPr/>
        </p:nvPicPr>
        <p:blipFill rotWithShape="1">
          <a:blip r:embed="rId3">
            <a:alphaModFix/>
          </a:blip>
          <a:srcRect/>
          <a:stretch/>
        </p:blipFill>
        <p:spPr>
          <a:xfrm>
            <a:off x="3247309" y="2789162"/>
            <a:ext cx="5697379" cy="3561629"/>
          </a:xfrm>
          <a:prstGeom prst="rect">
            <a:avLst/>
          </a:prstGeom>
          <a:noFill/>
          <a:ln>
            <a:noFill/>
          </a:ln>
        </p:spPr>
      </p:pic>
    </p:spTree>
    <p:extLst>
      <p:ext uri="{BB962C8B-B14F-4D97-AF65-F5344CB8AC3E}">
        <p14:creationId xmlns:p14="http://schemas.microsoft.com/office/powerpoint/2010/main" val="686957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732848"/>
          </a:xfrm>
          <a:prstGeom prst="rect">
            <a:avLst/>
          </a:prstGeom>
          <a:solidFill>
            <a:srgbClr val="F3F3F3"/>
          </a:solidFill>
          <a:ln>
            <a:noFill/>
          </a:ln>
        </p:spPr>
        <p:txBody>
          <a:bodyPr spcFirstLastPara="1" wrap="square" lIns="180000" tIns="180000" rIns="180000" bIns="180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b) ¿A qué casa llegará el mar primero? ¿En qué año? </a:t>
            </a: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Google Shape;248;g245f70d4271_0_54">
            <a:extLst>
              <a:ext uri="{FF2B5EF4-FFF2-40B4-BE49-F238E27FC236}">
                <a16:creationId xmlns:a16="http://schemas.microsoft.com/office/drawing/2014/main" id="{C82FA20B-E2C7-E966-7BE5-5D354835827D}"/>
              </a:ext>
            </a:extLst>
          </p:cNvPr>
          <p:cNvPicPr preferRelativeResize="0"/>
          <p:nvPr/>
        </p:nvPicPr>
        <p:blipFill rotWithShape="1">
          <a:blip r:embed="rId3">
            <a:alphaModFix/>
          </a:blip>
          <a:srcRect/>
          <a:stretch/>
        </p:blipFill>
        <p:spPr>
          <a:xfrm>
            <a:off x="4676125" y="2471332"/>
            <a:ext cx="2839749" cy="3874627"/>
          </a:xfrm>
          <a:prstGeom prst="rect">
            <a:avLst/>
          </a:prstGeom>
          <a:noFill/>
          <a:ln>
            <a:noFill/>
          </a:ln>
        </p:spPr>
      </p:pic>
    </p:spTree>
    <p:extLst>
      <p:ext uri="{BB962C8B-B14F-4D97-AF65-F5344CB8AC3E}">
        <p14:creationId xmlns:p14="http://schemas.microsoft.com/office/powerpoint/2010/main" val="978168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732848"/>
          </a:xfrm>
          <a:prstGeom prst="rect">
            <a:avLst/>
          </a:prstGeom>
          <a:solidFill>
            <a:srgbClr val="F3F3F3"/>
          </a:solidFill>
          <a:ln>
            <a:noFill/>
          </a:ln>
        </p:spPr>
        <p:txBody>
          <a:bodyPr spcFirstLastPara="1" wrap="square" lIns="180000" tIns="180000" rIns="180000" bIns="180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b) ¿A qué casa llegará el mar primero? ¿En qué año? </a:t>
            </a: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Google Shape;257;g25246c9ad4d_0_20">
            <a:extLst>
              <a:ext uri="{FF2B5EF4-FFF2-40B4-BE49-F238E27FC236}">
                <a16:creationId xmlns:a16="http://schemas.microsoft.com/office/drawing/2014/main" id="{88F79C0A-4934-B7D3-8647-0F3F40E7DBF2}"/>
              </a:ext>
            </a:extLst>
          </p:cNvPr>
          <p:cNvSpPr txBox="1"/>
          <p:nvPr/>
        </p:nvSpPr>
        <p:spPr>
          <a:xfrm>
            <a:off x="2609993" y="5493138"/>
            <a:ext cx="7277989"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419" sz="2800" b="1" i="0" u="none" strike="noStrike" cap="none">
                <a:solidFill>
                  <a:srgbClr val="000000"/>
                </a:solidFill>
                <a:latin typeface="Calibri"/>
                <a:ea typeface="Calibri"/>
                <a:cs typeface="Calibri"/>
                <a:sym typeface="Calibri"/>
              </a:rPr>
              <a:t>¡En ambas casas el mar llegará en el año 2048!</a:t>
            </a:r>
            <a:endParaRPr sz="2800" b="1" i="0" u="none" strike="noStrike" cap="none">
              <a:solidFill>
                <a:srgbClr val="000000"/>
              </a:solidFill>
              <a:latin typeface="Calibri"/>
              <a:ea typeface="Calibri"/>
              <a:cs typeface="Calibri"/>
              <a:sym typeface="Calibri"/>
            </a:endParaRPr>
          </a:p>
        </p:txBody>
      </p:sp>
      <p:sp>
        <p:nvSpPr>
          <p:cNvPr id="6" name="Google Shape;258;g25246c9ad4d_0_20">
            <a:extLst>
              <a:ext uri="{FF2B5EF4-FFF2-40B4-BE49-F238E27FC236}">
                <a16:creationId xmlns:a16="http://schemas.microsoft.com/office/drawing/2014/main" id="{05395DC3-C627-6FAE-0476-BF413CD79720}"/>
              </a:ext>
            </a:extLst>
          </p:cNvPr>
          <p:cNvSpPr txBox="1"/>
          <p:nvPr/>
        </p:nvSpPr>
        <p:spPr>
          <a:xfrm>
            <a:off x="1713918" y="2710070"/>
            <a:ext cx="3339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600" i="0" u="none" strike="noStrike" cap="none">
                <a:solidFill>
                  <a:srgbClr val="423B71"/>
                </a:solidFill>
                <a:latin typeface="Calibri"/>
                <a:ea typeface="Calibri"/>
                <a:cs typeface="Calibri"/>
                <a:sym typeface="Calibri"/>
              </a:rPr>
              <a:t>En Antofagasta</a:t>
            </a:r>
            <a:endParaRPr>
              <a:solidFill>
                <a:srgbClr val="423B71"/>
              </a:solidFill>
              <a:latin typeface="Calibri"/>
              <a:ea typeface="Calibri"/>
              <a:cs typeface="Calibri"/>
              <a:sym typeface="Calibri"/>
            </a:endParaRPr>
          </a:p>
        </p:txBody>
      </p:sp>
      <p:sp>
        <p:nvSpPr>
          <p:cNvPr id="7" name="Google Shape;259;g25246c9ad4d_0_20">
            <a:extLst>
              <a:ext uri="{FF2B5EF4-FFF2-40B4-BE49-F238E27FC236}">
                <a16:creationId xmlns:a16="http://schemas.microsoft.com/office/drawing/2014/main" id="{2FEF3CF3-115A-9F8E-61C2-27E28FE15605}"/>
              </a:ext>
            </a:extLst>
          </p:cNvPr>
          <p:cNvSpPr txBox="1"/>
          <p:nvPr/>
        </p:nvSpPr>
        <p:spPr>
          <a:xfrm>
            <a:off x="6960372" y="2710080"/>
            <a:ext cx="3416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600" i="0" u="none" strike="noStrike" cap="none">
                <a:solidFill>
                  <a:srgbClr val="433B71"/>
                </a:solidFill>
                <a:latin typeface="Calibri"/>
                <a:ea typeface="Calibri"/>
                <a:cs typeface="Calibri"/>
                <a:sym typeface="Calibri"/>
              </a:rPr>
              <a:t>En Constitución</a:t>
            </a:r>
            <a:endParaRPr>
              <a:solidFill>
                <a:srgbClr val="433B71"/>
              </a:solidFill>
              <a:latin typeface="Calibri"/>
              <a:ea typeface="Calibri"/>
              <a:cs typeface="Calibri"/>
              <a:sym typeface="Calibri"/>
            </a:endParaRPr>
          </a:p>
        </p:txBody>
      </p:sp>
      <p:sp>
        <p:nvSpPr>
          <p:cNvPr id="8" name="Google Shape;260;g25246c9ad4d_0_20">
            <a:extLst>
              <a:ext uri="{FF2B5EF4-FFF2-40B4-BE49-F238E27FC236}">
                <a16:creationId xmlns:a16="http://schemas.microsoft.com/office/drawing/2014/main" id="{C76831A5-CC9B-29E8-398E-DA64A00C09D2}"/>
              </a:ext>
            </a:extLst>
          </p:cNvPr>
          <p:cNvSpPr/>
          <p:nvPr/>
        </p:nvSpPr>
        <p:spPr>
          <a:xfrm>
            <a:off x="6960375" y="3533475"/>
            <a:ext cx="3416400" cy="1443900"/>
          </a:xfrm>
          <a:prstGeom prst="rect">
            <a:avLst/>
          </a:prstGeom>
          <a:solidFill>
            <a:srgbClr val="7470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419" sz="2400" b="1" i="0" u="none" strike="noStrike" cap="none">
                <a:solidFill>
                  <a:schemeClr val="lt1"/>
                </a:solidFill>
                <a:latin typeface="Calibri"/>
                <a:ea typeface="Calibri"/>
                <a:cs typeface="Calibri"/>
                <a:sym typeface="Calibri"/>
              </a:rPr>
              <a:t>En el año 2048 el mar llega a la casa que está a 20 metros de la costa </a:t>
            </a:r>
            <a:endParaRPr sz="2000">
              <a:latin typeface="Calibri"/>
              <a:ea typeface="Calibri"/>
              <a:cs typeface="Calibri"/>
              <a:sym typeface="Calibri"/>
            </a:endParaRPr>
          </a:p>
        </p:txBody>
      </p:sp>
      <p:sp>
        <p:nvSpPr>
          <p:cNvPr id="9" name="Google Shape;261;g25246c9ad4d_0_20">
            <a:extLst>
              <a:ext uri="{FF2B5EF4-FFF2-40B4-BE49-F238E27FC236}">
                <a16:creationId xmlns:a16="http://schemas.microsoft.com/office/drawing/2014/main" id="{BC47179F-4220-1E48-DC00-49C179805EB1}"/>
              </a:ext>
            </a:extLst>
          </p:cNvPr>
          <p:cNvSpPr/>
          <p:nvPr/>
        </p:nvSpPr>
        <p:spPr>
          <a:xfrm>
            <a:off x="1675376" y="3586800"/>
            <a:ext cx="3416400" cy="1443900"/>
          </a:xfrm>
          <a:prstGeom prst="rect">
            <a:avLst/>
          </a:prstGeom>
          <a:solidFill>
            <a:srgbClr val="7470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419" sz="2400" b="1" i="0" u="none" strike="noStrike" cap="none" dirty="0">
                <a:solidFill>
                  <a:schemeClr val="lt1"/>
                </a:solidFill>
                <a:latin typeface="Calibri"/>
                <a:ea typeface="Calibri"/>
                <a:cs typeface="Calibri"/>
                <a:sym typeface="Calibri"/>
              </a:rPr>
              <a:t>En el año 2048 el mar llega a la casa que está a 15 metros de la costa </a:t>
            </a:r>
            <a:endParaRPr sz="2000" dirty="0">
              <a:latin typeface="Calibri"/>
              <a:ea typeface="Calibri"/>
              <a:cs typeface="Calibri"/>
              <a:sym typeface="Calibri"/>
            </a:endParaRPr>
          </a:p>
        </p:txBody>
      </p:sp>
    </p:spTree>
    <p:extLst>
      <p:ext uri="{BB962C8B-B14F-4D97-AF65-F5344CB8AC3E}">
        <p14:creationId xmlns:p14="http://schemas.microsoft.com/office/powerpoint/2010/main" val="4001610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p:nvPr/>
        </p:nvSpPr>
        <p:spPr>
          <a:xfrm>
            <a:off x="685160" y="350874"/>
            <a:ext cx="9147622"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a:solidFill>
                  <a:srgbClr val="423B71"/>
                </a:solidFill>
                <a:latin typeface="Calibri"/>
                <a:ea typeface="Calibri"/>
                <a:cs typeface="Calibri"/>
                <a:sym typeface="Calibri"/>
              </a:rPr>
              <a:t>I</a:t>
            </a:r>
            <a:r>
              <a:rPr lang="es-419" sz="3600" b="1" i="0" u="none" strike="noStrike" cap="none">
                <a:solidFill>
                  <a:srgbClr val="423B71"/>
                </a:solidFill>
                <a:latin typeface="Calibri"/>
                <a:ea typeface="Calibri"/>
                <a:cs typeface="Calibri"/>
                <a:sym typeface="Calibri"/>
              </a:rPr>
              <a:t>nfografía “Aumento del nivel del mar” </a:t>
            </a:r>
            <a:endParaRPr sz="3600" b="1" i="0" u="none" strike="noStrike" cap="none">
              <a:solidFill>
                <a:srgbClr val="423B71"/>
              </a:solidFill>
              <a:latin typeface="Calibri"/>
              <a:ea typeface="Calibri"/>
              <a:cs typeface="Calibri"/>
              <a:sym typeface="Calibri"/>
            </a:endParaRPr>
          </a:p>
        </p:txBody>
      </p:sp>
      <p:pic>
        <p:nvPicPr>
          <p:cNvPr id="92" name="Google Shape;92;p2"/>
          <p:cNvPicPr preferRelativeResize="0"/>
          <p:nvPr/>
        </p:nvPicPr>
        <p:blipFill rotWithShape="1">
          <a:blip r:embed="rId3">
            <a:alphaModFix/>
          </a:blip>
          <a:srcRect r="863" b="7997"/>
          <a:stretch/>
        </p:blipFill>
        <p:spPr>
          <a:xfrm>
            <a:off x="685159" y="1089506"/>
            <a:ext cx="9691895" cy="535166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g1ecdf1ad19c_0_12"/>
          <p:cNvSpPr/>
          <p:nvPr/>
        </p:nvSpPr>
        <p:spPr>
          <a:xfrm>
            <a:off x="288591" y="1606731"/>
            <a:ext cx="11799316" cy="1840843"/>
          </a:xfrm>
          <a:prstGeom prst="rect">
            <a:avLst/>
          </a:prstGeom>
          <a:noFill/>
          <a:ln>
            <a:noFill/>
          </a:ln>
        </p:spPr>
        <p:txBody>
          <a:bodyPr spcFirstLastPara="1" wrap="square" lIns="180000" tIns="180000" rIns="180000" bIns="180000" anchor="t" anchorCtr="0">
            <a:spAutoFit/>
          </a:bodyPr>
          <a:lstStyle/>
          <a:p>
            <a:pPr marL="95250" marR="0" lvl="0" algn="just" rtl="0">
              <a:spcBef>
                <a:spcPts val="0"/>
              </a:spcBef>
              <a:spcAft>
                <a:spcPts val="0"/>
              </a:spcAft>
              <a:buClr>
                <a:schemeClr val="dk1"/>
              </a:buClr>
              <a:buSzPts val="2100"/>
            </a:pPr>
            <a:r>
              <a:rPr lang="es-419" sz="2400" b="0" i="0" u="none" strike="noStrike" cap="none" dirty="0">
                <a:solidFill>
                  <a:srgbClr val="000000"/>
                </a:solidFill>
                <a:latin typeface="Calibri"/>
                <a:ea typeface="Calibri"/>
                <a:cs typeface="Calibri"/>
                <a:sym typeface="Calibri"/>
              </a:rPr>
              <a:t>Las predicciones dadas sobre el avance del mar en las zonas costeras, establecen una relación de proporcionalidad directa entre las variables. Es decir, se asume que el ritmo de avance del mar es constante. Dada esta relación, se trazaron las rectas correspondientes desde el origen a los puntos encontrados.</a:t>
            </a:r>
            <a:r>
              <a:rPr lang="es-419" sz="2400" b="0" i="0" u="none" strike="noStrike" cap="none" dirty="0">
                <a:solidFill>
                  <a:schemeClr val="dk1"/>
                </a:solidFill>
                <a:latin typeface="Calibri"/>
                <a:ea typeface="Calibri"/>
                <a:cs typeface="Calibri"/>
                <a:sym typeface="Calibri"/>
              </a:rPr>
              <a:t>  </a:t>
            </a:r>
            <a:endParaRPr sz="1100" b="0" i="0" u="none" strike="noStrike" cap="none" dirty="0">
              <a:solidFill>
                <a:schemeClr val="dk1"/>
              </a:solidFill>
              <a:latin typeface="Calibri"/>
              <a:ea typeface="Calibri"/>
              <a:cs typeface="Calibri"/>
              <a:sym typeface="Calibri"/>
            </a:endParaRPr>
          </a:p>
        </p:txBody>
      </p:sp>
      <p:sp>
        <p:nvSpPr>
          <p:cNvPr id="268" name="Google Shape;268;g1ecdf1ad19c_0_12"/>
          <p:cNvSpPr txBox="1"/>
          <p:nvPr/>
        </p:nvSpPr>
        <p:spPr>
          <a:xfrm>
            <a:off x="630980" y="438100"/>
            <a:ext cx="81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Algunas ideas y conclusiones: </a:t>
            </a:r>
            <a:endParaRPr sz="3600" b="1" i="0" u="none" strike="noStrike" cap="none">
              <a:solidFill>
                <a:srgbClr val="423B71"/>
              </a:solidFill>
              <a:latin typeface="Calibri"/>
              <a:ea typeface="Calibri"/>
              <a:cs typeface="Calibri"/>
              <a:sym typeface="Calibri"/>
            </a:endParaRPr>
          </a:p>
        </p:txBody>
      </p:sp>
      <p:pic>
        <p:nvPicPr>
          <p:cNvPr id="269" name="Google Shape;269;g1ecdf1ad19c_0_12"/>
          <p:cNvPicPr preferRelativeResize="0">
            <a:picLocks noChangeAspect="1"/>
          </p:cNvPicPr>
          <p:nvPr/>
        </p:nvPicPr>
        <p:blipFill rotWithShape="1">
          <a:blip r:embed="rId3">
            <a:alphaModFix/>
          </a:blip>
          <a:srcRect t="13163"/>
          <a:stretch/>
        </p:blipFill>
        <p:spPr>
          <a:xfrm>
            <a:off x="5657373" y="3261223"/>
            <a:ext cx="6246036" cy="3158677"/>
          </a:xfrm>
          <a:prstGeom prst="rect">
            <a:avLst/>
          </a:prstGeom>
          <a:noFill/>
          <a:ln>
            <a:noFill/>
          </a:ln>
        </p:spPr>
      </p:pic>
      <p:sp>
        <p:nvSpPr>
          <p:cNvPr id="270" name="Google Shape;270;g1ecdf1ad19c_0_12"/>
          <p:cNvSpPr txBox="1"/>
          <p:nvPr/>
        </p:nvSpPr>
        <p:spPr>
          <a:xfrm>
            <a:off x="392684" y="3261223"/>
            <a:ext cx="5368782" cy="1471511"/>
          </a:xfrm>
          <a:prstGeom prst="rect">
            <a:avLst/>
          </a:prstGeom>
          <a:noFill/>
          <a:ln>
            <a:noFill/>
          </a:ln>
        </p:spPr>
        <p:txBody>
          <a:bodyPr spcFirstLastPara="1" wrap="square" lIns="180000" tIns="180000" rIns="180000" bIns="180000" anchor="t" anchorCtr="0">
            <a:spAutoFit/>
          </a:bodyPr>
          <a:lstStyle/>
          <a:p>
            <a:pPr marL="0" marR="0" lvl="0" indent="0" algn="just" rtl="0">
              <a:lnSpc>
                <a:spcPct val="100000"/>
              </a:lnSpc>
              <a:spcBef>
                <a:spcPts val="0"/>
              </a:spcBef>
              <a:spcAft>
                <a:spcPts val="0"/>
              </a:spcAft>
              <a:buNone/>
            </a:pPr>
            <a:r>
              <a:rPr lang="es-419" sz="2400" b="0" i="0" u="none" strike="noStrike" cap="none" dirty="0">
                <a:solidFill>
                  <a:schemeClr val="dk1"/>
                </a:solidFill>
                <a:latin typeface="Calibri"/>
                <a:ea typeface="Calibri"/>
                <a:cs typeface="Calibri"/>
                <a:sym typeface="Calibri"/>
              </a:rPr>
              <a:t>La constante de proporcionalidad del avance del mar en Constitución es mayor que la de Antofagasta</a:t>
            </a:r>
            <a:endParaRPr sz="2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EE83B54-38DA-4F2B-8A4A-678A82C3B9F2}"/>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0A96FF84-3161-97C6-0E58-7F734A4B2CF7}"/>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8" name="Google Shape;268;g1ecdf1ad19c_0_12"/>
          <p:cNvSpPr txBox="1"/>
          <p:nvPr/>
        </p:nvSpPr>
        <p:spPr>
          <a:xfrm>
            <a:off x="630980" y="438100"/>
            <a:ext cx="81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Algunas ideas y conclusiones: </a:t>
            </a:r>
            <a:endParaRPr sz="3600" b="1" i="0" u="none" strike="noStrike" cap="none">
              <a:solidFill>
                <a:srgbClr val="423B71"/>
              </a:solidFill>
              <a:latin typeface="Calibri"/>
              <a:ea typeface="Calibri"/>
              <a:cs typeface="Calibri"/>
              <a:sym typeface="Calibri"/>
            </a:endParaRPr>
          </a:p>
        </p:txBody>
      </p:sp>
      <p:sp>
        <p:nvSpPr>
          <p:cNvPr id="2" name="Rectángulo 1">
            <a:extLst>
              <a:ext uri="{FF2B5EF4-FFF2-40B4-BE49-F238E27FC236}">
                <a16:creationId xmlns:a16="http://schemas.microsoft.com/office/drawing/2014/main" id="{0EE83B54-38DA-4F2B-8A4A-678A82C3B9F2}"/>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0A96FF84-3161-97C6-0E58-7F734A4B2CF7}"/>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Google Shape;267;g1ecdf1ad19c_0_12">
            <a:extLst>
              <a:ext uri="{FF2B5EF4-FFF2-40B4-BE49-F238E27FC236}">
                <a16:creationId xmlns:a16="http://schemas.microsoft.com/office/drawing/2014/main" id="{9BC9D9BE-0982-A0BF-3117-C2E3093CE8F6}"/>
              </a:ext>
            </a:extLst>
          </p:cNvPr>
          <p:cNvSpPr/>
          <p:nvPr/>
        </p:nvSpPr>
        <p:spPr>
          <a:xfrm>
            <a:off x="288591" y="1606730"/>
            <a:ext cx="11799316" cy="2948839"/>
          </a:xfrm>
          <a:prstGeom prst="rect">
            <a:avLst/>
          </a:prstGeom>
          <a:noFill/>
          <a:ln>
            <a:noFill/>
          </a:ln>
        </p:spPr>
        <p:txBody>
          <a:bodyPr spcFirstLastPara="1" wrap="square" lIns="180000" tIns="180000" rIns="180000" bIns="180000" anchor="t" anchorCtr="0">
            <a:spAutoFit/>
          </a:bodyPr>
          <a:lstStyle/>
          <a:p>
            <a:pPr marL="95250" marR="0" lvl="0" algn="just" rtl="0">
              <a:spcBef>
                <a:spcPts val="0"/>
              </a:spcBef>
              <a:spcAft>
                <a:spcPts val="0"/>
              </a:spcAft>
              <a:buClr>
                <a:schemeClr val="dk1"/>
              </a:buClr>
              <a:buSzPts val="2100"/>
            </a:pPr>
            <a:r>
              <a:rPr lang="es-419" sz="2400" b="0" i="0" u="none" strike="noStrike" cap="none" dirty="0">
                <a:solidFill>
                  <a:srgbClr val="000000"/>
                </a:solidFill>
                <a:latin typeface="Calibri"/>
                <a:ea typeface="Calibri"/>
                <a:cs typeface="Calibri"/>
                <a:sym typeface="Calibri"/>
              </a:rPr>
              <a:t>Para obtener la expresión algebraica de proporcionalidad directa de cada zona costera, es necesario encontrar la constante de proporcionalidad. Para ello, identificamos </a:t>
            </a:r>
            <a:r>
              <a:rPr lang="es-419" sz="2400" b="1" i="0" u="none" strike="noStrike" cap="none" dirty="0">
                <a:solidFill>
                  <a:srgbClr val="000000"/>
                </a:solidFill>
                <a:latin typeface="Calibri"/>
                <a:ea typeface="Calibri"/>
                <a:cs typeface="Calibri"/>
                <a:sym typeface="Calibri"/>
              </a:rPr>
              <a:t>el avance </a:t>
            </a:r>
            <a:r>
              <a:rPr lang="es-419" sz="2400" b="0" i="0" u="none" strike="noStrike" cap="none" dirty="0">
                <a:solidFill>
                  <a:srgbClr val="000000"/>
                </a:solidFill>
                <a:latin typeface="Calibri"/>
                <a:ea typeface="Calibri"/>
                <a:cs typeface="Calibri"/>
                <a:sym typeface="Calibri"/>
              </a:rPr>
              <a:t>en </a:t>
            </a:r>
            <a:r>
              <a:rPr lang="es-419" sz="2400" b="1" i="0" u="none" strike="noStrike" cap="none" dirty="0">
                <a:solidFill>
                  <a:srgbClr val="000000"/>
                </a:solidFill>
                <a:latin typeface="Calibri"/>
                <a:ea typeface="Calibri"/>
                <a:cs typeface="Calibri"/>
                <a:sym typeface="Calibri"/>
              </a:rPr>
              <a:t>metros</a:t>
            </a:r>
            <a:r>
              <a:rPr lang="es-419" sz="2400" b="0" i="0" u="none" strike="noStrike" cap="none" dirty="0">
                <a:solidFill>
                  <a:srgbClr val="000000"/>
                </a:solidFill>
                <a:latin typeface="Calibri"/>
                <a:ea typeface="Calibri"/>
                <a:cs typeface="Calibri"/>
                <a:sym typeface="Calibri"/>
              </a:rPr>
              <a:t> cuando ha pasado </a:t>
            </a:r>
            <a:r>
              <a:rPr lang="es-419" sz="2400" b="1" i="0" u="none" strike="noStrike" cap="none" dirty="0">
                <a:solidFill>
                  <a:srgbClr val="000000"/>
                </a:solidFill>
                <a:latin typeface="Calibri"/>
                <a:ea typeface="Calibri"/>
                <a:cs typeface="Calibri"/>
                <a:sym typeface="Calibri"/>
              </a:rPr>
              <a:t>un</a:t>
            </a:r>
            <a:r>
              <a:rPr lang="es-419" sz="2400" b="0" i="0" u="none" strike="noStrike" cap="none" dirty="0">
                <a:solidFill>
                  <a:srgbClr val="000000"/>
                </a:solidFill>
                <a:latin typeface="Calibri"/>
                <a:ea typeface="Calibri"/>
                <a:cs typeface="Calibri"/>
                <a:sym typeface="Calibri"/>
              </a:rPr>
              <a:t> año, es decir, el valor de </a:t>
            </a:r>
            <a:r>
              <a:rPr lang="es-419" sz="2400" b="1" i="0" u="none" strike="noStrike" cap="none" dirty="0">
                <a:solidFill>
                  <a:srgbClr val="000000"/>
                </a:solidFill>
                <a:latin typeface="Calibri"/>
                <a:ea typeface="Calibri"/>
                <a:cs typeface="Calibri"/>
                <a:sym typeface="Calibri"/>
              </a:rPr>
              <a:t>y</a:t>
            </a:r>
            <a:r>
              <a:rPr lang="es-419" sz="2400" b="0" i="0" u="none" strike="noStrike" cap="none" dirty="0">
                <a:solidFill>
                  <a:srgbClr val="000000"/>
                </a:solidFill>
                <a:latin typeface="Calibri"/>
                <a:ea typeface="Calibri"/>
                <a:cs typeface="Calibri"/>
                <a:sym typeface="Calibri"/>
              </a:rPr>
              <a:t> cuando </a:t>
            </a:r>
            <a:r>
              <a:rPr lang="es-419" sz="2400" b="1" i="0" u="none" strike="noStrike" cap="none" dirty="0">
                <a:solidFill>
                  <a:srgbClr val="000000"/>
                </a:solidFill>
                <a:latin typeface="Calibri"/>
                <a:ea typeface="Calibri"/>
                <a:cs typeface="Calibri"/>
                <a:sym typeface="Calibri"/>
              </a:rPr>
              <a:t>x=1</a:t>
            </a:r>
            <a:r>
              <a:rPr lang="es-419" sz="2400" b="0" i="0" u="none" strike="noStrike" cap="none" dirty="0">
                <a:solidFill>
                  <a:srgbClr val="000000"/>
                </a:solidFill>
                <a:latin typeface="Calibri"/>
                <a:ea typeface="Calibri"/>
                <a:cs typeface="Calibri"/>
                <a:sym typeface="Calibri"/>
              </a:rPr>
              <a:t>.</a:t>
            </a:r>
          </a:p>
          <a:p>
            <a:pPr marL="95250" marR="0" lvl="0" algn="just" rtl="0">
              <a:spcBef>
                <a:spcPts val="0"/>
              </a:spcBef>
              <a:spcAft>
                <a:spcPts val="0"/>
              </a:spcAft>
              <a:buClr>
                <a:schemeClr val="dk1"/>
              </a:buClr>
              <a:buSzPts val="2100"/>
            </a:pPr>
            <a:endParaRPr lang="es-419" sz="2400" b="0" i="0" u="none" strike="noStrike" cap="none" dirty="0">
              <a:solidFill>
                <a:srgbClr val="000000"/>
              </a:solidFill>
              <a:latin typeface="Calibri"/>
              <a:ea typeface="Calibri"/>
              <a:cs typeface="Calibri"/>
              <a:sym typeface="Calibri"/>
            </a:endParaRPr>
          </a:p>
          <a:p>
            <a:pPr marL="95250" marR="0" lvl="0" algn="just" rtl="0">
              <a:spcBef>
                <a:spcPts val="0"/>
              </a:spcBef>
              <a:spcAft>
                <a:spcPts val="0"/>
              </a:spcAft>
              <a:buClr>
                <a:schemeClr val="dk1"/>
              </a:buClr>
              <a:buSzPts val="2100"/>
            </a:pPr>
            <a:r>
              <a:rPr lang="es-419" sz="2400" b="0" i="0" u="none" strike="noStrike" cap="none" dirty="0">
                <a:solidFill>
                  <a:srgbClr val="000000"/>
                </a:solidFill>
                <a:latin typeface="Calibri"/>
                <a:ea typeface="Calibri"/>
                <a:cs typeface="Calibri"/>
                <a:sym typeface="Calibri"/>
              </a:rPr>
              <a:t>En el caso de Antofagasta, donde se predice "un avance del mar de 6 metros cada 10 años", podemos expresarlo como "un avance del mar de 0,6 metros por año". De manera similar, para Constitución, podemos expresarlo como "un avance del mar de 0,8 metros por año".</a:t>
            </a:r>
          </a:p>
        </p:txBody>
      </p:sp>
      <mc:AlternateContent xmlns:mc="http://schemas.openxmlformats.org/markup-compatibility/2006">
        <mc:Choice xmlns:a14="http://schemas.microsoft.com/office/drawing/2010/main" Requires="a14">
          <p:sp>
            <p:nvSpPr>
              <p:cNvPr id="5" name="Google Shape;270;g1ecdf1ad19c_0_12">
                <a:extLst>
                  <a:ext uri="{FF2B5EF4-FFF2-40B4-BE49-F238E27FC236}">
                    <a16:creationId xmlns:a16="http://schemas.microsoft.com/office/drawing/2014/main" id="{5C2732AE-7F43-7EBD-9836-B06470FE17B6}"/>
                  </a:ext>
                </a:extLst>
              </p:cNvPr>
              <p:cNvSpPr txBox="1"/>
              <p:nvPr/>
            </p:nvSpPr>
            <p:spPr>
              <a:xfrm>
                <a:off x="5837548" y="5037520"/>
                <a:ext cx="5368782" cy="1471511"/>
              </a:xfrm>
              <a:prstGeom prst="rect">
                <a:avLst/>
              </a:prstGeom>
              <a:noFill/>
              <a:ln>
                <a:noFill/>
              </a:ln>
            </p:spPr>
            <p:txBody>
              <a:bodyPr spcFirstLastPara="1" wrap="square" lIns="180000" tIns="180000" rIns="180000" bIns="180000" anchor="t" anchorCtr="0">
                <a:spAutoFit/>
              </a:bodyPr>
              <a:lstStyle/>
              <a:p>
                <a:pPr marL="0" marR="0" lvl="0" indent="0" algn="ctr" rtl="0">
                  <a:lnSpc>
                    <a:spcPct val="100000"/>
                  </a:lnSpc>
                  <a:spcBef>
                    <a:spcPts val="0"/>
                  </a:spcBef>
                  <a:spcAft>
                    <a:spcPts val="0"/>
                  </a:spcAft>
                  <a:buNone/>
                </a:pPr>
                <a:r>
                  <a:rPr lang="es-419" sz="2400" b="1" i="0" u="sng" strike="noStrike" cap="none" dirty="0">
                    <a:solidFill>
                      <a:schemeClr val="dk1"/>
                    </a:solidFill>
                    <a:latin typeface="Calibri"/>
                    <a:ea typeface="Calibri"/>
                    <a:cs typeface="Calibri"/>
                    <a:sym typeface="Calibri"/>
                  </a:rPr>
                  <a:t>En Constitución</a:t>
                </a:r>
              </a:p>
              <a:p>
                <a:pPr algn="ctr"/>
                <a14:m>
                  <m:oMathPara xmlns:m="http://schemas.openxmlformats.org/officeDocument/2006/math">
                    <m:oMathParaPr>
                      <m:jc m:val="centerGroup"/>
                    </m:oMathParaPr>
                    <m:oMath xmlns:m="http://schemas.openxmlformats.org/officeDocument/2006/math">
                      <m:r>
                        <a:rPr lang="es-MX" sz="2400" i="1" smtClean="0">
                          <a:solidFill>
                            <a:schemeClr val="dk1"/>
                          </a:solidFill>
                          <a:latin typeface="Cambria Math" panose="02040503050406030204" pitchFamily="18" charset="0"/>
                          <a:ea typeface="Calibri"/>
                          <a:cs typeface="Calibri"/>
                          <a:sym typeface="Calibri"/>
                        </a:rPr>
                        <m:t>𝑦</m:t>
                      </m:r>
                      <m:r>
                        <a:rPr lang="es-MX" sz="2400" i="1" smtClean="0">
                          <a:solidFill>
                            <a:schemeClr val="dk1"/>
                          </a:solidFill>
                          <a:latin typeface="Cambria Math" panose="02040503050406030204" pitchFamily="18" charset="0"/>
                          <a:ea typeface="Calibri"/>
                          <a:cs typeface="Calibri"/>
                          <a:sym typeface="Calibri"/>
                        </a:rPr>
                        <m:t>=0,8∙ </m:t>
                      </m:r>
                      <m:r>
                        <a:rPr lang="es-MX" sz="2400" i="1" smtClean="0">
                          <a:solidFill>
                            <a:schemeClr val="dk1"/>
                          </a:solidFill>
                          <a:latin typeface="Cambria Math" panose="02040503050406030204" pitchFamily="18" charset="0"/>
                          <a:ea typeface="Calibri"/>
                          <a:cs typeface="Calibri"/>
                          <a:sym typeface="Calibri"/>
                        </a:rPr>
                        <m:t>𝑥</m:t>
                      </m:r>
                    </m:oMath>
                  </m:oMathPara>
                </a14:m>
                <a:endParaRPr lang="es-MX" sz="24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None/>
                </a:pPr>
                <a:r>
                  <a:rPr lang="es-419" sz="2400" i="0" u="none" strike="noStrike" cap="none" dirty="0">
                    <a:solidFill>
                      <a:schemeClr val="dk1"/>
                    </a:solidFill>
                    <a:latin typeface="Calibri"/>
                    <a:ea typeface="Calibri"/>
                    <a:cs typeface="Calibri"/>
                    <a:sym typeface="Calibri"/>
                  </a:rPr>
                  <a:t>(</a:t>
                </a:r>
                <a:r>
                  <a:rPr lang="es-419" sz="2400" i="1" u="none" strike="noStrike" cap="none" dirty="0">
                    <a:solidFill>
                      <a:schemeClr val="dk1"/>
                    </a:solidFill>
                    <a:latin typeface="Calibri"/>
                    <a:ea typeface="Calibri"/>
                    <a:cs typeface="Calibri"/>
                    <a:sym typeface="Calibri"/>
                  </a:rPr>
                  <a:t>x</a:t>
                </a:r>
                <a:r>
                  <a:rPr lang="es-419" sz="2400" i="0" u="none" strike="noStrike" cap="none" dirty="0">
                    <a:solidFill>
                      <a:schemeClr val="dk1"/>
                    </a:solidFill>
                    <a:latin typeface="Calibri"/>
                    <a:ea typeface="Calibri"/>
                    <a:cs typeface="Calibri"/>
                    <a:sym typeface="Calibri"/>
                  </a:rPr>
                  <a:t> años, </a:t>
                </a:r>
                <a:r>
                  <a:rPr lang="es-419" sz="2400" i="1" u="none" strike="noStrike" cap="none" dirty="0">
                    <a:solidFill>
                      <a:schemeClr val="dk1"/>
                    </a:solidFill>
                    <a:latin typeface="Calibri"/>
                    <a:ea typeface="Calibri"/>
                    <a:cs typeface="Calibri"/>
                    <a:sym typeface="Calibri"/>
                  </a:rPr>
                  <a:t>y</a:t>
                </a:r>
                <a:r>
                  <a:rPr lang="es-419" sz="2400" i="0" u="none" strike="noStrike" cap="none" dirty="0">
                    <a:solidFill>
                      <a:schemeClr val="dk1"/>
                    </a:solidFill>
                    <a:latin typeface="Calibri"/>
                    <a:ea typeface="Calibri"/>
                    <a:cs typeface="Calibri"/>
                    <a:sym typeface="Calibri"/>
                  </a:rPr>
                  <a:t> metros)</a:t>
                </a:r>
                <a:endParaRPr lang="es-419" sz="2400" b="0" i="0" u="none" strike="noStrike" cap="none" dirty="0">
                  <a:solidFill>
                    <a:schemeClr val="dk1"/>
                  </a:solidFill>
                  <a:latin typeface="Calibri"/>
                  <a:ea typeface="Calibri"/>
                  <a:cs typeface="Calibri"/>
                  <a:sym typeface="Calibri"/>
                </a:endParaRPr>
              </a:p>
            </p:txBody>
          </p:sp>
        </mc:Choice>
        <mc:Fallback>
          <p:sp>
            <p:nvSpPr>
              <p:cNvPr id="5" name="Google Shape;270;g1ecdf1ad19c_0_12">
                <a:extLst>
                  <a:ext uri="{FF2B5EF4-FFF2-40B4-BE49-F238E27FC236}">
                    <a16:creationId xmlns:a16="http://schemas.microsoft.com/office/drawing/2014/main" id="{5C2732AE-7F43-7EBD-9836-B06470FE17B6}"/>
                  </a:ext>
                </a:extLst>
              </p:cNvPr>
              <p:cNvSpPr txBox="1">
                <a:spLocks noRot="1" noChangeAspect="1" noMove="1" noResize="1" noEditPoints="1" noAdjustHandles="1" noChangeArrowheads="1" noChangeShapeType="1" noTextEdit="1"/>
              </p:cNvSpPr>
              <p:nvPr/>
            </p:nvSpPr>
            <p:spPr>
              <a:xfrm>
                <a:off x="5837548" y="5037520"/>
                <a:ext cx="5368782" cy="1471511"/>
              </a:xfrm>
              <a:prstGeom prst="rect">
                <a:avLst/>
              </a:prstGeom>
              <a:blipFill>
                <a:blip r:embed="rId3"/>
                <a:stretch>
                  <a:fillRect/>
                </a:stretch>
              </a:blipFill>
              <a:ln>
                <a:noFill/>
              </a:ln>
            </p:spPr>
            <p:txBody>
              <a:bodyPr/>
              <a:lstStyle/>
              <a:p>
                <a:r>
                  <a:rPr lang="es-CL">
                    <a:noFill/>
                  </a:rPr>
                  <a:t> </a:t>
                </a:r>
              </a:p>
            </p:txBody>
          </p:sp>
        </mc:Fallback>
      </mc:AlternateContent>
      <mc:AlternateContent xmlns:mc="http://schemas.openxmlformats.org/markup-compatibility/2006">
        <mc:Choice xmlns:a14="http://schemas.microsoft.com/office/drawing/2010/main" Requires="a14">
          <p:sp>
            <p:nvSpPr>
              <p:cNvPr id="6" name="Google Shape;270;g1ecdf1ad19c_0_12">
                <a:extLst>
                  <a:ext uri="{FF2B5EF4-FFF2-40B4-BE49-F238E27FC236}">
                    <a16:creationId xmlns:a16="http://schemas.microsoft.com/office/drawing/2014/main" id="{04D88532-8D78-DC75-DCEF-18141BF535CE}"/>
                  </a:ext>
                </a:extLst>
              </p:cNvPr>
              <p:cNvSpPr txBox="1"/>
              <p:nvPr/>
            </p:nvSpPr>
            <p:spPr>
              <a:xfrm>
                <a:off x="1172101" y="5037520"/>
                <a:ext cx="5368782" cy="1471511"/>
              </a:xfrm>
              <a:prstGeom prst="rect">
                <a:avLst/>
              </a:prstGeom>
              <a:noFill/>
              <a:ln>
                <a:noFill/>
              </a:ln>
            </p:spPr>
            <p:txBody>
              <a:bodyPr spcFirstLastPara="1" wrap="square" lIns="180000" tIns="180000" rIns="180000" bIns="180000" anchor="t" anchorCtr="0">
                <a:spAutoFit/>
              </a:bodyPr>
              <a:lstStyle/>
              <a:p>
                <a:pPr marL="0" marR="0" lvl="0" indent="0" algn="ctr" rtl="0">
                  <a:lnSpc>
                    <a:spcPct val="100000"/>
                  </a:lnSpc>
                  <a:spcBef>
                    <a:spcPts val="0"/>
                  </a:spcBef>
                  <a:spcAft>
                    <a:spcPts val="0"/>
                  </a:spcAft>
                  <a:buNone/>
                </a:pPr>
                <a:r>
                  <a:rPr lang="es-419" sz="2400" b="1" i="0" u="sng" strike="noStrike" cap="none" dirty="0">
                    <a:solidFill>
                      <a:schemeClr val="dk1"/>
                    </a:solidFill>
                    <a:latin typeface="Calibri"/>
                    <a:ea typeface="Calibri"/>
                    <a:cs typeface="Calibri"/>
                    <a:sym typeface="Calibri"/>
                  </a:rPr>
                  <a:t>En Antofagasta</a:t>
                </a:r>
              </a:p>
              <a:p>
                <a:pPr algn="ctr"/>
                <a14:m>
                  <m:oMathPara xmlns:m="http://schemas.openxmlformats.org/officeDocument/2006/math">
                    <m:oMathParaPr>
                      <m:jc m:val="centerGroup"/>
                    </m:oMathParaPr>
                    <m:oMath xmlns:m="http://schemas.openxmlformats.org/officeDocument/2006/math">
                      <m:r>
                        <a:rPr lang="es-MX" sz="2400" i="1" smtClean="0">
                          <a:solidFill>
                            <a:schemeClr val="dk1"/>
                          </a:solidFill>
                          <a:latin typeface="Cambria Math" panose="02040503050406030204" pitchFamily="18" charset="0"/>
                          <a:ea typeface="Calibri"/>
                          <a:cs typeface="Calibri"/>
                          <a:sym typeface="Calibri"/>
                        </a:rPr>
                        <m:t>𝑦</m:t>
                      </m:r>
                      <m:r>
                        <a:rPr lang="es-MX" sz="2400" i="1" smtClean="0">
                          <a:solidFill>
                            <a:schemeClr val="dk1"/>
                          </a:solidFill>
                          <a:latin typeface="Cambria Math" panose="02040503050406030204" pitchFamily="18" charset="0"/>
                          <a:ea typeface="Calibri"/>
                          <a:cs typeface="Calibri"/>
                          <a:sym typeface="Calibri"/>
                        </a:rPr>
                        <m:t>=0,6∙ </m:t>
                      </m:r>
                      <m:r>
                        <a:rPr lang="es-MX" sz="2400" i="1" smtClean="0">
                          <a:solidFill>
                            <a:schemeClr val="dk1"/>
                          </a:solidFill>
                          <a:latin typeface="Cambria Math" panose="02040503050406030204" pitchFamily="18" charset="0"/>
                          <a:ea typeface="Calibri"/>
                          <a:cs typeface="Calibri"/>
                          <a:sym typeface="Calibri"/>
                        </a:rPr>
                        <m:t>𝑥</m:t>
                      </m:r>
                    </m:oMath>
                  </m:oMathPara>
                </a14:m>
                <a:endParaRPr lang="es-MX" sz="24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None/>
                </a:pPr>
                <a:r>
                  <a:rPr lang="es-419" sz="2400" i="0" u="none" strike="noStrike" cap="none" dirty="0">
                    <a:solidFill>
                      <a:schemeClr val="dk1"/>
                    </a:solidFill>
                    <a:latin typeface="Calibri"/>
                    <a:ea typeface="Calibri"/>
                    <a:cs typeface="Calibri"/>
                    <a:sym typeface="Calibri"/>
                  </a:rPr>
                  <a:t>(</a:t>
                </a:r>
                <a:r>
                  <a:rPr lang="es-419" sz="2400" i="1" u="none" strike="noStrike" cap="none" dirty="0">
                    <a:solidFill>
                      <a:schemeClr val="dk1"/>
                    </a:solidFill>
                    <a:latin typeface="Calibri"/>
                    <a:ea typeface="Calibri"/>
                    <a:cs typeface="Calibri"/>
                    <a:sym typeface="Calibri"/>
                  </a:rPr>
                  <a:t>x</a:t>
                </a:r>
                <a:r>
                  <a:rPr lang="es-419" sz="2400" i="0" u="none" strike="noStrike" cap="none" dirty="0">
                    <a:solidFill>
                      <a:schemeClr val="dk1"/>
                    </a:solidFill>
                    <a:latin typeface="Calibri"/>
                    <a:ea typeface="Calibri"/>
                    <a:cs typeface="Calibri"/>
                    <a:sym typeface="Calibri"/>
                  </a:rPr>
                  <a:t> años, </a:t>
                </a:r>
                <a:r>
                  <a:rPr lang="es-419" sz="2400" i="1" u="none" strike="noStrike" cap="none" dirty="0">
                    <a:solidFill>
                      <a:schemeClr val="dk1"/>
                    </a:solidFill>
                    <a:latin typeface="Calibri"/>
                    <a:ea typeface="Calibri"/>
                    <a:cs typeface="Calibri"/>
                    <a:sym typeface="Calibri"/>
                  </a:rPr>
                  <a:t>y</a:t>
                </a:r>
                <a:r>
                  <a:rPr lang="es-419" sz="2400" i="0" u="none" strike="noStrike" cap="none" dirty="0">
                    <a:solidFill>
                      <a:schemeClr val="dk1"/>
                    </a:solidFill>
                    <a:latin typeface="Calibri"/>
                    <a:ea typeface="Calibri"/>
                    <a:cs typeface="Calibri"/>
                    <a:sym typeface="Calibri"/>
                  </a:rPr>
                  <a:t> metros)</a:t>
                </a:r>
                <a:endParaRPr lang="es-419" sz="2400" b="0" i="0" u="none" strike="noStrike" cap="none" dirty="0">
                  <a:solidFill>
                    <a:schemeClr val="dk1"/>
                  </a:solidFill>
                  <a:latin typeface="Calibri"/>
                  <a:ea typeface="Calibri"/>
                  <a:cs typeface="Calibri"/>
                  <a:sym typeface="Calibri"/>
                </a:endParaRPr>
              </a:p>
            </p:txBody>
          </p:sp>
        </mc:Choice>
        <mc:Fallback>
          <p:sp>
            <p:nvSpPr>
              <p:cNvPr id="6" name="Google Shape;270;g1ecdf1ad19c_0_12">
                <a:extLst>
                  <a:ext uri="{FF2B5EF4-FFF2-40B4-BE49-F238E27FC236}">
                    <a16:creationId xmlns:a16="http://schemas.microsoft.com/office/drawing/2014/main" id="{04D88532-8D78-DC75-DCEF-18141BF535CE}"/>
                  </a:ext>
                </a:extLst>
              </p:cNvPr>
              <p:cNvSpPr txBox="1">
                <a:spLocks noRot="1" noChangeAspect="1" noMove="1" noResize="1" noEditPoints="1" noAdjustHandles="1" noChangeArrowheads="1" noChangeShapeType="1" noTextEdit="1"/>
              </p:cNvSpPr>
              <p:nvPr/>
            </p:nvSpPr>
            <p:spPr>
              <a:xfrm>
                <a:off x="1172101" y="5037520"/>
                <a:ext cx="5368782" cy="1471511"/>
              </a:xfrm>
              <a:prstGeom prst="rect">
                <a:avLst/>
              </a:prstGeom>
              <a:blipFill>
                <a:blip r:embed="rId4"/>
                <a:stretch>
                  <a:fillRect/>
                </a:stretch>
              </a:blipFill>
              <a:ln>
                <a:noFill/>
              </a:ln>
            </p:spPr>
            <p:txBody>
              <a:bodyPr/>
              <a:lstStyle/>
              <a:p>
                <a:r>
                  <a:rPr lang="es-CL">
                    <a:noFill/>
                  </a:rPr>
                  <a:t> </a:t>
                </a:r>
              </a:p>
            </p:txBody>
          </p:sp>
        </mc:Fallback>
      </mc:AlternateContent>
    </p:spTree>
    <p:extLst>
      <p:ext uri="{BB962C8B-B14F-4D97-AF65-F5344CB8AC3E}">
        <p14:creationId xmlns:p14="http://schemas.microsoft.com/office/powerpoint/2010/main" val="3179741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g1ecdf1ad19c_0_12"/>
          <p:cNvSpPr/>
          <p:nvPr/>
        </p:nvSpPr>
        <p:spPr>
          <a:xfrm>
            <a:off x="288591" y="1606731"/>
            <a:ext cx="11799316" cy="2062442"/>
          </a:xfrm>
          <a:prstGeom prst="rect">
            <a:avLst/>
          </a:prstGeom>
          <a:noFill/>
          <a:ln>
            <a:noFill/>
          </a:ln>
        </p:spPr>
        <p:txBody>
          <a:bodyPr spcFirstLastPara="1" wrap="square" lIns="180000" tIns="180000" rIns="180000" bIns="180000" anchor="t" anchorCtr="0">
            <a:spAutoFit/>
          </a:bodyPr>
          <a:lstStyle/>
          <a:p>
            <a:pPr marL="152400" marR="0" lvl="0" algn="just" rtl="0">
              <a:lnSpc>
                <a:spcPct val="115000"/>
              </a:lnSpc>
              <a:spcBef>
                <a:spcPts val="0"/>
              </a:spcBef>
              <a:spcAft>
                <a:spcPts val="0"/>
              </a:spcAft>
              <a:buClr>
                <a:schemeClr val="dk1"/>
              </a:buClr>
              <a:buSzPts val="1200"/>
            </a:pPr>
            <a:r>
              <a:rPr lang="es-419" sz="2400" b="0" i="0" u="none" strike="noStrike" cap="none" dirty="0">
                <a:solidFill>
                  <a:srgbClr val="000000"/>
                </a:solidFill>
                <a:latin typeface="Calibri"/>
                <a:ea typeface="Calibri"/>
                <a:cs typeface="Calibri"/>
                <a:sym typeface="Calibri"/>
              </a:rPr>
              <a:t>Utilizando las fórmulas de proporcionalidad directa, podemos determinar el avance en metros del mar en cada zona después de transcurridos un número de años. Además de calcular la cantidad de años necesarios para que el avance del mar alcance una determinada cantidad en metros. Por ejemplo: </a:t>
            </a:r>
          </a:p>
        </p:txBody>
      </p:sp>
      <p:sp>
        <p:nvSpPr>
          <p:cNvPr id="268" name="Google Shape;268;g1ecdf1ad19c_0_12"/>
          <p:cNvSpPr txBox="1"/>
          <p:nvPr/>
        </p:nvSpPr>
        <p:spPr>
          <a:xfrm>
            <a:off x="630980" y="438100"/>
            <a:ext cx="81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Algunas ideas y conclusiones: </a:t>
            </a:r>
            <a:endParaRPr sz="3600" b="1" i="0" u="none" strike="noStrike" cap="none">
              <a:solidFill>
                <a:srgbClr val="423B71"/>
              </a:solidFill>
              <a:latin typeface="Calibri"/>
              <a:ea typeface="Calibri"/>
              <a:cs typeface="Calibri"/>
              <a:sym typeface="Calibri"/>
            </a:endParaRPr>
          </a:p>
        </p:txBody>
      </p:sp>
      <p:sp>
        <p:nvSpPr>
          <p:cNvPr id="2" name="Rectángulo 1">
            <a:extLst>
              <a:ext uri="{FF2B5EF4-FFF2-40B4-BE49-F238E27FC236}">
                <a16:creationId xmlns:a16="http://schemas.microsoft.com/office/drawing/2014/main" id="{0EE83B54-38DA-4F2B-8A4A-678A82C3B9F2}"/>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0A96FF84-3161-97C6-0E58-7F734A4B2CF7}"/>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5" name="Google Shape;270;g1ecdf1ad19c_0_12">
                <a:extLst>
                  <a:ext uri="{FF2B5EF4-FFF2-40B4-BE49-F238E27FC236}">
                    <a16:creationId xmlns:a16="http://schemas.microsoft.com/office/drawing/2014/main" id="{2BCABD10-9149-1F4B-B711-D297CC9FAFBD}"/>
                  </a:ext>
                </a:extLst>
              </p:cNvPr>
              <p:cNvSpPr txBox="1"/>
              <p:nvPr/>
            </p:nvSpPr>
            <p:spPr>
              <a:xfrm>
                <a:off x="3504824" y="4053161"/>
                <a:ext cx="5368782" cy="1840843"/>
              </a:xfrm>
              <a:prstGeom prst="rect">
                <a:avLst/>
              </a:prstGeom>
              <a:noFill/>
              <a:ln>
                <a:noFill/>
              </a:ln>
            </p:spPr>
            <p:txBody>
              <a:bodyPr spcFirstLastPara="1" wrap="square" lIns="180000" tIns="180000" rIns="180000" bIns="180000" anchor="t" anchorCtr="0">
                <a:spAutoFit/>
              </a:bodyPr>
              <a:lstStyle/>
              <a:p>
                <a:pPr marL="0" marR="0" lvl="0" indent="0" algn="ctr" rtl="0">
                  <a:lnSpc>
                    <a:spcPct val="100000"/>
                  </a:lnSpc>
                  <a:spcBef>
                    <a:spcPts val="0"/>
                  </a:spcBef>
                  <a:spcAft>
                    <a:spcPts val="0"/>
                  </a:spcAft>
                  <a:buNone/>
                </a:pPr>
                <a:r>
                  <a:rPr lang="es-419" sz="2400" b="1" i="0" u="sng" strike="noStrike" cap="none" dirty="0">
                    <a:solidFill>
                      <a:schemeClr val="dk1"/>
                    </a:solidFill>
                    <a:latin typeface="Calibri" panose="020F0502020204030204" pitchFamily="34" charset="0"/>
                    <a:ea typeface="Calibri"/>
                    <a:cs typeface="Calibri" panose="020F0502020204030204" pitchFamily="34" charset="0"/>
                    <a:sym typeface="Calibri"/>
                  </a:rPr>
                  <a:t>En Antofagasta</a:t>
                </a:r>
              </a:p>
              <a:p>
                <a:pPr algn="ctr"/>
                <a14:m>
                  <m:oMathPara xmlns:m="http://schemas.openxmlformats.org/officeDocument/2006/math">
                    <m:oMathParaPr>
                      <m:jc m:val="centerGroup"/>
                    </m:oMathParaPr>
                    <m:oMath xmlns:m="http://schemas.openxmlformats.org/officeDocument/2006/math">
                      <m:r>
                        <a:rPr lang="es-MX" sz="2400" i="1" smtClean="0">
                          <a:solidFill>
                            <a:schemeClr val="dk1"/>
                          </a:solidFill>
                          <a:latin typeface="Cambria Math" panose="02040503050406030204" pitchFamily="18" charset="0"/>
                          <a:ea typeface="Calibri"/>
                          <a:cs typeface="Calibri"/>
                          <a:sym typeface="Calibri"/>
                        </a:rPr>
                        <m:t>𝑦</m:t>
                      </m:r>
                      <m:r>
                        <a:rPr lang="es-MX" sz="2400" i="1" smtClean="0">
                          <a:solidFill>
                            <a:schemeClr val="dk1"/>
                          </a:solidFill>
                          <a:latin typeface="Cambria Math" panose="02040503050406030204" pitchFamily="18" charset="0"/>
                          <a:ea typeface="Calibri"/>
                          <a:cs typeface="Calibri"/>
                          <a:sym typeface="Calibri"/>
                        </a:rPr>
                        <m:t>=0,6∙ </m:t>
                      </m:r>
                      <m:r>
                        <a:rPr lang="es-MX" sz="2400" i="1" smtClean="0">
                          <a:solidFill>
                            <a:schemeClr val="dk1"/>
                          </a:solidFill>
                          <a:latin typeface="Cambria Math" panose="02040503050406030204" pitchFamily="18" charset="0"/>
                          <a:ea typeface="Calibri"/>
                          <a:cs typeface="Calibri"/>
                          <a:sym typeface="Calibri"/>
                        </a:rPr>
                        <m:t>𝑥</m:t>
                      </m:r>
                    </m:oMath>
                  </m:oMathPara>
                </a14:m>
                <a:endParaRPr lang="es-MX" sz="2400" dirty="0">
                  <a:solidFill>
                    <a:schemeClr val="dk1"/>
                  </a:solidFill>
                  <a:latin typeface="Calibri" panose="020F0502020204030204" pitchFamily="34" charset="0"/>
                  <a:ea typeface="Calibri"/>
                  <a:cs typeface="Calibri" panose="020F0502020204030204" pitchFamily="34" charset="0"/>
                  <a:sym typeface="Calibri"/>
                </a:endParaRPr>
              </a:p>
              <a:p>
                <a:pPr algn="ctr"/>
                <a14:m>
                  <m:oMathPara xmlns:m="http://schemas.openxmlformats.org/officeDocument/2006/math">
                    <m:oMathParaPr>
                      <m:jc m:val="centerGroup"/>
                    </m:oMathParaPr>
                    <m:oMath xmlns:m="http://schemas.openxmlformats.org/officeDocument/2006/math">
                      <m:r>
                        <a:rPr lang="es-MX" sz="2400" i="1" smtClean="0">
                          <a:solidFill>
                            <a:schemeClr val="dk1"/>
                          </a:solidFill>
                          <a:latin typeface="Cambria Math" panose="02040503050406030204" pitchFamily="18" charset="0"/>
                          <a:ea typeface="Calibri"/>
                          <a:cs typeface="Calibri"/>
                          <a:sym typeface="Calibri"/>
                        </a:rPr>
                        <m:t>𝑦</m:t>
                      </m:r>
                      <m:r>
                        <a:rPr lang="es-MX" sz="2400" i="1" smtClean="0">
                          <a:solidFill>
                            <a:schemeClr val="dk1"/>
                          </a:solidFill>
                          <a:latin typeface="Cambria Math" panose="02040503050406030204" pitchFamily="18" charset="0"/>
                          <a:ea typeface="Calibri"/>
                          <a:cs typeface="Calibri"/>
                          <a:sym typeface="Calibri"/>
                        </a:rPr>
                        <m:t>=0,6∙3</m:t>
                      </m:r>
                    </m:oMath>
                  </m:oMathPara>
                </a14:m>
                <a:endParaRPr lang="es-ES" sz="2400" b="0" dirty="0">
                  <a:solidFill>
                    <a:schemeClr val="dk1"/>
                  </a:solidFill>
                  <a:latin typeface="Calibri" panose="020F0502020204030204" pitchFamily="34" charset="0"/>
                  <a:ea typeface="Calibri"/>
                  <a:cs typeface="Calibri"/>
                  <a:sym typeface="Calibri"/>
                </a:endParaRPr>
              </a:p>
              <a:p>
                <a:pPr algn="ctr"/>
                <a14:m>
                  <m:oMath xmlns:m="http://schemas.openxmlformats.org/officeDocument/2006/math">
                    <m:r>
                      <a:rPr lang="es-MX" sz="2400" i="1" smtClean="0">
                        <a:solidFill>
                          <a:schemeClr val="dk1"/>
                        </a:solidFill>
                        <a:latin typeface="Cambria Math" panose="02040503050406030204" pitchFamily="18" charset="0"/>
                        <a:ea typeface="Calibri"/>
                        <a:cs typeface="Calibri"/>
                        <a:sym typeface="Calibri"/>
                      </a:rPr>
                      <m:t>𝑦</m:t>
                    </m:r>
                    <m:r>
                      <a:rPr lang="es-MX" sz="2400" i="1" smtClean="0">
                        <a:solidFill>
                          <a:schemeClr val="dk1"/>
                        </a:solidFill>
                        <a:latin typeface="Cambria Math" panose="02040503050406030204" pitchFamily="18" charset="0"/>
                        <a:ea typeface="Calibri"/>
                        <a:cs typeface="Calibri"/>
                        <a:sym typeface="Calibri"/>
                      </a:rPr>
                      <m:t>=1,8</m:t>
                    </m:r>
                  </m:oMath>
                </a14:m>
                <a:r>
                  <a:rPr lang="es-MX" sz="2400" dirty="0">
                    <a:solidFill>
                      <a:schemeClr val="dk1"/>
                    </a:solidFill>
                    <a:latin typeface="Calibri" panose="020F0502020204030204" pitchFamily="34" charset="0"/>
                    <a:ea typeface="Calibri"/>
                    <a:cs typeface="Calibri" panose="020F0502020204030204" pitchFamily="34" charset="0"/>
                    <a:sym typeface="Calibri"/>
                  </a:rPr>
                  <a:t> metros</a:t>
                </a:r>
              </a:p>
            </p:txBody>
          </p:sp>
        </mc:Choice>
        <mc:Fallback xmlns="">
          <p:sp>
            <p:nvSpPr>
              <p:cNvPr id="5" name="Google Shape;270;g1ecdf1ad19c_0_12">
                <a:extLst>
                  <a:ext uri="{FF2B5EF4-FFF2-40B4-BE49-F238E27FC236}">
                    <a16:creationId xmlns:a16="http://schemas.microsoft.com/office/drawing/2014/main" id="{2BCABD10-9149-1F4B-B711-D297CC9FAFBD}"/>
                  </a:ext>
                </a:extLst>
              </p:cNvPr>
              <p:cNvSpPr txBox="1">
                <a:spLocks noRot="1" noChangeAspect="1" noMove="1" noResize="1" noEditPoints="1" noAdjustHandles="1" noChangeArrowheads="1" noChangeShapeType="1" noTextEdit="1"/>
              </p:cNvSpPr>
              <p:nvPr/>
            </p:nvSpPr>
            <p:spPr>
              <a:xfrm>
                <a:off x="3504824" y="4053161"/>
                <a:ext cx="5368782" cy="1840843"/>
              </a:xfrm>
              <a:prstGeom prst="rect">
                <a:avLst/>
              </a:prstGeom>
              <a:blipFill>
                <a:blip r:embed="rId3"/>
                <a:stretch>
                  <a:fillRect/>
                </a:stretch>
              </a:blipFill>
              <a:ln>
                <a:noFill/>
              </a:ln>
            </p:spPr>
            <p:txBody>
              <a:bodyPr/>
              <a:lstStyle/>
              <a:p>
                <a:r>
                  <a:rPr lang="es-CL">
                    <a:noFill/>
                  </a:rPr>
                  <a:t> </a:t>
                </a:r>
              </a:p>
            </p:txBody>
          </p:sp>
        </mc:Fallback>
      </mc:AlternateContent>
    </p:spTree>
    <p:extLst>
      <p:ext uri="{BB962C8B-B14F-4D97-AF65-F5344CB8AC3E}">
        <p14:creationId xmlns:p14="http://schemas.microsoft.com/office/powerpoint/2010/main" val="2338550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g1ecdf1ad19c_0_12"/>
          <p:cNvSpPr/>
          <p:nvPr/>
        </p:nvSpPr>
        <p:spPr>
          <a:xfrm>
            <a:off x="288591" y="1606731"/>
            <a:ext cx="7083840" cy="2487174"/>
          </a:xfrm>
          <a:prstGeom prst="rect">
            <a:avLst/>
          </a:prstGeom>
          <a:noFill/>
          <a:ln>
            <a:noFill/>
          </a:ln>
        </p:spPr>
        <p:txBody>
          <a:bodyPr spcFirstLastPara="1" wrap="square" lIns="180000" tIns="180000" rIns="180000" bIns="180000" anchor="t" anchorCtr="0">
            <a:spAutoFit/>
          </a:bodyPr>
          <a:lstStyle/>
          <a:p>
            <a:pPr marL="152400" marR="0" lvl="0" algn="just" rtl="0">
              <a:lnSpc>
                <a:spcPct val="115000"/>
              </a:lnSpc>
              <a:spcBef>
                <a:spcPts val="0"/>
              </a:spcBef>
              <a:spcAft>
                <a:spcPts val="0"/>
              </a:spcAft>
              <a:buClr>
                <a:schemeClr val="dk1"/>
              </a:buClr>
              <a:buSzPts val="1200"/>
            </a:pPr>
            <a:r>
              <a:rPr lang="es-419" sz="2400" b="0" i="0" u="none" strike="noStrike" cap="none" dirty="0">
                <a:solidFill>
                  <a:srgbClr val="000000"/>
                </a:solidFill>
                <a:latin typeface="Calibri"/>
                <a:ea typeface="Calibri"/>
                <a:cs typeface="Calibri"/>
                <a:sym typeface="Calibri"/>
              </a:rPr>
              <a:t>Tomar conciencia del aumento del nivel del mar producto del cambio climático es fundamental para adoptar medidas precautorias y reducir el impacto y las consecuencias para la población y el medio ambiente.</a:t>
            </a:r>
          </a:p>
        </p:txBody>
      </p:sp>
      <p:sp>
        <p:nvSpPr>
          <p:cNvPr id="268" name="Google Shape;268;g1ecdf1ad19c_0_12"/>
          <p:cNvSpPr txBox="1"/>
          <p:nvPr/>
        </p:nvSpPr>
        <p:spPr>
          <a:xfrm>
            <a:off x="630980" y="438100"/>
            <a:ext cx="81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Algunas ideas y conclusiones: </a:t>
            </a:r>
            <a:endParaRPr sz="3600" b="1" i="0" u="none" strike="noStrike" cap="none">
              <a:solidFill>
                <a:srgbClr val="423B71"/>
              </a:solidFill>
              <a:latin typeface="Calibri"/>
              <a:ea typeface="Calibri"/>
              <a:cs typeface="Calibri"/>
              <a:sym typeface="Calibri"/>
            </a:endParaRPr>
          </a:p>
        </p:txBody>
      </p:sp>
      <p:sp>
        <p:nvSpPr>
          <p:cNvPr id="2" name="Rectángulo 1">
            <a:extLst>
              <a:ext uri="{FF2B5EF4-FFF2-40B4-BE49-F238E27FC236}">
                <a16:creationId xmlns:a16="http://schemas.microsoft.com/office/drawing/2014/main" id="{0EE83B54-38DA-4F2B-8A4A-678A82C3B9F2}"/>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0A96FF84-3161-97C6-0E58-7F734A4B2CF7}"/>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oogle Shape;291;g221145bc0a5_0_0">
            <a:extLst>
              <a:ext uri="{FF2B5EF4-FFF2-40B4-BE49-F238E27FC236}">
                <a16:creationId xmlns:a16="http://schemas.microsoft.com/office/drawing/2014/main" id="{914FC4E5-2D85-C144-1ACF-16383D651F33}"/>
              </a:ext>
            </a:extLst>
          </p:cNvPr>
          <p:cNvPicPr preferRelativeResize="0"/>
          <p:nvPr/>
        </p:nvPicPr>
        <p:blipFill rotWithShape="1">
          <a:blip r:embed="rId3">
            <a:alphaModFix/>
          </a:blip>
          <a:srcRect/>
          <a:stretch/>
        </p:blipFill>
        <p:spPr>
          <a:xfrm>
            <a:off x="7372432" y="1903489"/>
            <a:ext cx="4715474" cy="3347780"/>
          </a:xfrm>
          <a:prstGeom prst="rect">
            <a:avLst/>
          </a:prstGeom>
          <a:noFill/>
          <a:ln>
            <a:noFill/>
          </a:ln>
        </p:spPr>
      </p:pic>
    </p:spTree>
    <p:extLst>
      <p:ext uri="{BB962C8B-B14F-4D97-AF65-F5344CB8AC3E}">
        <p14:creationId xmlns:p14="http://schemas.microsoft.com/office/powerpoint/2010/main" val="3950965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g1e4bf851bcc_0_78"/>
          <p:cNvPicPr preferRelativeResize="0"/>
          <p:nvPr/>
        </p:nvPicPr>
        <p:blipFill>
          <a:blip r:embed="rId3">
            <a:alphaModFix/>
          </a:blip>
          <a:stretch>
            <a:fillRect/>
          </a:stretch>
        </p:blipFill>
        <p:spPr>
          <a:xfrm>
            <a:off x="0" y="0"/>
            <a:ext cx="12192005" cy="6858003"/>
          </a:xfrm>
          <a:prstGeom prst="rect">
            <a:avLst/>
          </a:prstGeom>
          <a:noFill/>
          <a:ln>
            <a:noFill/>
          </a:ln>
        </p:spPr>
      </p:pic>
      <p:sp>
        <p:nvSpPr>
          <p:cNvPr id="297" name="Google Shape;297;g1e4bf851bcc_0_78"/>
          <p:cNvSpPr txBox="1"/>
          <p:nvPr/>
        </p:nvSpPr>
        <p:spPr>
          <a:xfrm>
            <a:off x="645246" y="3063339"/>
            <a:ext cx="109011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s-419" sz="4400" b="1">
                <a:solidFill>
                  <a:schemeClr val="lt1"/>
                </a:solidFill>
                <a:latin typeface="Calibri"/>
                <a:ea typeface="Calibri"/>
                <a:cs typeface="Calibri"/>
                <a:sym typeface="Calibri"/>
              </a:rPr>
              <a:t>Avance del mar</a:t>
            </a:r>
            <a:endParaRPr sz="4400" b="1"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2401075"/>
          </a:xfrm>
          <a:prstGeom prst="rect">
            <a:avLst/>
          </a:prstGeom>
          <a:solidFill>
            <a:srgbClr val="F3F3F3"/>
          </a:solidFill>
          <a:ln>
            <a:noFill/>
          </a:ln>
        </p:spPr>
        <p:txBody>
          <a:bodyPr spcFirstLastPara="1" wrap="square" lIns="180000" tIns="180000" rIns="180000" bIns="180000" anchor="ctr" anchorCtr="0">
            <a:noAutofit/>
          </a:bodyPr>
          <a:lstStyle/>
          <a:p>
            <a:pPr marL="812800" indent="-342900" algn="just">
              <a:buSzPts val="3000"/>
              <a:buFont typeface="Arial" panose="020B0604020202020204" pitchFamily="34" charset="0"/>
              <a:buChar char="•"/>
            </a:pPr>
            <a:r>
              <a:rPr lang="es-MX" sz="2400" dirty="0">
                <a:solidFill>
                  <a:schemeClr val="dk1"/>
                </a:solidFill>
                <a:latin typeface="Calibri" panose="020F0502020204030204" pitchFamily="34" charset="0"/>
                <a:ea typeface="Calibri"/>
                <a:cs typeface="Calibri" panose="020F0502020204030204" pitchFamily="34" charset="0"/>
                <a:sym typeface="Calibri"/>
              </a:rPr>
              <a:t>¿Qué entendemos por cambio climático y cómo afecta al aumento del nivel del mar?</a:t>
            </a:r>
            <a:endParaRPr lang="es-MX" sz="2400" dirty="0">
              <a:latin typeface="Calibri" panose="020F0502020204030204" pitchFamily="34" charset="0"/>
              <a:cs typeface="Calibri" panose="020F0502020204030204" pitchFamily="34" charset="0"/>
            </a:endParaRPr>
          </a:p>
          <a:p>
            <a:pPr marL="812800" marR="0" lvl="0" indent="-342900" algn="just" rtl="0">
              <a:lnSpc>
                <a:spcPct val="100000"/>
              </a:lnSpc>
              <a:spcBef>
                <a:spcPts val="0"/>
              </a:spcBef>
              <a:spcAft>
                <a:spcPts val="0"/>
              </a:spcAft>
              <a:buClr>
                <a:srgbClr val="000000"/>
              </a:buClr>
              <a:buSzPts val="3000"/>
              <a:buFont typeface="Arial" panose="020B0604020202020204" pitchFamily="34" charset="0"/>
              <a:buChar char="•"/>
            </a:pPr>
            <a:endParaRPr lang="es-MX" sz="2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812800" marR="0" lvl="0" indent="-342900" algn="just" rtl="0">
              <a:lnSpc>
                <a:spcPct val="100000"/>
              </a:lnSpc>
              <a:spcBef>
                <a:spcPts val="0"/>
              </a:spcBef>
              <a:spcAft>
                <a:spcPts val="0"/>
              </a:spcAft>
              <a:buClr>
                <a:srgbClr val="000000"/>
              </a:buClr>
              <a:buSzPts val="3000"/>
              <a:buFont typeface="Arial" panose="020B0604020202020204" pitchFamily="34" charset="0"/>
              <a:buChar char="•"/>
            </a:pPr>
            <a:r>
              <a:rPr lang="es-MX"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¿Cómo influye el aumento del nivel del mar en la costa de Chile?</a:t>
            </a:r>
            <a:endParaRPr lang="es-MX" sz="2400" dirty="0">
              <a:latin typeface="Calibri" panose="020F0502020204030204" pitchFamily="34" charset="0"/>
              <a:cs typeface="Calibri" panose="020F0502020204030204" pitchFamily="34" charset="0"/>
            </a:endParaRPr>
          </a:p>
          <a:p>
            <a:pPr marL="457200" marR="0" lvl="0" indent="0" algn="just" rtl="0">
              <a:lnSpc>
                <a:spcPct val="100000"/>
              </a:lnSpc>
              <a:spcBef>
                <a:spcPts val="0"/>
              </a:spcBef>
              <a:spcAft>
                <a:spcPts val="0"/>
              </a:spcAft>
              <a:buClr>
                <a:srgbClr val="000000"/>
              </a:buClr>
              <a:buSzPts val="2400"/>
              <a:buFont typeface="Arial"/>
              <a:buNone/>
            </a:pPr>
            <a:endParaRPr lang="es-MX" sz="2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812800" marR="0" lvl="0" indent="-342900" algn="just" rtl="0">
              <a:lnSpc>
                <a:spcPct val="100000"/>
              </a:lnSpc>
              <a:spcBef>
                <a:spcPts val="0"/>
              </a:spcBef>
              <a:spcAft>
                <a:spcPts val="0"/>
              </a:spcAft>
              <a:buClr>
                <a:srgbClr val="000000"/>
              </a:buClr>
              <a:buSzPts val="3000"/>
              <a:buFont typeface="Arial" panose="020B0604020202020204" pitchFamily="34" charset="0"/>
              <a:buChar char="•"/>
            </a:pPr>
            <a:r>
              <a:rPr lang="es-MX"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¿Han notado el avance del mar en alguna playa? o ¿Han escuchado sobre esto?</a:t>
            </a:r>
            <a:endParaRPr lang="es-MX" sz="2400" dirty="0">
              <a:latin typeface="Calibri" panose="020F0502020204030204" pitchFamily="34" charset="0"/>
              <a:cs typeface="Calibri" panose="020F0502020204030204" pitchFamily="34" charset="0"/>
            </a:endParaRP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dirty="0">
                <a:solidFill>
                  <a:srgbClr val="423B71"/>
                </a:solidFill>
                <a:latin typeface="Calibri"/>
                <a:ea typeface="Calibri"/>
                <a:cs typeface="Calibri"/>
                <a:sym typeface="Calibri"/>
              </a:rPr>
              <a:t>Situación: Avance del mar</a:t>
            </a:r>
            <a:endParaRPr sz="3600" b="1" i="0" u="none" strike="noStrike" cap="none" dirty="0">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2700" b="1" i="0" u="none" strike="noStrike" cap="none" dirty="0">
                <a:solidFill>
                  <a:srgbClr val="423B71"/>
                </a:solidFill>
                <a:latin typeface="Calibri"/>
                <a:ea typeface="Calibri"/>
                <a:cs typeface="Calibri"/>
                <a:sym typeface="Calibri"/>
              </a:rPr>
              <a:t>Para comenzar…</a:t>
            </a:r>
            <a:endParaRPr sz="2700" b="1" i="0" u="none" strike="noStrike" cap="none" dirty="0">
              <a:solidFill>
                <a:srgbClr val="423B71"/>
              </a:solidFill>
              <a:latin typeface="Calibri"/>
              <a:ea typeface="Calibri"/>
              <a:cs typeface="Calibri"/>
              <a:sym typeface="Calibri"/>
            </a:endParaRPr>
          </a:p>
        </p:txBody>
      </p:sp>
      <p:sp>
        <p:nvSpPr>
          <p:cNvPr id="2" name="Rectángulo 1">
            <a:extLst>
              <a:ext uri="{FF2B5EF4-FFF2-40B4-BE49-F238E27FC236}">
                <a16:creationId xmlns:a16="http://schemas.microsoft.com/office/drawing/2014/main" id="{D94289F2-15EF-0E7B-B689-80B66FD5811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0B81A7E8-5ABD-710D-5B9D-F499D8805D61}"/>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oogle Shape;100;g21c4d409464_0_0">
            <a:extLst>
              <a:ext uri="{FF2B5EF4-FFF2-40B4-BE49-F238E27FC236}">
                <a16:creationId xmlns:a16="http://schemas.microsoft.com/office/drawing/2014/main" id="{6609C3A8-EDF7-0702-48DA-5B1826DD3D2B}"/>
              </a:ext>
            </a:extLst>
          </p:cNvPr>
          <p:cNvPicPr preferRelativeResize="0"/>
          <p:nvPr/>
        </p:nvPicPr>
        <p:blipFill rotWithShape="1">
          <a:blip r:embed="rId3">
            <a:alphaModFix/>
          </a:blip>
          <a:srcRect l="1681" t="2637" r="1681" b="2637"/>
          <a:stretch/>
        </p:blipFill>
        <p:spPr>
          <a:xfrm>
            <a:off x="4273043" y="4432128"/>
            <a:ext cx="3385058" cy="1943272"/>
          </a:xfrm>
          <a:prstGeom prst="rect">
            <a:avLst/>
          </a:prstGeom>
          <a:ln>
            <a:noFill/>
          </a:ln>
          <a:effectLst>
            <a:outerShdw blurRad="190500" algn="tl" rotWithShape="0">
              <a:srgbClr val="000000">
                <a:alpha val="70000"/>
              </a:srgbClr>
            </a:outerShdw>
          </a:effectLst>
        </p:spPr>
      </p:pic>
      <p:sp>
        <p:nvSpPr>
          <p:cNvPr id="5" name="Rectángulo 4">
            <a:extLst>
              <a:ext uri="{FF2B5EF4-FFF2-40B4-BE49-F238E27FC236}">
                <a16:creationId xmlns:a16="http://schemas.microsoft.com/office/drawing/2014/main" id="{940856C0-077A-FD37-5930-52B0C361AC8A}"/>
              </a:ext>
            </a:extLst>
          </p:cNvPr>
          <p:cNvSpPr/>
          <p:nvPr/>
        </p:nvSpPr>
        <p:spPr>
          <a:xfrm>
            <a:off x="2913355" y="4140398"/>
            <a:ext cx="6551720" cy="2376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CF14C1A7-C3CD-4264-584C-B3146EB375B0}"/>
              </a:ext>
            </a:extLst>
          </p:cNvPr>
          <p:cNvSpPr/>
          <p:nvPr/>
        </p:nvSpPr>
        <p:spPr>
          <a:xfrm>
            <a:off x="3277340" y="6581892"/>
            <a:ext cx="6551720" cy="2376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2018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821603"/>
            <a:ext cx="11797382" cy="2579507"/>
          </a:xfrm>
          <a:prstGeom prst="rect">
            <a:avLst/>
          </a:prstGeom>
          <a:solidFill>
            <a:srgbClr val="F3F3F3"/>
          </a:solidFill>
          <a:ln>
            <a:noFill/>
          </a:ln>
        </p:spPr>
        <p:txBody>
          <a:bodyPr spcFirstLastPara="1" wrap="square" lIns="180000" tIns="180000" rIns="180000" bIns="1800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Se han hecho diferentes predicciones acerca de la velocidad a la que el mar avanzará en ciertas zonas de la costa de Chile. A continuación se presentan dos de ellas:</a:t>
            </a:r>
          </a:p>
          <a:p>
            <a:pPr marL="0" marR="0" lvl="0" indent="0" algn="just" rtl="0">
              <a:lnSpc>
                <a:spcPct val="100000"/>
              </a:lnSpc>
              <a:spcBef>
                <a:spcPts val="0"/>
              </a:spcBef>
              <a:spcAft>
                <a:spcPts val="0"/>
              </a:spcAft>
              <a:buClr>
                <a:srgbClr val="000000"/>
              </a:buClr>
              <a:buSzPts val="3200"/>
              <a:buFont typeface="Arial"/>
              <a:buNone/>
            </a:pPr>
            <a:endParaRPr lang="es-419" sz="24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457200" algn="just" rtl="0">
              <a:lnSpc>
                <a:spcPct val="100000"/>
              </a:lnSpc>
              <a:spcBef>
                <a:spcPts val="0"/>
              </a:spcBef>
              <a:spcAft>
                <a:spcPts val="0"/>
              </a:spcAft>
              <a:buClr>
                <a:srgbClr val="000000"/>
              </a:buClr>
              <a:buSzPts val="2800"/>
              <a:buFont typeface="Arial"/>
              <a:buChar char="•"/>
            </a:pP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En Antofagasta el ritmo de avance del mar será de </a:t>
            </a:r>
            <a:r>
              <a:rPr lang="es-419"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6 metros cada 10 años</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a:t>
            </a:r>
          </a:p>
          <a:p>
            <a:pPr marR="0" lvl="0" algn="just" rtl="0">
              <a:lnSpc>
                <a:spcPct val="100000"/>
              </a:lnSpc>
              <a:spcBef>
                <a:spcPts val="0"/>
              </a:spcBef>
              <a:spcAft>
                <a:spcPts val="0"/>
              </a:spcAft>
              <a:buClr>
                <a:srgbClr val="000000"/>
              </a:buClr>
              <a:buSzPts val="2800"/>
            </a:pPr>
            <a:endPar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457200" algn="just" rtl="0">
              <a:lnSpc>
                <a:spcPct val="100000"/>
              </a:lnSpc>
              <a:spcBef>
                <a:spcPts val="0"/>
              </a:spcBef>
              <a:spcAft>
                <a:spcPts val="0"/>
              </a:spcAft>
              <a:buClr>
                <a:srgbClr val="000000"/>
              </a:buClr>
              <a:buSzPts val="2800"/>
              <a:buFont typeface="Arial"/>
              <a:buChar char="•"/>
            </a:pP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En Constitución el ritmo de avance del mar será de </a:t>
            </a:r>
            <a:r>
              <a:rPr lang="es-419"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8 metros</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 </a:t>
            </a:r>
            <a:r>
              <a:rPr lang="es-419"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cada 10 años.</a:t>
            </a:r>
            <a:endParaRPr lang="es-419"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2700" b="1" i="0" u="none" strike="noStrike" cap="none">
                <a:solidFill>
                  <a:srgbClr val="423B71"/>
                </a:solidFill>
                <a:latin typeface="Calibri"/>
                <a:ea typeface="Calibri"/>
                <a:cs typeface="Calibri"/>
                <a:sym typeface="Calibri"/>
              </a:rPr>
              <a:t>Lee la siguiente situación:</a:t>
            </a:r>
            <a:endParaRPr sz="2700" b="1" i="0" u="none" strike="noStrike" cap="none">
              <a:solidFill>
                <a:srgbClr val="423B71"/>
              </a:solidFill>
              <a:latin typeface="Calibri"/>
              <a:ea typeface="Calibri"/>
              <a:cs typeface="Calibri"/>
              <a:sym typeface="Calibri"/>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27450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821603"/>
            <a:ext cx="11797382" cy="2579507"/>
          </a:xfrm>
          <a:prstGeom prst="rect">
            <a:avLst/>
          </a:prstGeom>
          <a:solidFill>
            <a:srgbClr val="F3F3F3"/>
          </a:solidFill>
          <a:ln>
            <a:noFill/>
          </a:ln>
        </p:spPr>
        <p:txBody>
          <a:bodyPr spcFirstLastPara="1" wrap="square" lIns="180000" tIns="180000" rIns="180000" bIns="1800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Se han hecho diferentes predicciones acerca de la velocidad a la que el mar avanzará en ciertas zonas de la costa de Chile. A continuación se presentan dos de ellas:</a:t>
            </a:r>
          </a:p>
          <a:p>
            <a:pPr marL="0" marR="0" lvl="0" indent="0" algn="just" rtl="0">
              <a:lnSpc>
                <a:spcPct val="100000"/>
              </a:lnSpc>
              <a:spcBef>
                <a:spcPts val="0"/>
              </a:spcBef>
              <a:spcAft>
                <a:spcPts val="0"/>
              </a:spcAft>
              <a:buClr>
                <a:srgbClr val="000000"/>
              </a:buClr>
              <a:buSzPts val="3200"/>
              <a:buFont typeface="Arial"/>
              <a:buNone/>
            </a:pPr>
            <a:endParaRPr lang="es-419" sz="24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457200" algn="just" rtl="0">
              <a:lnSpc>
                <a:spcPct val="100000"/>
              </a:lnSpc>
              <a:spcBef>
                <a:spcPts val="0"/>
              </a:spcBef>
              <a:spcAft>
                <a:spcPts val="0"/>
              </a:spcAft>
              <a:buClr>
                <a:srgbClr val="000000"/>
              </a:buClr>
              <a:buSzPts val="2800"/>
              <a:buFont typeface="Arial"/>
              <a:buChar char="•"/>
            </a:pP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En Antofagasta el ritmo de avance del mar será de </a:t>
            </a:r>
            <a:r>
              <a:rPr lang="es-419"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6 metros cada 10 años</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a:t>
            </a:r>
          </a:p>
          <a:p>
            <a:pPr marR="0" lvl="0" algn="just" rtl="0">
              <a:lnSpc>
                <a:spcPct val="100000"/>
              </a:lnSpc>
              <a:spcBef>
                <a:spcPts val="0"/>
              </a:spcBef>
              <a:spcAft>
                <a:spcPts val="0"/>
              </a:spcAft>
              <a:buClr>
                <a:srgbClr val="000000"/>
              </a:buClr>
              <a:buSzPts val="2800"/>
            </a:pPr>
            <a:endPar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457200" algn="just" rtl="0">
              <a:lnSpc>
                <a:spcPct val="100000"/>
              </a:lnSpc>
              <a:spcBef>
                <a:spcPts val="0"/>
              </a:spcBef>
              <a:spcAft>
                <a:spcPts val="0"/>
              </a:spcAft>
              <a:buClr>
                <a:srgbClr val="000000"/>
              </a:buClr>
              <a:buSzPts val="2800"/>
              <a:buFont typeface="Arial"/>
              <a:buChar char="•"/>
            </a:pP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En Constitución el ritmo de avance del mar será de </a:t>
            </a:r>
            <a:r>
              <a:rPr lang="es-419"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8 metros</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 </a:t>
            </a:r>
            <a:r>
              <a:rPr lang="es-419"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cada 10 años.</a:t>
            </a:r>
            <a:endParaRPr lang="es-419"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2700" b="1" i="0" u="none" strike="noStrike" cap="none">
                <a:solidFill>
                  <a:srgbClr val="423B71"/>
                </a:solidFill>
                <a:latin typeface="Calibri"/>
                <a:ea typeface="Calibri"/>
                <a:cs typeface="Calibri"/>
                <a:sym typeface="Calibri"/>
              </a:rPr>
              <a:t>Lee la siguiente situación:</a:t>
            </a:r>
            <a:endParaRPr sz="2700" b="1" i="0" u="none" strike="noStrike" cap="none">
              <a:solidFill>
                <a:srgbClr val="423B71"/>
              </a:solidFill>
              <a:latin typeface="Calibri"/>
              <a:ea typeface="Calibri"/>
              <a:cs typeface="Calibri"/>
              <a:sym typeface="Calibri"/>
            </a:endParaRPr>
          </a:p>
        </p:txBody>
      </p:sp>
      <p:sp>
        <p:nvSpPr>
          <p:cNvPr id="6" name="Google Shape;117;p19"/>
          <p:cNvSpPr txBox="1"/>
          <p:nvPr/>
        </p:nvSpPr>
        <p:spPr>
          <a:xfrm>
            <a:off x="3089563" y="4919170"/>
            <a:ext cx="7951973" cy="1661963"/>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0"/>
              </a:spcBef>
              <a:spcAft>
                <a:spcPts val="0"/>
              </a:spcAft>
              <a:buClr>
                <a:srgbClr val="000000"/>
              </a:buClr>
              <a:buSzPts val="2800"/>
              <a:buFont typeface="Arial"/>
              <a:buNone/>
            </a:pPr>
            <a:r>
              <a:rPr lang="es-419" sz="2400" i="0" u="none" strike="noStrike" cap="none" dirty="0">
                <a:solidFill>
                  <a:schemeClr val="dk1"/>
                </a:solidFill>
                <a:latin typeface="Calibri"/>
                <a:ea typeface="Calibri"/>
                <a:cs typeface="Calibri"/>
                <a:sym typeface="Calibri"/>
              </a:rPr>
              <a:t>¿Cuál es el ritmo de avance del mar para cada zona?</a:t>
            </a:r>
          </a:p>
          <a:p>
            <a:pPr marL="457200" marR="0" lvl="0" indent="0" algn="ctr" rtl="0">
              <a:lnSpc>
                <a:spcPct val="100000"/>
              </a:lnSpc>
              <a:spcBef>
                <a:spcPts val="0"/>
              </a:spcBef>
              <a:spcAft>
                <a:spcPts val="0"/>
              </a:spcAft>
              <a:buClr>
                <a:srgbClr val="000000"/>
              </a:buClr>
              <a:buSzPts val="2800"/>
              <a:buFont typeface="Arial"/>
              <a:buNone/>
            </a:pPr>
            <a:endParaRPr sz="2400" i="0" u="none" strike="noStrike" cap="none" dirty="0">
              <a:solidFill>
                <a:schemeClr val="dk1"/>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2800"/>
              <a:buFont typeface="Arial"/>
              <a:buNone/>
            </a:pPr>
            <a:r>
              <a:rPr lang="es-419" sz="2400" i="0" u="none" strike="noStrike" cap="none" dirty="0">
                <a:solidFill>
                  <a:schemeClr val="dk1"/>
                </a:solidFill>
                <a:latin typeface="Calibri"/>
                <a:ea typeface="Calibri"/>
                <a:cs typeface="Calibri"/>
                <a:sym typeface="Calibri"/>
              </a:rPr>
              <a:t>¿Cuál sería el avance luego de 20 años? </a:t>
            </a:r>
          </a:p>
          <a:p>
            <a:pPr marL="457200" marR="0" lvl="0" indent="0" algn="ctr" rtl="0">
              <a:lnSpc>
                <a:spcPct val="100000"/>
              </a:lnSpc>
              <a:spcBef>
                <a:spcPts val="0"/>
              </a:spcBef>
              <a:spcAft>
                <a:spcPts val="0"/>
              </a:spcAft>
              <a:buClr>
                <a:srgbClr val="000000"/>
              </a:buClr>
              <a:buSzPts val="2800"/>
              <a:buFont typeface="Arial"/>
              <a:buNone/>
            </a:pPr>
            <a:r>
              <a:rPr lang="es-419" sz="2400" i="0" u="none" strike="noStrike" cap="none" dirty="0">
                <a:solidFill>
                  <a:schemeClr val="dk1"/>
                </a:solidFill>
                <a:latin typeface="Calibri"/>
                <a:ea typeface="Calibri"/>
                <a:cs typeface="Calibri"/>
                <a:sym typeface="Calibri"/>
              </a:rPr>
              <a:t>¿por qué?</a:t>
            </a:r>
            <a:r>
              <a:rPr lang="es-419" sz="2400" b="0" i="0" u="none" strike="noStrike" cap="none" dirty="0">
                <a:solidFill>
                  <a:schemeClr val="dk1"/>
                </a:solidFill>
                <a:latin typeface="Nunito"/>
                <a:ea typeface="Nunito"/>
                <a:cs typeface="Nunito"/>
                <a:sym typeface="Nunito"/>
              </a:rPr>
              <a:t> </a:t>
            </a:r>
            <a:endParaRPr sz="2400" b="0" i="0" u="none" strike="noStrike" cap="none" dirty="0">
              <a:solidFill>
                <a:srgbClr val="000000"/>
              </a:solidFill>
              <a:sym typeface="Arial"/>
            </a:endParaRPr>
          </a:p>
        </p:txBody>
      </p:sp>
      <p:pic>
        <p:nvPicPr>
          <p:cNvPr id="7" name="Google Shape;118;p19"/>
          <p:cNvPicPr preferRelativeResize="0"/>
          <p:nvPr/>
        </p:nvPicPr>
        <p:blipFill rotWithShape="1">
          <a:blip r:embed="rId3">
            <a:alphaModFix/>
          </a:blip>
          <a:srcRect/>
          <a:stretch/>
        </p:blipFill>
        <p:spPr>
          <a:xfrm>
            <a:off x="2158670" y="4716752"/>
            <a:ext cx="1598239" cy="1741856"/>
          </a:xfrm>
          <a:prstGeom prst="rect">
            <a:avLst/>
          </a:prstGeom>
          <a:noFill/>
          <a:ln>
            <a:noFill/>
          </a:ln>
        </p:spPr>
      </p:pic>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642013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1102179"/>
          </a:xfrm>
          <a:prstGeom prst="rect">
            <a:avLst/>
          </a:prstGeom>
          <a:solidFill>
            <a:srgbClr val="F3F3F3"/>
          </a:solidFill>
          <a:ln>
            <a:noFill/>
          </a:ln>
        </p:spPr>
        <p:txBody>
          <a:bodyPr spcFirstLastPara="1" wrap="square" lIns="180000" tIns="180000" rIns="180000" bIns="180000" anchor="t" anchorCtr="0">
            <a:spAutoFit/>
          </a:bodyPr>
          <a:lstStyle/>
          <a:p>
            <a:pPr>
              <a:buSzPts val="1800"/>
            </a:pPr>
            <a:r>
              <a:rPr lang="es-419" sz="2400" b="0" i="0" u="none" strike="noStrike" cap="none" dirty="0">
                <a:solidFill>
                  <a:srgbClr val="000000"/>
                </a:solidFill>
                <a:latin typeface="Calibri"/>
                <a:ea typeface="Calibri"/>
                <a:cs typeface="Calibri"/>
                <a:sym typeface="Calibri"/>
              </a:rPr>
              <a:t>1. Dibuja los gráficos de las predicciones del avance del mar para cada una de las zonas costeras mencionadas. </a:t>
            </a:r>
            <a:endParaRPr lang="es-419" sz="2400" b="0" i="0" u="none" strike="noStrike" cap="none" dirty="0">
              <a:solidFill>
                <a:srgbClr val="000000"/>
              </a:solidFill>
              <a:latin typeface="Arial"/>
              <a:ea typeface="Arial"/>
              <a:cs typeface="Arial"/>
              <a:sym typeface="Arial"/>
            </a:endParaRP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oogle Shape;127;g245f5b426fc_0_2">
            <a:extLst>
              <a:ext uri="{FF2B5EF4-FFF2-40B4-BE49-F238E27FC236}">
                <a16:creationId xmlns:a16="http://schemas.microsoft.com/office/drawing/2014/main" id="{F24AA8F3-D60B-7892-EDCD-6DE1E0332DDF}"/>
              </a:ext>
            </a:extLst>
          </p:cNvPr>
          <p:cNvPicPr preferRelativeResize="0">
            <a:picLocks noChangeAspect="1"/>
          </p:cNvPicPr>
          <p:nvPr/>
        </p:nvPicPr>
        <p:blipFill rotWithShape="1">
          <a:blip r:embed="rId3">
            <a:alphaModFix/>
          </a:blip>
          <a:srcRect/>
          <a:stretch/>
        </p:blipFill>
        <p:spPr>
          <a:xfrm>
            <a:off x="3293764" y="3014435"/>
            <a:ext cx="5604472" cy="3512592"/>
          </a:xfrm>
          <a:prstGeom prst="rect">
            <a:avLst/>
          </a:prstGeom>
          <a:noFill/>
          <a:ln>
            <a:noFill/>
          </a:ln>
        </p:spPr>
      </p:pic>
    </p:spTree>
    <p:extLst>
      <p:ext uri="{BB962C8B-B14F-4D97-AF65-F5344CB8AC3E}">
        <p14:creationId xmlns:p14="http://schemas.microsoft.com/office/powerpoint/2010/main" val="394843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1102179"/>
          </a:xfrm>
          <a:prstGeom prst="rect">
            <a:avLst/>
          </a:prstGeom>
          <a:solidFill>
            <a:srgbClr val="F3F3F3"/>
          </a:solidFill>
          <a:ln>
            <a:noFill/>
          </a:ln>
        </p:spPr>
        <p:txBody>
          <a:bodyPr spcFirstLastPara="1" wrap="square" lIns="180000" tIns="180000" rIns="180000" bIns="180000" anchor="t" anchorCtr="0">
            <a:spAutoFit/>
          </a:bodyPr>
          <a:lstStyle/>
          <a:p>
            <a:pPr>
              <a:buSzPts val="1800"/>
            </a:pPr>
            <a:r>
              <a:rPr lang="es-419" sz="2400" b="0" i="0" u="none" strike="noStrike" cap="none" dirty="0">
                <a:solidFill>
                  <a:srgbClr val="000000"/>
                </a:solidFill>
                <a:latin typeface="Calibri"/>
                <a:ea typeface="Calibri"/>
                <a:cs typeface="Calibri"/>
                <a:sym typeface="Calibri"/>
              </a:rPr>
              <a:t>2. ¿En qué zona costera está avanzando más rápido el mar? ¿Cómo se relaciona con el gráfico?</a:t>
            </a: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Google Shape;136;p22">
            <a:extLst>
              <a:ext uri="{FF2B5EF4-FFF2-40B4-BE49-F238E27FC236}">
                <a16:creationId xmlns:a16="http://schemas.microsoft.com/office/drawing/2014/main" id="{A2B09730-A475-2037-0732-6790E1B384C6}"/>
              </a:ext>
            </a:extLst>
          </p:cNvPr>
          <p:cNvPicPr preferRelativeResize="0"/>
          <p:nvPr/>
        </p:nvPicPr>
        <p:blipFill rotWithShape="1">
          <a:blip r:embed="rId3">
            <a:alphaModFix/>
          </a:blip>
          <a:srcRect/>
          <a:stretch/>
        </p:blipFill>
        <p:spPr>
          <a:xfrm>
            <a:off x="1765114" y="3186627"/>
            <a:ext cx="8251325" cy="2651051"/>
          </a:xfrm>
          <a:prstGeom prst="rect">
            <a:avLst/>
          </a:prstGeom>
          <a:noFill/>
          <a:ln>
            <a:noFill/>
          </a:ln>
        </p:spPr>
      </p:pic>
    </p:spTree>
    <p:extLst>
      <p:ext uri="{BB962C8B-B14F-4D97-AF65-F5344CB8AC3E}">
        <p14:creationId xmlns:p14="http://schemas.microsoft.com/office/powerpoint/2010/main" val="3262694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11797382" cy="1102179"/>
          </a:xfrm>
          <a:prstGeom prst="rect">
            <a:avLst/>
          </a:prstGeom>
          <a:solidFill>
            <a:srgbClr val="F3F3F3"/>
          </a:solidFill>
          <a:ln>
            <a:noFill/>
          </a:ln>
        </p:spPr>
        <p:txBody>
          <a:bodyPr spcFirstLastPara="1" wrap="square" lIns="180000" tIns="180000" rIns="180000" bIns="180000" anchor="t" anchorCtr="0">
            <a:spAutoFit/>
          </a:bodyPr>
          <a:lstStyle/>
          <a:p>
            <a:pPr>
              <a:buSzPts val="1800"/>
            </a:pPr>
            <a:r>
              <a:rPr lang="es-419" sz="2400" b="0" i="0" u="none" strike="noStrike" cap="none" dirty="0">
                <a:solidFill>
                  <a:srgbClr val="000000"/>
                </a:solidFill>
                <a:latin typeface="Calibri"/>
                <a:ea typeface="Calibri"/>
                <a:cs typeface="Calibri"/>
                <a:sym typeface="Calibri"/>
              </a:rPr>
              <a:t>2. ¿En qué zona costera está avanzando más rápido el mar? ¿Cómo se relaciona con el gráfico?</a:t>
            </a: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oogle Shape;145;p24">
            <a:extLst>
              <a:ext uri="{FF2B5EF4-FFF2-40B4-BE49-F238E27FC236}">
                <a16:creationId xmlns:a16="http://schemas.microsoft.com/office/drawing/2014/main" id="{BEB13542-998F-1E13-FA13-27CF3D414EA2}"/>
              </a:ext>
            </a:extLst>
          </p:cNvPr>
          <p:cNvPicPr preferRelativeResize="0">
            <a:picLocks noChangeAspect="1"/>
          </p:cNvPicPr>
          <p:nvPr/>
        </p:nvPicPr>
        <p:blipFill rotWithShape="1">
          <a:blip r:embed="rId3">
            <a:alphaModFix/>
          </a:blip>
          <a:srcRect t="13562"/>
          <a:stretch/>
        </p:blipFill>
        <p:spPr>
          <a:xfrm>
            <a:off x="2808397" y="2990374"/>
            <a:ext cx="6575205" cy="3610525"/>
          </a:xfrm>
          <a:prstGeom prst="rect">
            <a:avLst/>
          </a:prstGeom>
          <a:noFill/>
          <a:ln>
            <a:noFill/>
          </a:ln>
        </p:spPr>
      </p:pic>
    </p:spTree>
    <p:extLst>
      <p:ext uri="{BB962C8B-B14F-4D97-AF65-F5344CB8AC3E}">
        <p14:creationId xmlns:p14="http://schemas.microsoft.com/office/powerpoint/2010/main" val="1207205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290525" y="1739323"/>
            <a:ext cx="4636582" cy="3560646"/>
          </a:xfrm>
          <a:prstGeom prst="rect">
            <a:avLst/>
          </a:prstGeom>
          <a:solidFill>
            <a:srgbClr val="F3F3F3"/>
          </a:solidFill>
          <a:ln>
            <a:noFill/>
          </a:ln>
        </p:spPr>
        <p:txBody>
          <a:bodyPr spcFirstLastPara="1" wrap="square" lIns="180000" tIns="180000" rIns="180000" bIns="180000" anchor="ctr" anchorCtr="0">
            <a:noAutofit/>
          </a:bodyPr>
          <a:lstStyle/>
          <a:p>
            <a:pPr algn="just">
              <a:buSzPts val="1800"/>
            </a:pPr>
            <a:r>
              <a:rPr lang="es-419" sz="2400" b="0" i="0" u="none" strike="noStrike" cap="none" dirty="0">
                <a:solidFill>
                  <a:srgbClr val="000000"/>
                </a:solidFill>
                <a:latin typeface="Calibri"/>
                <a:ea typeface="Calibri"/>
                <a:cs typeface="Calibri"/>
                <a:sym typeface="Calibri"/>
              </a:rPr>
              <a:t>El avance del mar en la zona costera de Constitución ocurre a un ritmo más rápido que en la zona costera de Antofagasta, ya que cada 10 años el mar avanza 8 metros, mientras que en Antofagasta avanza 6 metros en el mismo periodo de tiempo.  </a:t>
            </a: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dirty="0">
                <a:solidFill>
                  <a:srgbClr val="423B71"/>
                </a:solidFill>
                <a:latin typeface="Calibri"/>
                <a:ea typeface="Calibri"/>
                <a:cs typeface="Calibri"/>
                <a:sym typeface="Calibri"/>
              </a:rPr>
              <a:t>Analicemos la situación</a:t>
            </a:r>
            <a:endParaRPr lang="es-419"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06B01561-62DF-8078-8CA7-AF2D61E2458F}"/>
              </a:ext>
            </a:extLst>
          </p:cNvPr>
          <p:cNvSpPr/>
          <p:nvPr/>
        </p:nvSpPr>
        <p:spPr>
          <a:xfrm>
            <a:off x="186431" y="48827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B0B66945-A378-CCFD-068B-D85FD2B454F6}"/>
              </a:ext>
            </a:extLst>
          </p:cNvPr>
          <p:cNvSpPr/>
          <p:nvPr/>
        </p:nvSpPr>
        <p:spPr>
          <a:xfrm>
            <a:off x="12087907" y="791592"/>
            <a:ext cx="104093" cy="5486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Google Shape;145;p24">
            <a:extLst>
              <a:ext uri="{FF2B5EF4-FFF2-40B4-BE49-F238E27FC236}">
                <a16:creationId xmlns:a16="http://schemas.microsoft.com/office/drawing/2014/main" id="{A4D9950F-B289-A647-D23D-E11054DDBE80}"/>
              </a:ext>
            </a:extLst>
          </p:cNvPr>
          <p:cNvPicPr preferRelativeResize="0"/>
          <p:nvPr/>
        </p:nvPicPr>
        <p:blipFill rotWithShape="1">
          <a:blip r:embed="rId3">
            <a:alphaModFix/>
          </a:blip>
          <a:srcRect t="13562"/>
          <a:stretch/>
        </p:blipFill>
        <p:spPr>
          <a:xfrm>
            <a:off x="5264458" y="1658893"/>
            <a:ext cx="6819270" cy="3783120"/>
          </a:xfrm>
          <a:prstGeom prst="rect">
            <a:avLst/>
          </a:prstGeom>
          <a:noFill/>
          <a:ln>
            <a:noFill/>
          </a:ln>
        </p:spPr>
      </p:pic>
      <p:sp>
        <p:nvSpPr>
          <p:cNvPr id="6" name="Google Shape;105;p4">
            <a:extLst>
              <a:ext uri="{FF2B5EF4-FFF2-40B4-BE49-F238E27FC236}">
                <a16:creationId xmlns:a16="http://schemas.microsoft.com/office/drawing/2014/main" id="{FC1716BD-414D-9DF2-AB32-7528975EA008}"/>
              </a:ext>
            </a:extLst>
          </p:cNvPr>
          <p:cNvSpPr/>
          <p:nvPr/>
        </p:nvSpPr>
        <p:spPr>
          <a:xfrm>
            <a:off x="286345" y="5442012"/>
            <a:ext cx="11719223" cy="1109007"/>
          </a:xfrm>
          <a:prstGeom prst="rect">
            <a:avLst/>
          </a:prstGeom>
          <a:solidFill>
            <a:srgbClr val="F3F3F3"/>
          </a:solidFill>
          <a:ln>
            <a:noFill/>
          </a:ln>
        </p:spPr>
        <p:txBody>
          <a:bodyPr spcFirstLastPara="1" wrap="square" lIns="180000" tIns="180000" rIns="180000" bIns="180000" anchor="ctr" anchorCtr="0">
            <a:spAutoFit/>
          </a:bodyPr>
          <a:lstStyle/>
          <a:p>
            <a:pPr marL="0" marR="0" lvl="0" indent="0" algn="just"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La recta de avance del mar en Constitución se encuentra por encima de la recta de avance del mar en Antofagasta.</a:t>
            </a:r>
          </a:p>
        </p:txBody>
      </p:sp>
    </p:spTree>
    <p:extLst>
      <p:ext uri="{BB962C8B-B14F-4D97-AF65-F5344CB8AC3E}">
        <p14:creationId xmlns:p14="http://schemas.microsoft.com/office/powerpoint/2010/main" val="1024498408"/>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10411</TotalTime>
  <Words>1215</Words>
  <Application>Microsoft Macintosh PowerPoint</Application>
  <PresentationFormat>Panorámica</PresentationFormat>
  <Paragraphs>118</Paragraphs>
  <Slides>24</Slides>
  <Notes>24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Arial</vt:lpstr>
      <vt:lpstr>Calibri</vt:lpstr>
      <vt:lpstr>Cambria Math</vt:lpstr>
      <vt:lpstr>Nunito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Felipe Fredes Silva (ricardo.fredes)</dc:creator>
  <cp:lastModifiedBy>Sebastian Cabezas Rios</cp:lastModifiedBy>
  <cp:revision>10</cp:revision>
  <dcterms:created xsi:type="dcterms:W3CDTF">2022-11-30T14:02:43Z</dcterms:created>
  <dcterms:modified xsi:type="dcterms:W3CDTF">2023-09-29T17:30:02Z</dcterms:modified>
</cp:coreProperties>
</file>