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83" r:id="rId7"/>
    <p:sldId id="284" r:id="rId8"/>
    <p:sldId id="285" r:id="rId9"/>
    <p:sldId id="263" r:id="rId10"/>
    <p:sldId id="287" r:id="rId11"/>
    <p:sldId id="286" r:id="rId12"/>
    <p:sldId id="264" r:id="rId13"/>
    <p:sldId id="265" r:id="rId14"/>
    <p:sldId id="288" r:id="rId15"/>
    <p:sldId id="289" r:id="rId16"/>
    <p:sldId id="290" r:id="rId17"/>
    <p:sldId id="291" r:id="rId18"/>
    <p:sldId id="292" r:id="rId19"/>
    <p:sldId id="293" r:id="rId20"/>
    <p:sldId id="282" r:id="rId2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3"/>
    </p:embeddedFont>
    <p:embeddedFont>
      <p:font typeface="Nunito" panose="000005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664"/>
    <a:srgbClr val="433B71"/>
    <a:srgbClr val="62B7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65" autoAdjust="0"/>
  </p:normalViewPr>
  <p:slideViewPr>
    <p:cSldViewPr snapToGrid="0">
      <p:cViewPr varScale="1">
        <p:scale>
          <a:sx n="100" d="100"/>
          <a:sy n="100" d="100"/>
        </p:scale>
        <p:origin x="946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13:40:15.199"/>
    </inkml:context>
    <inkml:brush xml:id="br0">
      <inkml:brushProperty name="width" value="0.05" units="cm"/>
      <inkml:brushProperty name="height" value="0.05" units="cm"/>
      <inkml:brushProperty name="color" value="#D65664"/>
    </inkml:brush>
  </inkml:definitions>
  <inkml:trace contextRef="#ctx0" brushRef="#br0">2242 1 24575,'-2'0'0,"0"0"0,0 1 0,0 0 0,0 0 0,0-1 0,0 1 0,1 0 0,-1 1 0,0-1 0,1 0 0,-1 0 0,0 1 0,1-1 0,-1 1 0,1-1 0,0 1 0,0 0 0,-2 2 0,-17 34 0,8-3 0,4-16 0,0 1 0,2 1 0,0-1 0,2 1 0,0 0 0,-1 35 0,5-36 0,1 0 0,2 0 0,7 35 0,12 71 0,-18-108 0,-1 0 0,-1 0 0,-1 0 0,0 0 0,-1 1 0,-3 26 0,1-35 0,0-1 0,0 1 0,-1-1 0,0 1 0,0-1 0,-1 0 0,-1 0 0,1 0 0,-2-1 0,1 1 0,-1-1 0,0 0 0,-10 9 0,-8 6 0,-65 65 0,77-75 0,2 0 0,0 1 0,1-1 0,0 2 0,-9 20 0,-12 21 0,24-47 0,1-1 0,0 1 0,0 0 0,1 0 0,0 1 0,1-1 0,0 1 0,1 0 0,-3 19 0,4-5 0,2-15 0,-2 0 0,1 0 0,-1 0 0,0 0 0,-1 0 0,0 0 0,0 0 0,-5 9 0,-3 7 0,1 1 0,1 1 0,1-1 0,-6 52 0,10-65 0,-1 0 0,0-1 0,-1 1 0,0-1 0,-1 1 0,-11 15 0,11-18 0,0 0 0,1 0 0,0 1 0,0 0 0,2-1 0,-1 2 0,-3 21 0,-14 116 0,12-82 0,4-32 0,-2 54 0,8-69 0,0 0 0,1 0 0,8 34 0,-6-35 0,0 0 0,-2 1 0,0-1 0,-1 1 0,-1-1 0,-1 1 0,-1-1 0,0 1 0,-2-1 0,-5 20 0,6-33 0,-1 1 0,0-1 0,0 0 0,0 0 0,-1 0 0,0-1 0,0 0 0,0 0 0,-1 0 0,-6 4 0,-23 24 0,2-1 0,-1 0 0,-1-2 0,-2-2 0,-66 39 0,75-51 0,12-7 0,0 1 0,-21 17 0,4-2 0,26-21 0,0 1 0,0 1 0,1-1 0,0 1 0,0 0 0,0 0 0,0 1 0,-6 10 0,-11 21 0,12-22 0,1 1 0,1 1 0,0-1 0,-6 23 0,8-24 0,0 0 0,-1 0 0,0-1 0,-2 0 0,0-1 0,-13 16 0,12-16 0,-1 1 0,2 0 0,0 1 0,1 0 0,-9 24 0,4-6 0,-2 1 0,-1-2 0,-2 0 0,-32 43 0,46-69 0,1 1 0,0 0 0,1 1 0,-1-1 0,1 1 0,1-1 0,0 1 0,0 0 0,0 13 0,-6 21 0,6-38 0,1 0 0,-2 0 0,1 0 0,0 0 0,-1-1 0,0 1 0,0-1 0,0 0 0,-8 7 0,-41 35 0,35-32 0,-50 34 0,46-35 0,2 1 0,-29 25 0,43-33 0,-1-1 0,1 1 0,1 1 0,-1-1 0,1 1 0,0-1 0,0 1 0,1 0 0,0 1 0,0-1 0,-3 16 0,5-13 0,0 1 0,1-1 0,0 0 0,1 1 0,0-1 0,0 1 0,6 17 0,-3-12 0,-1 0 0,2 20 0,-4-5 0,0 93 0,-2-113 0,0 0 0,0 0 0,-1 0 0,-1-1 0,0 1 0,0-1 0,-1 0 0,-10 19 0,9-23 0,0 0 0,0-1 0,-1 1 0,0-1 0,0 0 0,0-1 0,-10 6 0,-23 18 0,-29 41 0,40-40 0,0-1 0,-43 32 0,-33 24 0,98-79 0,0 2 0,0-1 0,1 1 0,0-1 0,0 1 0,0 1 0,1-1 0,0 1 0,1 0 0,-1 0 0,2 0 0,-4 11 0,5-15 0,1 1 0,-1-1 0,0 1 0,1 0 0,0-1 0,0 1 0,1 0 0,-1-1 0,1 1 0,0-1 0,0 1 0,1-1 0,-1 1 0,1-1 0,0 0 0,0 0 0,0 0 0,1 0 0,-1 0 0,1 0 0,0-1 0,0 1 0,6 4 0,17 12-1365,-16-11-5461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27e5ae785_0_3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f27e5ae785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75b3ab46d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275b3ab46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99831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7592bc7497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g27592bc749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75b3ab46d7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275b3ab46d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75b3ab46d7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275b3ab46d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2761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75b3ab46d7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275b3ab46d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1526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75b3ab46d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275b3ab46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130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75b3ab46d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275b3ab46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06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75b3ab46d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275b3ab46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45085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75b3ab46d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275b3ab46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329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7592bc7497_0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27592bc7497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27e5ae785_0_3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 dirty="0"/>
              <a:t>En este momento, se sugiere revisar con sus estudiantes la infografía que puede encontrar en las sección de recursos de la web de matcon.</a:t>
            </a:r>
            <a:endParaRPr dirty="0"/>
          </a:p>
        </p:txBody>
      </p:sp>
      <p:sp>
        <p:nvSpPr>
          <p:cNvPr id="130" name="Google Shape;130;g1f27e5ae785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27e5ae785_0_3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1f27e5ae785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27e5ae785_0_4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1f27e5ae785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2ee0e8b21c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22ee0e8b21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6105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2ee0e8b21c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22ee0e8b21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4679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2ee0e8b21c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22ee0e8b21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1502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75b3ab46d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275b3ab46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75b3ab46d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275b3ab46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111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6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customXml" Target="../ink/ink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4050" y="2096591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Escala Mercalli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3"/>
          <p:cNvSpPr/>
          <p:nvPr/>
        </p:nvSpPr>
        <p:spPr>
          <a:xfrm>
            <a:off x="399903" y="1535820"/>
            <a:ext cx="8473163" cy="247738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En el mapa de la actividad anterior, dibuja la circunferencia que determina aquellas localidades con intensidad igual a VI en escala Mercalli, </a:t>
            </a:r>
            <a:endParaRPr lang="es-419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s-419" sz="20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419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¿Qué puedes decir de la intensidad de una localidad que se encuentra a una distancia menor o igual al radio de la circunferencia anterior? ¿Y de una localidad que se encuentre a una distancia mayor?</a:t>
            </a:r>
            <a:endParaRPr sz="20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3809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9D9869E8-5747-8C69-1BFE-3603D7BD2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32" y="1344989"/>
            <a:ext cx="3166533" cy="3146583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5E993032-D26E-F41A-6899-8678AD4CBE83}"/>
              </a:ext>
            </a:extLst>
          </p:cNvPr>
          <p:cNvCxnSpPr>
            <a:cxnSpLocks/>
          </p:cNvCxnSpPr>
          <p:nvPr/>
        </p:nvCxnSpPr>
        <p:spPr>
          <a:xfrm flipV="1">
            <a:off x="2552699" y="2726267"/>
            <a:ext cx="1672168" cy="118533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áfico 14" descr="Marcador con relleno sólido">
            <a:extLst>
              <a:ext uri="{FF2B5EF4-FFF2-40B4-BE49-F238E27FC236}">
                <a16:creationId xmlns:a16="http://schemas.microsoft.com/office/drawing/2014/main" id="{73F5E30A-F731-8713-F3D9-E0DA9DDB5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5999" y="2374899"/>
            <a:ext cx="533401" cy="533401"/>
          </a:xfrm>
          <a:prstGeom prst="rect">
            <a:avLst/>
          </a:prstGeom>
        </p:spPr>
      </p:pic>
      <p:sp>
        <p:nvSpPr>
          <p:cNvPr id="18" name="Google Shape;174;p33">
            <a:extLst>
              <a:ext uri="{FF2B5EF4-FFF2-40B4-BE49-F238E27FC236}">
                <a16:creationId xmlns:a16="http://schemas.microsoft.com/office/drawing/2014/main" id="{EAC9EE17-63C0-51E7-2755-DA79CBF6B029}"/>
              </a:ext>
            </a:extLst>
          </p:cNvPr>
          <p:cNvSpPr/>
          <p:nvPr/>
        </p:nvSpPr>
        <p:spPr>
          <a:xfrm>
            <a:off x="4224868" y="1730552"/>
            <a:ext cx="4715932" cy="245198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419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Cualquier localidad dentro de la región delimitada por la circunferencia está a distancia menor o igual del epicentro que aquellos que tienen intensidad VI, y por tanto su intensidad será mayor. Lo mismo para los puntos fuera de la circunferencia. </a:t>
            </a:r>
            <a:endParaRPr lang="es-419" sz="2000" b="0" dirty="0"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399900" y="41520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Ideas principales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3576F3FE-1FDE-839A-C933-C52E82E0A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00" y="1296619"/>
            <a:ext cx="3725331" cy="310871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9619394-FFFE-6F53-422A-FC1EE2466E0D}"/>
              </a:ext>
            </a:extLst>
          </p:cNvPr>
          <p:cNvSpPr txBox="1"/>
          <p:nvPr/>
        </p:nvSpPr>
        <p:spPr>
          <a:xfrm>
            <a:off x="4238400" y="1359029"/>
            <a:ext cx="4572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419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Hemos encontrado una curva que une todos los puntos del mapa en que se registró una misma intensidad Mercalli. En </a:t>
            </a:r>
            <a:r>
              <a:rPr lang="es-419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algunos terremotos </a:t>
            </a:r>
            <a:r>
              <a:rPr lang="es-419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estas curvas corresponden </a:t>
            </a:r>
            <a:r>
              <a:rPr lang="es-419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aproximadamente</a:t>
            </a:r>
            <a:r>
              <a:rPr lang="es-419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 circunferencias concéntricas, centradas en el epicentro, con valores de intensidad más pequeños a medida que la distancia al epicentro es mayor. </a:t>
            </a:r>
          </a:p>
          <a:p>
            <a:pPr algn="just"/>
            <a:endParaRPr lang="es-419" sz="1600" dirty="0">
              <a:latin typeface="Calibri" panose="020F0502020204030204" pitchFamily="34" charset="0"/>
            </a:endParaRPr>
          </a:p>
          <a:p>
            <a:pPr algn="just"/>
            <a:r>
              <a:rPr lang="es-419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 mapa que muestra las diferentes curvas de igual intensidad de un terremoto, se conoce como </a:t>
            </a:r>
            <a:r>
              <a:rPr lang="es-419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mapa </a:t>
            </a:r>
            <a:r>
              <a:rPr lang="es-419" sz="1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isosismal</a:t>
            </a:r>
            <a:r>
              <a:rPr lang="es-419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endParaRPr lang="es-419" sz="1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91D164-8D9D-97B3-B320-4B216484C3F2}"/>
              </a:ext>
            </a:extLst>
          </p:cNvPr>
          <p:cNvSpPr txBox="1"/>
          <p:nvPr/>
        </p:nvSpPr>
        <p:spPr>
          <a:xfrm>
            <a:off x="1658072" y="4494171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i="1" dirty="0">
                <a:latin typeface="Calibri" panose="020F0502020204030204" pitchFamily="34" charset="0"/>
                <a:cs typeface="Calibri" panose="020F0502020204030204" pitchFamily="34" charset="0"/>
              </a:rPr>
              <a:t>Mapa </a:t>
            </a:r>
            <a:r>
              <a:rPr lang="es-ES" i="1" dirty="0" err="1">
                <a:latin typeface="Calibri" panose="020F0502020204030204" pitchFamily="34" charset="0"/>
                <a:cs typeface="Calibri" panose="020F0502020204030204" pitchFamily="34" charset="0"/>
              </a:rPr>
              <a:t>isosmal</a:t>
            </a:r>
            <a:endParaRPr lang="es-419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399900" y="41520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Ideas principales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619394-FFFE-6F53-422A-FC1EE2466E0D}"/>
              </a:ext>
            </a:extLst>
          </p:cNvPr>
          <p:cNvSpPr txBox="1"/>
          <p:nvPr/>
        </p:nvSpPr>
        <p:spPr>
          <a:xfrm>
            <a:off x="4047068" y="2140862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419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 lugar geométrico formado por todos los puntos equidistantes a un punto fijo del plano es una </a:t>
            </a:r>
            <a:r>
              <a:rPr lang="es-419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circunferencia</a:t>
            </a:r>
            <a:r>
              <a:rPr lang="es-419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cuyo </a:t>
            </a:r>
            <a:r>
              <a:rPr lang="es-419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centro</a:t>
            </a:r>
            <a:r>
              <a:rPr lang="es-419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es dicho punto fijo.  </a:t>
            </a:r>
            <a:endParaRPr lang="es-419" sz="1600" dirty="0"/>
          </a:p>
        </p:txBody>
      </p:sp>
      <p:pic>
        <p:nvPicPr>
          <p:cNvPr id="7" name="Imagen 6" descr="Mapa&#10;&#10;Descripción generada automáticamente">
            <a:extLst>
              <a:ext uri="{FF2B5EF4-FFF2-40B4-BE49-F238E27FC236}">
                <a16:creationId xmlns:a16="http://schemas.microsoft.com/office/drawing/2014/main" id="{1B5D8883-BE09-9B2E-20E5-AD827590791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524932" y="1387322"/>
            <a:ext cx="3166533" cy="3146583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8BD5CDD1-2D9F-9B65-5036-8EF47F2E5EEE}"/>
              </a:ext>
            </a:extLst>
          </p:cNvPr>
          <p:cNvCxnSpPr/>
          <p:nvPr/>
        </p:nvCxnSpPr>
        <p:spPr>
          <a:xfrm flipV="1">
            <a:off x="2209800" y="2379133"/>
            <a:ext cx="812800" cy="668146"/>
          </a:xfrm>
          <a:prstGeom prst="line">
            <a:avLst/>
          </a:prstGeom>
          <a:ln w="1905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014B8E0-EDA4-A322-7BF3-9C607FB20CF9}"/>
              </a:ext>
            </a:extLst>
          </p:cNvPr>
          <p:cNvCxnSpPr>
            <a:cxnSpLocks/>
          </p:cNvCxnSpPr>
          <p:nvPr/>
        </p:nvCxnSpPr>
        <p:spPr>
          <a:xfrm flipH="1">
            <a:off x="1236133" y="3047279"/>
            <a:ext cx="973667" cy="144654"/>
          </a:xfrm>
          <a:prstGeom prst="line">
            <a:avLst/>
          </a:prstGeom>
          <a:ln w="1905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806790E-04CE-1417-ADC7-3EB6EEEFA92E}"/>
              </a:ext>
            </a:extLst>
          </p:cNvPr>
          <p:cNvSpPr txBox="1"/>
          <p:nvPr/>
        </p:nvSpPr>
        <p:spPr>
          <a:xfrm>
            <a:off x="2399678" y="240247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i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lang="es-419" sz="1600" i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6B6FF0-B400-8F6C-A9B3-85F96A0A7B80}"/>
              </a:ext>
            </a:extLst>
          </p:cNvPr>
          <p:cNvSpPr txBox="1"/>
          <p:nvPr/>
        </p:nvSpPr>
        <p:spPr>
          <a:xfrm>
            <a:off x="1390717" y="2878002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i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lang="es-419" sz="1600" i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502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399900" y="41520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Ideas principales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619394-FFFE-6F53-422A-FC1EE2466E0D}"/>
              </a:ext>
            </a:extLst>
          </p:cNvPr>
          <p:cNvSpPr txBox="1"/>
          <p:nvPr/>
        </p:nvSpPr>
        <p:spPr>
          <a:xfrm>
            <a:off x="4047068" y="2140862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es-419" sz="1800" dirty="0">
                <a:latin typeface="Calibri" panose="020F0502020204030204" pitchFamily="34" charset="0"/>
              </a:rPr>
              <a:t>E</a:t>
            </a:r>
            <a:r>
              <a:rPr lang="es-419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 </a:t>
            </a:r>
            <a:r>
              <a:rPr lang="es-419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círculo</a:t>
            </a:r>
            <a:r>
              <a:rPr lang="es-419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corresponde al lugar geométrico formado por todos los puntos que se encuentran a menor o igual distancia del centro que la circunferencia.</a:t>
            </a:r>
          </a:p>
        </p:txBody>
      </p:sp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CA3F335F-E2C4-A54B-4691-0E5E67481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32" y="1408578"/>
            <a:ext cx="3014775" cy="299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35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3"/>
          <p:cNvSpPr/>
          <p:nvPr/>
        </p:nvSpPr>
        <p:spPr>
          <a:xfrm>
            <a:off x="399904" y="1859280"/>
            <a:ext cx="8473163" cy="166878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s-419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 la </a:t>
            </a:r>
            <a:r>
              <a:rPr lang="es-419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densidad de población </a:t>
            </a:r>
            <a:r>
              <a:rPr lang="es-419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promedio en la región delimitada por la intensidad VI en escala Mercalli es de 34 personas por kilómetro cuadrado ¿cuántas personas aproximadamente percibieron el terremoto con esta intensidad o mayor? </a:t>
            </a:r>
            <a:endParaRPr sz="20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9861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 descr="Mapa&#10;&#10;Descripción generada automáticamente">
            <a:extLst>
              <a:ext uri="{FF2B5EF4-FFF2-40B4-BE49-F238E27FC236}">
                <a16:creationId xmlns:a16="http://schemas.microsoft.com/office/drawing/2014/main" id="{8256BBFB-9B0B-7409-694B-821305D6D2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524932" y="1387322"/>
            <a:ext cx="3166533" cy="314658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970E211F-40E9-E5C9-AD8B-85FB4885F434}"/>
                  </a:ext>
                </a:extLst>
              </p14:cNvPr>
              <p14:cNvContentPartPr/>
              <p14:nvPr/>
            </p14:nvContentPartPr>
            <p14:xfrm>
              <a:off x="1623300" y="1957980"/>
              <a:ext cx="807480" cy="176364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970E211F-40E9-E5C9-AD8B-85FB4885F4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4300" y="1948980"/>
                <a:ext cx="825120" cy="17812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F67DD2DD-D66E-2545-9DC9-423CA8F6AAF6}"/>
              </a:ext>
            </a:extLst>
          </p:cNvPr>
          <p:cNvSpPr txBox="1"/>
          <p:nvPr/>
        </p:nvSpPr>
        <p:spPr>
          <a:xfrm>
            <a:off x="3948008" y="1474794"/>
            <a:ext cx="4572000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es-419" sz="1800" dirty="0">
                <a:latin typeface="Calibri" panose="020F0502020204030204" pitchFamily="34" charset="0"/>
              </a:rPr>
              <a:t>Una posibilidad es aproximar la superficie mediante la mitad de un círculo.</a:t>
            </a:r>
            <a:endParaRPr lang="es-419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9966E75-5B17-80EB-9436-E49B71C9DE54}"/>
                  </a:ext>
                </a:extLst>
              </p:cNvPr>
              <p:cNvSpPr txBox="1"/>
              <p:nvPr/>
            </p:nvSpPr>
            <p:spPr>
              <a:xfrm>
                <a:off x="4992188" y="2932433"/>
                <a:ext cx="2719252" cy="4308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419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419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⋅60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=5654,9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419" dirty="0"/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9966E75-5B17-80EB-9436-E49B71C9D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188" y="2932433"/>
                <a:ext cx="2719252" cy="430824"/>
              </a:xfrm>
              <a:prstGeom prst="rect">
                <a:avLst/>
              </a:prstGeom>
              <a:blipFill>
                <a:blip r:embed="rId6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EFE6ECBD-18DE-534A-5EAD-1390ED992439}"/>
              </a:ext>
            </a:extLst>
          </p:cNvPr>
          <p:cNvSpPr txBox="1"/>
          <p:nvPr/>
        </p:nvSpPr>
        <p:spPr>
          <a:xfrm>
            <a:off x="3948008" y="225502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es-419" sz="1600" dirty="0">
                <a:latin typeface="Calibri" panose="020F0502020204030204" pitchFamily="34" charset="0"/>
              </a:rPr>
              <a:t>Así, obtenemos podemos obtener el área de la región de interés,</a:t>
            </a:r>
            <a:endParaRPr lang="es-419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940059-9270-FF02-9A59-5450B5C32494}"/>
              </a:ext>
            </a:extLst>
          </p:cNvPr>
          <p:cNvSpPr txBox="1"/>
          <p:nvPr/>
        </p:nvSpPr>
        <p:spPr>
          <a:xfrm>
            <a:off x="3948008" y="3506530"/>
            <a:ext cx="46710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es-419" sz="1600" dirty="0">
                <a:latin typeface="Calibri" panose="020F0502020204030204" pitchFamily="34" charset="0"/>
              </a:rPr>
              <a:t>Y usar la densidad poblacional para estimar el número de personas afectadas (grado VI escala </a:t>
            </a:r>
            <a:r>
              <a:rPr lang="es-419" sz="1600" dirty="0" err="1">
                <a:latin typeface="Calibri" panose="020F0502020204030204" pitchFamily="34" charset="0"/>
              </a:rPr>
              <a:t>mercalli</a:t>
            </a:r>
            <a:r>
              <a:rPr lang="es-419" sz="1600" dirty="0">
                <a:latin typeface="Calibri" panose="020F0502020204030204" pitchFamily="34" charset="0"/>
              </a:rPr>
              <a:t>)</a:t>
            </a:r>
            <a:endParaRPr lang="es-419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3A5304F-44BF-A364-90FB-D9A232A9DBF7}"/>
                  </a:ext>
                </a:extLst>
              </p:cNvPr>
              <p:cNvSpPr txBox="1"/>
              <p:nvPr/>
            </p:nvSpPr>
            <p:spPr>
              <a:xfrm>
                <a:off x="4097142" y="4194090"/>
                <a:ext cx="4273732" cy="3689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5654,9 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⋅34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𝑝𝑒𝑟𝑠𝑜𝑛𝑎𝑠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=192 265,5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𝑝𝑒𝑟𝑠𝑜𝑛𝑎𝑠</m:t>
                      </m:r>
                    </m:oMath>
                  </m:oMathPara>
                </a14:m>
                <a:endParaRPr lang="es-419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3A5304F-44BF-A364-90FB-D9A232A9D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142" y="4194090"/>
                <a:ext cx="4273732" cy="368947"/>
              </a:xfrm>
              <a:prstGeom prst="rect">
                <a:avLst/>
              </a:prstGeom>
              <a:blipFill>
                <a:blip r:embed="rId7"/>
                <a:stretch>
                  <a:fillRect t="-1639" b="-14754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251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62D9C0C-84E5-9EDD-C9BE-7ADA326D9CA0}"/>
              </a:ext>
            </a:extLst>
          </p:cNvPr>
          <p:cNvSpPr txBox="1"/>
          <p:nvPr/>
        </p:nvSpPr>
        <p:spPr>
          <a:xfrm>
            <a:off x="3598357" y="1609866"/>
            <a:ext cx="49386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419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 lugar geométrico formado por todos los puntos equidistantes a un punto fijo del plano es una </a:t>
            </a:r>
            <a:r>
              <a:rPr lang="es-419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circunferencia</a:t>
            </a:r>
            <a:r>
              <a:rPr lang="es-419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cuyo </a:t>
            </a:r>
            <a:r>
              <a:rPr lang="es-419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centro</a:t>
            </a:r>
            <a:r>
              <a:rPr lang="es-419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es dicho punto fijo. </a:t>
            </a:r>
          </a:p>
          <a:p>
            <a:pPr marL="342900" indent="-342900" algn="just">
              <a:buAutoNum type="arabicPeriod"/>
            </a:pPr>
            <a:endParaRPr lang="es-419" sz="1800" dirty="0">
              <a:latin typeface="Calibri" panose="020F0502020204030204" pitchFamily="34" charset="0"/>
            </a:endParaRPr>
          </a:p>
          <a:p>
            <a:pPr marL="342900" indent="-342900" algn="just">
              <a:buAutoNum type="arabicPeriod"/>
            </a:pPr>
            <a:r>
              <a:rPr lang="es-419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 </a:t>
            </a:r>
            <a:r>
              <a:rPr lang="es-419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círculo</a:t>
            </a:r>
            <a:r>
              <a:rPr lang="es-419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corresponde al lugar geométrico formado por todos los puntos que se encuentran a menor o igual distancia del centro que la circunferencia.</a:t>
            </a:r>
          </a:p>
        </p:txBody>
      </p:sp>
      <p:pic>
        <p:nvPicPr>
          <p:cNvPr id="4" name="Imagen 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9B6D1D0-B54B-26B1-CCFF-3E17D1B87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72" y="1609866"/>
            <a:ext cx="2574269" cy="220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96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62D9C0C-84E5-9EDD-C9BE-7ADA326D9CA0}"/>
              </a:ext>
            </a:extLst>
          </p:cNvPr>
          <p:cNvSpPr txBox="1"/>
          <p:nvPr/>
        </p:nvSpPr>
        <p:spPr>
          <a:xfrm>
            <a:off x="3670102" y="1873763"/>
            <a:ext cx="5085278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s-419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 algunos sismos o terremotos, las curvas </a:t>
            </a:r>
            <a:r>
              <a:rPr lang="es-419" sz="2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isosismales</a:t>
            </a:r>
            <a:r>
              <a:rPr lang="es-419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(es decir, aquellas que unen todos los puntos del mapa en que se registró una misma intensidad Mercalli) corresponden aproximadamente a circunferencias concéntricas, centradas en el epicentro. </a:t>
            </a:r>
            <a:br>
              <a:rPr lang="es-419" sz="1800" b="0" i="0" u="none" strike="noStrike" dirty="0">
                <a:solidFill>
                  <a:srgbClr val="000000"/>
                </a:solidFill>
                <a:effectLst/>
                <a:latin typeface="Nunito" panose="00000500000000000000" pitchFamily="2" charset="0"/>
              </a:rPr>
            </a:br>
            <a:endParaRPr lang="es-419" sz="1800" dirty="0">
              <a:latin typeface="Calibri" panose="020F0502020204030204" pitchFamily="34" charset="0"/>
            </a:endParaRPr>
          </a:p>
        </p:txBody>
      </p:sp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8D6FD5E1-A0F7-B82A-E343-3B5F44B54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36" y="1634670"/>
            <a:ext cx="2857966" cy="238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84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52"/>
          <p:cNvSpPr txBox="1"/>
          <p:nvPr/>
        </p:nvSpPr>
        <p:spPr>
          <a:xfrm>
            <a:off x="484060" y="20823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Escala Mercalli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349780" y="382119"/>
            <a:ext cx="7214100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Escala Mercalli</a:t>
            </a:r>
            <a:endParaRPr sz="24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7"/>
          <p:cNvSpPr txBox="1"/>
          <p:nvPr/>
        </p:nvSpPr>
        <p:spPr>
          <a:xfrm>
            <a:off x="3072000" y="45164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*Imagen referencial de la situación</a:t>
            </a:r>
            <a:r>
              <a:rPr lang="e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567F08E-5078-F31B-4E7C-CDB1FB219444}"/>
              </a:ext>
            </a:extLst>
          </p:cNvPr>
          <p:cNvSpPr txBox="1"/>
          <p:nvPr/>
        </p:nvSpPr>
        <p:spPr>
          <a:xfrm>
            <a:off x="349780" y="1022478"/>
            <a:ext cx="7462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2400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Revisemos la infografía </a:t>
            </a:r>
            <a:r>
              <a:rPr lang="es" sz="24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“¿Cómo medimos el impacto y la energía de un terremoto?”</a:t>
            </a:r>
            <a:endParaRPr lang="es-419" sz="2400" dirty="0"/>
          </a:p>
        </p:txBody>
      </p:sp>
      <p:pic>
        <p:nvPicPr>
          <p:cNvPr id="4" name="Imagen 3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737DF47-CAD2-AF40-BC5C-54A84CF8B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936" y="2017572"/>
            <a:ext cx="3495921" cy="25449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/>
        </p:nvSpPr>
        <p:spPr>
          <a:xfrm>
            <a:off x="375565" y="1314855"/>
            <a:ext cx="4432655" cy="260837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55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s-419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¿Cuál es la diferencia entre magnitud e intensidad de un sismo?</a:t>
            </a:r>
          </a:p>
          <a:p>
            <a:pPr marL="457200" indent="-355600" algn="just">
              <a:spcBef>
                <a:spcPts val="1000"/>
              </a:spcBef>
              <a:buSzPts val="2000"/>
              <a:buFont typeface="Calibri"/>
              <a:buChar char="●"/>
            </a:pPr>
            <a:r>
              <a:rPr lang="es-E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¿De qué factores depende la intensidad de un sismo?</a:t>
            </a:r>
          </a:p>
          <a:p>
            <a:pPr marL="457200" indent="-355600" algn="just">
              <a:spcBef>
                <a:spcPts val="1000"/>
              </a:spcBef>
              <a:buSzPts val="2000"/>
              <a:buFont typeface="Calibri"/>
              <a:buChar char="●"/>
            </a:pPr>
            <a:r>
              <a:rPr lang="es-419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¿Qué mide la escala Mercalli Modificada? ¿Qué rango de valores puede tomar?</a:t>
            </a:r>
          </a:p>
        </p:txBody>
      </p:sp>
      <p:sp>
        <p:nvSpPr>
          <p:cNvPr id="140" name="Google Shape;140;p28"/>
          <p:cNvSpPr txBox="1"/>
          <p:nvPr/>
        </p:nvSpPr>
        <p:spPr>
          <a:xfrm>
            <a:off x="284125" y="284125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Escala Mercalli</a:t>
            </a:r>
            <a:endParaRPr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49855B-DABA-83C4-0DE4-4F87FB668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847" y="1722120"/>
            <a:ext cx="3195933" cy="17938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652F1D21-B9FA-33ED-4416-A7866CA7D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970" y="1084907"/>
            <a:ext cx="5996940" cy="265364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F301EF5-7F2F-149B-A343-230BB80DAE38}"/>
              </a:ext>
            </a:extLst>
          </p:cNvPr>
          <p:cNvSpPr txBox="1"/>
          <p:nvPr/>
        </p:nvSpPr>
        <p:spPr>
          <a:xfrm>
            <a:off x="842453" y="4058593"/>
            <a:ext cx="745909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s-419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Cómo estimar la cantidad de personas que se vieron afectadas por el sismo?</a:t>
            </a:r>
            <a:endParaRPr lang="es-419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2"/>
          <p:cNvSpPr/>
          <p:nvPr/>
        </p:nvSpPr>
        <p:spPr>
          <a:xfrm>
            <a:off x="399903" y="1219199"/>
            <a:ext cx="8507029" cy="76962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419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Considera los siguientes mapa, donde se ha marcado el epicentro del terremoto de 2012 y distintas localidades de Chile cuya intensidad en escala </a:t>
            </a:r>
            <a:r>
              <a:rPr lang="es-419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mercalli</a:t>
            </a:r>
            <a:r>
              <a:rPr lang="es-419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fue grado VI.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0C38C193-42B4-7E9C-DED4-A6659D060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47" y="2160314"/>
            <a:ext cx="2707020" cy="269556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E6E49D3-172D-2A8F-FF95-4361BD8AF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955105"/>
              </p:ext>
            </p:extLst>
          </p:nvPr>
        </p:nvGraphicFramePr>
        <p:xfrm>
          <a:off x="3901440" y="3209954"/>
          <a:ext cx="462218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545">
                  <a:extLst>
                    <a:ext uri="{9D8B030D-6E8A-4147-A177-3AD203B41FA5}">
                      <a16:colId xmlns:a16="http://schemas.microsoft.com/office/drawing/2014/main" val="2150004354"/>
                    </a:ext>
                  </a:extLst>
                </a:gridCol>
                <a:gridCol w="1155545">
                  <a:extLst>
                    <a:ext uri="{9D8B030D-6E8A-4147-A177-3AD203B41FA5}">
                      <a16:colId xmlns:a16="http://schemas.microsoft.com/office/drawing/2014/main" val="3410631567"/>
                    </a:ext>
                  </a:extLst>
                </a:gridCol>
                <a:gridCol w="1155545">
                  <a:extLst>
                    <a:ext uri="{9D8B030D-6E8A-4147-A177-3AD203B41FA5}">
                      <a16:colId xmlns:a16="http://schemas.microsoft.com/office/drawing/2014/main" val="809274072"/>
                    </a:ext>
                  </a:extLst>
                </a:gridCol>
                <a:gridCol w="1155545">
                  <a:extLst>
                    <a:ext uri="{9D8B030D-6E8A-4147-A177-3AD203B41FA5}">
                      <a16:colId xmlns:a16="http://schemas.microsoft.com/office/drawing/2014/main" val="3198606708"/>
                    </a:ext>
                  </a:extLst>
                </a:gridCol>
              </a:tblGrid>
              <a:tr h="282296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Grado</a:t>
                      </a:r>
                      <a:endParaRPr lang="es-419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Localidad</a:t>
                      </a:r>
                      <a:endParaRPr lang="es-419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Distancia Epicentro (cm)</a:t>
                      </a:r>
                      <a:endParaRPr lang="es-419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Distancia epicentro (km)</a:t>
                      </a:r>
                      <a:endParaRPr lang="es-419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088498"/>
                  </a:ext>
                </a:extLst>
              </a:tr>
              <a:tr h="282296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s-419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Paredones</a:t>
                      </a:r>
                      <a:endParaRPr lang="es-419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419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829263"/>
                  </a:ext>
                </a:extLst>
              </a:tr>
              <a:tr h="282296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s-419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Villa Prat</a:t>
                      </a:r>
                      <a:endParaRPr lang="es-419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419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997290"/>
                  </a:ext>
                </a:extLst>
              </a:tr>
              <a:tr h="282296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s-419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Cauquenes</a:t>
                      </a:r>
                      <a:endParaRPr lang="es-419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419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256475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8ACF0E81-5B54-24A1-EDAC-7A63A3617ADB}"/>
              </a:ext>
            </a:extLst>
          </p:cNvPr>
          <p:cNvSpPr txBox="1"/>
          <p:nvPr/>
        </p:nvSpPr>
        <p:spPr>
          <a:xfrm>
            <a:off x="3550584" y="2052039"/>
            <a:ext cx="5193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a) Usa una regla para medir la distancia desde el epicentro a las distintas localidades. Registra tus medidas en una tabla. Considera que en el mapa, </a:t>
            </a:r>
            <a:r>
              <a:rPr lang="es-419" sz="16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 cm equivale a 20 km en la realidad</a:t>
            </a:r>
            <a:r>
              <a:rPr lang="es-419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es-419" sz="1600" dirty="0"/>
          </a:p>
        </p:txBody>
      </p:sp>
    </p:spTree>
    <p:extLst>
      <p:ext uri="{BB962C8B-B14F-4D97-AF65-F5344CB8AC3E}">
        <p14:creationId xmlns:p14="http://schemas.microsoft.com/office/powerpoint/2010/main" val="275621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E6E49D3-172D-2A8F-FF95-4361BD8AF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970236"/>
              </p:ext>
            </p:extLst>
          </p:nvPr>
        </p:nvGraphicFramePr>
        <p:xfrm>
          <a:off x="3994574" y="2668259"/>
          <a:ext cx="462218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545">
                  <a:extLst>
                    <a:ext uri="{9D8B030D-6E8A-4147-A177-3AD203B41FA5}">
                      <a16:colId xmlns:a16="http://schemas.microsoft.com/office/drawing/2014/main" val="2150004354"/>
                    </a:ext>
                  </a:extLst>
                </a:gridCol>
                <a:gridCol w="1225282">
                  <a:extLst>
                    <a:ext uri="{9D8B030D-6E8A-4147-A177-3AD203B41FA5}">
                      <a16:colId xmlns:a16="http://schemas.microsoft.com/office/drawing/2014/main" val="3410631567"/>
                    </a:ext>
                  </a:extLst>
                </a:gridCol>
                <a:gridCol w="1085808">
                  <a:extLst>
                    <a:ext uri="{9D8B030D-6E8A-4147-A177-3AD203B41FA5}">
                      <a16:colId xmlns:a16="http://schemas.microsoft.com/office/drawing/2014/main" val="809274072"/>
                    </a:ext>
                  </a:extLst>
                </a:gridCol>
                <a:gridCol w="1155545">
                  <a:extLst>
                    <a:ext uri="{9D8B030D-6E8A-4147-A177-3AD203B41FA5}">
                      <a16:colId xmlns:a16="http://schemas.microsoft.com/office/drawing/2014/main" val="3198606708"/>
                    </a:ext>
                  </a:extLst>
                </a:gridCol>
              </a:tblGrid>
              <a:tr h="282296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Grado</a:t>
                      </a:r>
                      <a:endParaRPr lang="es-419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Localidad</a:t>
                      </a:r>
                      <a:endParaRPr lang="es-419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Distancia Epicentro (cm)</a:t>
                      </a:r>
                      <a:endParaRPr lang="es-419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Distancia epicentro (km)</a:t>
                      </a:r>
                      <a:endParaRPr lang="es-419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088498"/>
                  </a:ext>
                </a:extLst>
              </a:tr>
              <a:tr h="282296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s-419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Lolol</a:t>
                      </a:r>
                      <a:endParaRPr lang="es-419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419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829263"/>
                  </a:ext>
                </a:extLst>
              </a:tr>
              <a:tr h="282296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s-419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Maule</a:t>
                      </a:r>
                      <a:endParaRPr lang="es-419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419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997290"/>
                  </a:ext>
                </a:extLst>
              </a:tr>
              <a:tr h="282296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s-419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Pueblo Nuevo</a:t>
                      </a:r>
                      <a:endParaRPr lang="es-419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419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256475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8ACF0E81-5B54-24A1-EDAC-7A63A3617ADB}"/>
              </a:ext>
            </a:extLst>
          </p:cNvPr>
          <p:cNvSpPr txBox="1"/>
          <p:nvPr/>
        </p:nvSpPr>
        <p:spPr>
          <a:xfrm>
            <a:off x="3615770" y="1484772"/>
            <a:ext cx="5193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1600" i="1" dirty="0">
                <a:latin typeface="Calibri" panose="020F0502020204030204" pitchFamily="34" charset="0"/>
              </a:rPr>
              <a:t>b</a:t>
            </a:r>
            <a:r>
              <a:rPr lang="es-419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Las localidades de Maule, Pueblo Nuevo y Lolol, también fueron categorizadas con una intensidad de grado VI. Registra la distancia al epicentro (</a:t>
            </a:r>
            <a:r>
              <a:rPr lang="es-419" sz="16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 cm equivale a 20 km en la realidad</a:t>
            </a:r>
            <a:r>
              <a:rPr lang="es-419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es-419" sz="1600" dirty="0"/>
          </a:p>
        </p:txBody>
      </p:sp>
      <p:pic>
        <p:nvPicPr>
          <p:cNvPr id="6" name="Imagen 5" descr="Mapa&#10;&#10;Descripción generada automáticamente">
            <a:extLst>
              <a:ext uri="{FF2B5EF4-FFF2-40B4-BE49-F238E27FC236}">
                <a16:creationId xmlns:a16="http://schemas.microsoft.com/office/drawing/2014/main" id="{700650DA-E6A1-3868-759C-998895BF5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03" y="1484772"/>
            <a:ext cx="2858451" cy="28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67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E6E49D3-172D-2A8F-FF95-4361BD8AF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181875"/>
              </p:ext>
            </p:extLst>
          </p:nvPr>
        </p:nvGraphicFramePr>
        <p:xfrm>
          <a:off x="948267" y="1600199"/>
          <a:ext cx="7120466" cy="29523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0117">
                  <a:extLst>
                    <a:ext uri="{9D8B030D-6E8A-4147-A177-3AD203B41FA5}">
                      <a16:colId xmlns:a16="http://schemas.microsoft.com/office/drawing/2014/main" val="2150004354"/>
                    </a:ext>
                  </a:extLst>
                </a:gridCol>
                <a:gridCol w="1887546">
                  <a:extLst>
                    <a:ext uri="{9D8B030D-6E8A-4147-A177-3AD203B41FA5}">
                      <a16:colId xmlns:a16="http://schemas.microsoft.com/office/drawing/2014/main" val="3410631567"/>
                    </a:ext>
                  </a:extLst>
                </a:gridCol>
                <a:gridCol w="1672686">
                  <a:extLst>
                    <a:ext uri="{9D8B030D-6E8A-4147-A177-3AD203B41FA5}">
                      <a16:colId xmlns:a16="http://schemas.microsoft.com/office/drawing/2014/main" val="809274072"/>
                    </a:ext>
                  </a:extLst>
                </a:gridCol>
                <a:gridCol w="1780117">
                  <a:extLst>
                    <a:ext uri="{9D8B030D-6E8A-4147-A177-3AD203B41FA5}">
                      <a16:colId xmlns:a16="http://schemas.microsoft.com/office/drawing/2014/main" val="3198606708"/>
                    </a:ext>
                  </a:extLst>
                </a:gridCol>
              </a:tblGrid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Grado</a:t>
                      </a:r>
                      <a:endParaRPr lang="es-419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Localidad</a:t>
                      </a:r>
                      <a:endParaRPr lang="es-419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Distancia Epicentro (cm)</a:t>
                      </a:r>
                      <a:endParaRPr lang="es-419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Distancia epicentro (km)</a:t>
                      </a:r>
                      <a:endParaRPr lang="es-419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088498"/>
                  </a:ext>
                </a:extLst>
              </a:tr>
              <a:tr h="379164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s-419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Paredones</a:t>
                      </a:r>
                      <a:endParaRPr lang="es-419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419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es-419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974842"/>
                  </a:ext>
                </a:extLst>
              </a:tr>
              <a:tr h="379164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s-419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Villa Prat</a:t>
                      </a:r>
                      <a:endParaRPr lang="es-419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2,9</a:t>
                      </a:r>
                      <a:endParaRPr lang="es-419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  <a:endParaRPr lang="es-419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033389"/>
                  </a:ext>
                </a:extLst>
              </a:tr>
              <a:tr h="379164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s-419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Cauquenes</a:t>
                      </a:r>
                      <a:endParaRPr lang="es-419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2,9</a:t>
                      </a:r>
                      <a:endParaRPr lang="es-419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  <a:endParaRPr lang="es-419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757712"/>
                  </a:ext>
                </a:extLst>
              </a:tr>
              <a:tr h="379164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s-419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Lolol</a:t>
                      </a:r>
                      <a:endParaRPr lang="es-419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419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es-419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829263"/>
                  </a:ext>
                </a:extLst>
              </a:tr>
              <a:tr h="379164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s-419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Maule</a:t>
                      </a:r>
                      <a:endParaRPr lang="es-419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419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es-419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997290"/>
                  </a:ext>
                </a:extLst>
              </a:tr>
              <a:tr h="379164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s-419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Pueblo Nuevo</a:t>
                      </a:r>
                      <a:endParaRPr lang="es-419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419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es-419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B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256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946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Reflexión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3"/>
          <p:cNvSpPr/>
          <p:nvPr/>
        </p:nvSpPr>
        <p:spPr>
          <a:xfrm>
            <a:off x="4137403" y="2407887"/>
            <a:ext cx="4470400" cy="1103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11430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s-419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¿Si seguimos agregando al mapa otras localidades con la misma intensidad Mercalli (grado VI), que figura se formaría?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n 4" descr="Mapa&#10;&#10;Descripción generada automáticamente">
            <a:extLst>
              <a:ext uri="{FF2B5EF4-FFF2-40B4-BE49-F238E27FC236}">
                <a16:creationId xmlns:a16="http://schemas.microsoft.com/office/drawing/2014/main" id="{AE407EF6-F400-DE3B-7F79-0BAC2731A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97" y="1406213"/>
            <a:ext cx="3138336" cy="31064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Reflexión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3"/>
          <p:cNvSpPr/>
          <p:nvPr/>
        </p:nvSpPr>
        <p:spPr>
          <a:xfrm>
            <a:off x="4213603" y="1730553"/>
            <a:ext cx="4470400" cy="1103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11430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s-419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¿Si seguimos agregando al mapa otras localidades con la misma intensidad Mercalli (grado VI), que figura se formaría?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n 4" descr="Mapa&#10;&#10;Descripción generada automáticamente">
            <a:extLst>
              <a:ext uri="{FF2B5EF4-FFF2-40B4-BE49-F238E27FC236}">
                <a16:creationId xmlns:a16="http://schemas.microsoft.com/office/drawing/2014/main" id="{AE407EF6-F400-DE3B-7F79-0BAC2731A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97" y="1406213"/>
            <a:ext cx="3138336" cy="310644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0BA575C-60A7-2DCF-E1CD-5180878E65CA}"/>
              </a:ext>
            </a:extLst>
          </p:cNvPr>
          <p:cNvSpPr/>
          <p:nvPr/>
        </p:nvSpPr>
        <p:spPr>
          <a:xfrm>
            <a:off x="4445004" y="3234267"/>
            <a:ext cx="1117601" cy="1103100"/>
          </a:xfrm>
          <a:prstGeom prst="rect">
            <a:avLst/>
          </a:prstGeom>
          <a:noFill/>
          <a:ln>
            <a:solidFill>
              <a:srgbClr val="433B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AF0E322-7A64-2B45-2D82-4E20C68E8FBD}"/>
              </a:ext>
            </a:extLst>
          </p:cNvPr>
          <p:cNvSpPr/>
          <p:nvPr/>
        </p:nvSpPr>
        <p:spPr>
          <a:xfrm>
            <a:off x="6005702" y="3225800"/>
            <a:ext cx="1117602" cy="1103100"/>
          </a:xfrm>
          <a:prstGeom prst="ellipse">
            <a:avLst/>
          </a:prstGeom>
          <a:noFill/>
          <a:ln>
            <a:solidFill>
              <a:srgbClr val="433B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Rombo 6">
            <a:extLst>
              <a:ext uri="{FF2B5EF4-FFF2-40B4-BE49-F238E27FC236}">
                <a16:creationId xmlns:a16="http://schemas.microsoft.com/office/drawing/2014/main" id="{1DD34514-53A6-9684-5331-B35AE6DEF875}"/>
              </a:ext>
            </a:extLst>
          </p:cNvPr>
          <p:cNvSpPr/>
          <p:nvPr/>
        </p:nvSpPr>
        <p:spPr>
          <a:xfrm>
            <a:off x="7566401" y="3234266"/>
            <a:ext cx="1117602" cy="1103101"/>
          </a:xfrm>
          <a:prstGeom prst="diamond">
            <a:avLst/>
          </a:prstGeom>
          <a:noFill/>
          <a:ln>
            <a:solidFill>
              <a:srgbClr val="433B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4725548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794</Words>
  <Application>Microsoft Office PowerPoint</Application>
  <PresentationFormat>Presentación en pantalla (16:9)</PresentationFormat>
  <Paragraphs>100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Calibri</vt:lpstr>
      <vt:lpstr>Nunito</vt:lpstr>
      <vt:lpstr>Cambria Math</vt:lpstr>
      <vt:lpstr>Arial</vt:lpstr>
      <vt:lpstr>Simple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</dc:creator>
  <cp:lastModifiedBy>Ricardo Felipe Fredes Silva (ricardo.fredes)</cp:lastModifiedBy>
  <cp:revision>3</cp:revision>
  <dcterms:modified xsi:type="dcterms:W3CDTF">2024-01-23T13:50:46Z</dcterms:modified>
</cp:coreProperties>
</file>