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" panose="020B060402020202020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5TU4houhOcIxayEU+RV49rw9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d9f785db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d9f785db4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2d9f785db4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d9f785db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2d9f785db4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2d9f785db4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7bd8513e4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27bd8513e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d9f785db4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22d9f785db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cdf1ad19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1ecdf1ad19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1145bc0a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221145bc0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Envíar a sus estudiantes la infografía que encuentra en recursos</a:t>
            </a: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c4d4094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21c4d4094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7cd27886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227cd2788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8466ba9d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8466ba9d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18466ba9d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3948d3c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3948d3c3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53948d3c3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d9f785db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2d9f785db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2d9f785db4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3df7fd3c7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3df7fd3c7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3df7fd3c7d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WYNPm5Gb9jKW9HKgyE_bklvXXuAOAoHk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La </a:t>
            </a: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d9f785db4_0_25"/>
          <p:cNvSpPr txBox="1"/>
          <p:nvPr/>
        </p:nvSpPr>
        <p:spPr>
          <a:xfrm>
            <a:off x="368600" y="1500850"/>
            <a:ext cx="84963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marR="0" lvl="1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 startAt="2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porcentaje de la cantidad de agua disponible en el planeta es apta para el consumo?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2d9f785db4_0_25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22d9f785db4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8265" y="2186985"/>
            <a:ext cx="3933866" cy="41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d9f785db4_0_17"/>
          <p:cNvSpPr txBox="1"/>
          <p:nvPr/>
        </p:nvSpPr>
        <p:spPr>
          <a:xfrm>
            <a:off x="358300" y="1365050"/>
            <a:ext cx="7588500" cy="3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rgbClr val="111111"/>
                </a:solidFill>
                <a:latin typeface="Nunito"/>
                <a:ea typeface="Nunito"/>
                <a:cs typeface="Nunito"/>
                <a:sym typeface="Nunito"/>
              </a:rPr>
              <a:t>El 0,025% de la cantidad de agua disponible en el planeta, es apta para el consumo.</a:t>
            </a:r>
            <a:endParaRPr sz="2400" b="1" dirty="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b="1" dirty="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Imaginemos ese porcentaje… </a:t>
            </a:r>
            <a:endParaRPr sz="2700" b="1" dirty="0">
              <a:solidFill>
                <a:srgbClr val="11111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2d9f785db4_0_17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2d9f785db4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6567" y="1874075"/>
            <a:ext cx="3831376" cy="46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7bd8513e4_0_10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27bd8513e4_0_10"/>
          <p:cNvSpPr txBox="1"/>
          <p:nvPr/>
        </p:nvSpPr>
        <p:spPr>
          <a:xfrm>
            <a:off x="225450" y="1475300"/>
            <a:ext cx="8286250" cy="380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eriod" startAt="3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Supongamos que en nuestro planeta hay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litro de agua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(1000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y la vertemos en una botella.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LcPeriod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 la cantidad de agua de esa botella que crees sería apta para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419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consumo.</a:t>
            </a:r>
            <a:endParaRPr lang="es-419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LcPeriod"/>
            </a:pPr>
            <a:r>
              <a:rPr lang="es-419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cantidad de agua que sería apta para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419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consumo.</a:t>
            </a:r>
            <a:endParaRPr lang="es-419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746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lphaLcPeriod"/>
            </a:pPr>
            <a:r>
              <a:rPr lang="es-419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(mililitro) ≈ 20 gotas. ¿Cuántas gotas corresponden a esa cantidad?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227bd8513e4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1700" y="1475300"/>
            <a:ext cx="3556599" cy="5129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d9f785db4_0_43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sz="36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2d9f785db4_0_43"/>
          <p:cNvSpPr txBox="1"/>
          <p:nvPr/>
        </p:nvSpPr>
        <p:spPr>
          <a:xfrm>
            <a:off x="859024" y="1002260"/>
            <a:ext cx="9427975" cy="455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Suponiendo que nuestro planeta solo tuviera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litro de agua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 cantidad de agua que sería apta para el consumo sería: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1% </a:t>
            </a:r>
            <a:r>
              <a:rPr lang="es-419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2,5% de 1 L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s-419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s-419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419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agua del planeta fuera un litro, entonces, el agua disponible para el consumo serían sólo 5 gotas.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2d9f785db4_0_43"/>
          <p:cNvPicPr preferRelativeResize="0"/>
          <p:nvPr/>
        </p:nvPicPr>
        <p:blipFill rotWithShape="1">
          <a:blip r:embed="rId3">
            <a:alphaModFix/>
          </a:blip>
          <a:srcRect l="59569"/>
          <a:stretch/>
        </p:blipFill>
        <p:spPr>
          <a:xfrm>
            <a:off x="10542570" y="1804223"/>
            <a:ext cx="1360701" cy="41657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143351" y="3355350"/>
                <a:ext cx="5468948" cy="531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419" sz="2400" b="1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0,01 × 0,025 × 1000 = 0,25 </a:t>
                </a:r>
                <a:r>
                  <a:rPr lang="es-419" sz="2400" b="1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mL</a:t>
                </a:r>
                <a:r>
                  <a:rPr lang="es-419" sz="24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s-MX" sz="24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MX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s-CL" sz="2400" b="1" dirty="0" smtClean="0"/>
                  <a:t> mL</a:t>
                </a:r>
                <a:endParaRPr lang="es-CL" sz="2400" b="1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351" y="3355350"/>
                <a:ext cx="5468948" cy="531749"/>
              </a:xfrm>
              <a:prstGeom prst="rect">
                <a:avLst/>
              </a:prstGeom>
              <a:blipFill>
                <a:blip r:embed="rId4"/>
                <a:stretch>
                  <a:fillRect l="-3456" t="-2273" b="-193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oogle Shape;178;g22d9f785db4_0_43"/>
          <p:cNvPicPr preferRelativeResize="0"/>
          <p:nvPr/>
        </p:nvPicPr>
        <p:blipFill rotWithShape="1">
          <a:blip r:embed="rId5">
            <a:alphaModFix/>
          </a:blip>
          <a:srcRect r="82542"/>
          <a:stretch/>
        </p:blipFill>
        <p:spPr>
          <a:xfrm>
            <a:off x="4327077" y="5518235"/>
            <a:ext cx="259850" cy="3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8;g22d9f785db4_0_43"/>
          <p:cNvPicPr preferRelativeResize="0"/>
          <p:nvPr/>
        </p:nvPicPr>
        <p:blipFill rotWithShape="1">
          <a:blip r:embed="rId5">
            <a:alphaModFix/>
          </a:blip>
          <a:srcRect r="82542"/>
          <a:stretch/>
        </p:blipFill>
        <p:spPr>
          <a:xfrm>
            <a:off x="4887864" y="5518235"/>
            <a:ext cx="259850" cy="3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8;g22d9f785db4_0_43"/>
          <p:cNvPicPr preferRelativeResize="0"/>
          <p:nvPr/>
        </p:nvPicPr>
        <p:blipFill rotWithShape="1">
          <a:blip r:embed="rId5">
            <a:alphaModFix/>
          </a:blip>
          <a:srcRect r="82542"/>
          <a:stretch/>
        </p:blipFill>
        <p:spPr>
          <a:xfrm>
            <a:off x="6291167" y="5518235"/>
            <a:ext cx="259850" cy="3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8;g22d9f785db4_0_43"/>
          <p:cNvPicPr preferRelativeResize="0"/>
          <p:nvPr/>
        </p:nvPicPr>
        <p:blipFill rotWithShape="1">
          <a:blip r:embed="rId5">
            <a:alphaModFix/>
          </a:blip>
          <a:srcRect r="82542"/>
          <a:stretch/>
        </p:blipFill>
        <p:spPr>
          <a:xfrm>
            <a:off x="5376487" y="5518235"/>
            <a:ext cx="259850" cy="39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8;g22d9f785db4_0_43"/>
          <p:cNvPicPr preferRelativeResize="0"/>
          <p:nvPr/>
        </p:nvPicPr>
        <p:blipFill rotWithShape="1">
          <a:blip r:embed="rId5">
            <a:alphaModFix/>
          </a:blip>
          <a:srcRect r="82542"/>
          <a:stretch/>
        </p:blipFill>
        <p:spPr>
          <a:xfrm>
            <a:off x="5850446" y="5520025"/>
            <a:ext cx="259850" cy="397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ecdf1ad19c_0_12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sz="36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ecdf1ad19c_0_12"/>
          <p:cNvSpPr txBox="1"/>
          <p:nvPr/>
        </p:nvSpPr>
        <p:spPr>
          <a:xfrm>
            <a:off x="630974" y="1289325"/>
            <a:ext cx="9998925" cy="528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45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cantidad de agua disponible para el consumo es una</a:t>
            </a:r>
            <a:r>
              <a:rPr lang="es-419" sz="2400" dirty="0">
                <a:solidFill>
                  <a:srgbClr val="62B7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parte muy pequeña de una parte también pequeña</a:t>
            </a:r>
            <a:r>
              <a:rPr lang="es-419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agua disponible en el planeta. El 1% del 2,5% del agua disponible en el planeta.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calcular porcentajes podemos multiplicar por el decimal asociado. Por ejemplo, para calcular el 97,5% de 1386, realizamos el siguiente cálculo: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           0,975 × 1386 = 1351,35</a:t>
            </a:r>
            <a:endParaRPr sz="24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calcular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porcentajes de porcentajes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número, podemos expresar los porcentajes en decimales y multiplicar los tres números. Por ejemplo, para calcular el  1% del 2,5% de 1386, realizamos el siguiente cálculo: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419" sz="24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419" sz="2400" b="1" dirty="0" smtClean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0,01×0,025×1386=0,3465</a:t>
            </a:r>
            <a:endParaRPr sz="24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1145bc0a5_0_0"/>
          <p:cNvSpPr txBox="1"/>
          <p:nvPr/>
        </p:nvSpPr>
        <p:spPr>
          <a:xfrm>
            <a:off x="630980" y="4381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Algunas ideas y conclusiones: 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21145bc0a5_0_0"/>
          <p:cNvSpPr txBox="1"/>
          <p:nvPr/>
        </p:nvSpPr>
        <p:spPr>
          <a:xfrm>
            <a:off x="630980" y="1635480"/>
            <a:ext cx="7781500" cy="31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45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la cantidad de agua que hay en el planeta fuera </a:t>
            </a:r>
            <a:r>
              <a:rPr lang="es-419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litro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entonces, la cantidad de agua que habría para el consumo humano sería un cuarto de un </a:t>
            </a:r>
            <a:r>
              <a:rPr lang="es-419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Esto corresponde aproximadamente a 5 gotas de agua. Es decir, hay poca agua en nuestro planeta, por tanto, entre todos debemos hacer esfuerzos para cuidar el consumo de este importante elemento para la vida.</a:t>
            </a:r>
            <a:endParaRPr sz="2400" dirty="0"/>
          </a:p>
        </p:txBody>
      </p:sp>
      <p:pic>
        <p:nvPicPr>
          <p:cNvPr id="195" name="Google Shape;195;g221145bc0a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7880" y="1840532"/>
            <a:ext cx="2982077" cy="27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489575" y="278575"/>
            <a:ext cx="8591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Infografía: </a:t>
            </a:r>
            <a:r>
              <a:rPr lang="es-419" sz="3600" b="1" smtClean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“El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agua de nuestro </a:t>
            </a:r>
            <a:r>
              <a:rPr lang="es-419" sz="3600" b="1" smtClean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planeta”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1775" y="925075"/>
            <a:ext cx="3508441" cy="562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c4d409464_0_0"/>
          <p:cNvSpPr txBox="1"/>
          <p:nvPr/>
        </p:nvSpPr>
        <p:spPr>
          <a:xfrm>
            <a:off x="693905" y="909860"/>
            <a:ext cx="552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Para comenzar…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1c4d409464_0_0"/>
          <p:cNvSpPr txBox="1"/>
          <p:nvPr/>
        </p:nvSpPr>
        <p:spPr>
          <a:xfrm>
            <a:off x="693905" y="1533500"/>
            <a:ext cx="6441000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¿Qué información te llama más la atención de la infografía?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11111"/>
              </a:solidFill>
              <a:latin typeface="Calibri" panose="020F0502020204030204" pitchFamily="34" charset="0"/>
              <a:ea typeface="Nunito"/>
              <a:cs typeface="Calibri" panose="020F0502020204030204" pitchFamily="34" charset="0"/>
              <a:sym typeface="Nunito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¿Dónde se concentra el agua que hay en nuestro planeta? ¿Y en Chile, tenemos poca o mucha agua?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Nunito"/>
              <a:buChar char="●"/>
            </a:pPr>
            <a:r>
              <a:rPr lang="es-419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¿Cuáles son los problemas que conlleva la falta de agua? ¿Qué haces para cuidar el agua?  </a:t>
            </a:r>
            <a:endParaRPr sz="24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99" name="Google Shape;99;g21c4d40946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905" y="887000"/>
            <a:ext cx="3333763" cy="53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1090405" y="750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s-419" sz="36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: La </a:t>
            </a: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sz="36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5741550" y="2821150"/>
            <a:ext cx="305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360" y="646500"/>
            <a:ext cx="8383299" cy="591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27cd27886c_0_0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27cd27886c_0_0"/>
          <p:cNvSpPr txBox="1"/>
          <p:nvPr/>
        </p:nvSpPr>
        <p:spPr>
          <a:xfrm>
            <a:off x="421224" y="1577250"/>
            <a:ext cx="5819555" cy="51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rabicPeriod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 con diagramas o esquemas: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cantidad de agua dulce y salada en relación a la cantidad de agua que hay en el planeta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s-419" sz="240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/>
            </a:pPr>
            <a:endParaRPr lang="es-419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19999" marR="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AutoNum type="alphaLcPeriod"/>
            </a:pPr>
            <a:r>
              <a:rPr lang="es-419" sz="24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cantidad de agua que hay en los glaciares, en las napas subterráneas y la apta para el consumo humano, en relación a la cantidad de agua dulce disponible en el planeta.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27cd27886c_0_0"/>
          <p:cNvSpPr txBox="1"/>
          <p:nvPr/>
        </p:nvSpPr>
        <p:spPr>
          <a:xfrm>
            <a:off x="667250" y="1057950"/>
            <a:ext cx="289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227cd27886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2425" y="2009587"/>
            <a:ext cx="5474698" cy="3865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218466ba9dc_1_0" title="diagrama es de agua.wm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00" y="614950"/>
            <a:ext cx="10026974" cy="564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53948d3c38_0_0"/>
          <p:cNvPicPr preferRelativeResize="0"/>
          <p:nvPr/>
        </p:nvPicPr>
        <p:blipFill rotWithShape="1">
          <a:blip r:embed="rId3">
            <a:alphaModFix/>
          </a:blip>
          <a:srcRect r="2229"/>
          <a:stretch/>
        </p:blipFill>
        <p:spPr>
          <a:xfrm>
            <a:off x="204175" y="624475"/>
            <a:ext cx="10215576" cy="58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d9f785db4_0_4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lang="es-419" sz="36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sz="36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Google Shape;133;g22d9f785db4_0_4"/>
              <p:cNvSpPr txBox="1"/>
              <p:nvPr/>
            </p:nvSpPr>
            <p:spPr>
              <a:xfrm>
                <a:off x="381675" y="1170338"/>
                <a:ext cx="10917600" cy="1458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419" sz="24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2. Si sabemos que en la tierra hay aproximadamente 1386 millones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𝑘</m:t>
                        </m:r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𝑚</m:t>
                        </m:r>
                      </m:e>
                      <m:sup>
                        <m:r>
                          <a:rPr lang="es-MX" sz="24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4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agua</a:t>
                </a:r>
                <a:r>
                  <a:rPr lang="es-419" sz="24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,</a:t>
                </a:r>
                <a:endParaRPr lang="es-419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914400" lvl="0" indent="-368300" algn="just">
                  <a:lnSpc>
                    <a:spcPct val="115000"/>
                  </a:lnSpc>
                  <a:buClr>
                    <a:schemeClr val="dk1"/>
                  </a:buClr>
                  <a:buSzPts val="2200"/>
                  <a:buFont typeface="Calibri"/>
                  <a:buAutoNum type="alphaLcPeriod"/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Completa la tabla con la cantidad de agua en millones de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𝑘</m:t>
                        </m:r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𝑚</m:t>
                        </m:r>
                      </m:e>
                      <m:sup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respectivamente</a:t>
                </a:r>
                <a:r>
                  <a:rPr lang="es-419" sz="22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:</a:t>
                </a:r>
                <a:endParaRPr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33" name="Google Shape;133;g22d9f785db4_0_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75" y="1170338"/>
                <a:ext cx="10917600" cy="1458831"/>
              </a:xfrm>
              <a:prstGeom prst="rect">
                <a:avLst/>
              </a:prstGeom>
              <a:blipFill>
                <a:blip r:embed="rId3"/>
                <a:stretch>
                  <a:fillRect l="-893" b="-3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5" name="Google Shape;135;g22d9f785db4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327" y="2500359"/>
            <a:ext cx="10917601" cy="401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df7fd3c7d_0_8"/>
          <p:cNvSpPr txBox="1"/>
          <p:nvPr/>
        </p:nvSpPr>
        <p:spPr>
          <a:xfrm>
            <a:off x="1616255" y="300400"/>
            <a:ext cx="816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Situación: La </a:t>
            </a:r>
            <a:r>
              <a:rPr lang="es-419" sz="36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escasez de agua</a:t>
            </a:r>
            <a:endParaRPr sz="36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Google Shape;142;g23df7fd3c7d_0_8"/>
              <p:cNvSpPr txBox="1"/>
              <p:nvPr/>
            </p:nvSpPr>
            <p:spPr>
              <a:xfrm>
                <a:off x="381675" y="1170338"/>
                <a:ext cx="10917600" cy="1388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just">
                  <a:lnSpc>
                    <a:spcPct val="115000"/>
                  </a:lnSpc>
                </a:pP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r>
                  <a:rPr lang="es-419" sz="24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 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Si sabemos que en la tierra hay aproximadamente 1386 millones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𝑘</m:t>
                        </m:r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𝑚</m:t>
                        </m:r>
                      </m:e>
                      <m:sup>
                        <m:r>
                          <a:rPr lang="es-MX" sz="24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cs typeface="Calibri"/>
                            <a:sym typeface="Calibri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s-419" sz="2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 </a:t>
                </a:r>
                <a:r>
                  <a:rPr lang="es-419" sz="24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agua</a:t>
                </a:r>
                <a:r>
                  <a:rPr lang="es-419" sz="2000" dirty="0" smtClean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</a:t>
                </a:r>
                <a:endParaRPr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just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42" name="Google Shape;142;g23df7fd3c7d_0_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75" y="1170338"/>
                <a:ext cx="10917600" cy="1388042"/>
              </a:xfrm>
              <a:prstGeom prst="rect">
                <a:avLst/>
              </a:prstGeom>
              <a:blipFill>
                <a:blip r:embed="rId3"/>
                <a:stretch>
                  <a:fillRect l="-8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144;g23df7fd3c7d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4002" y="2500359"/>
            <a:ext cx="10883925" cy="4019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588</Words>
  <Application>Microsoft Office PowerPoint</Application>
  <PresentationFormat>Panorámica</PresentationFormat>
  <Paragraphs>61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Nunito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admin</cp:lastModifiedBy>
  <cp:revision>5</cp:revision>
  <dcterms:created xsi:type="dcterms:W3CDTF">2022-11-30T14:02:43Z</dcterms:created>
  <dcterms:modified xsi:type="dcterms:W3CDTF">2023-08-24T01:34:10Z</dcterms:modified>
</cp:coreProperties>
</file>