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5" roundtripDataSignature="AMtx7mh6xzbQjFmdh/AqAx0qZjzTKg2p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81" autoAdjust="0"/>
    <p:restoredTop sz="94660"/>
  </p:normalViewPr>
  <p:slideViewPr>
    <p:cSldViewPr snapToGrid="0">
      <p:cViewPr varScale="1">
        <p:scale>
          <a:sx n="41" d="100"/>
          <a:sy n="41" d="100"/>
        </p:scale>
        <p:origin x="60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419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4bf2a4f15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g24bf2a4f15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c598196763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g1c598196763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ecdf1ad19c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419"/>
              <a:t>Puede ampliar para leer bien la información o leerla desde la hoja de actividades. </a:t>
            </a:r>
            <a:endParaRPr/>
          </a:p>
        </p:txBody>
      </p:sp>
      <p:sp>
        <p:nvSpPr>
          <p:cNvPr id="109" name="Google Shape;109;g1ecdf1ad1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ecdf1ad19c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" name="Google Shape;116;g1ecdf1ad19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" name="Google Shape;12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ecdf1ad19c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" name="Google Shape;130;g1ecdf1ad19c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281bee2f12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281bee2f12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g2281bee2f12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419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>
            <a:spLocks noGrp="1"/>
          </p:cNvSpPr>
          <p:nvPr>
            <p:ph type="title"/>
          </p:nvPr>
        </p:nvSpPr>
        <p:spPr>
          <a:xfrm>
            <a:off x="838200" y="338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7" descr="Forma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1" y="0"/>
            <a:ext cx="1219123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>
  <p:cSld name="2_Diapositiva de título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8" descr="Imagen que contiene Forma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1" y="0"/>
            <a:ext cx="1219123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9"/>
          <p:cNvSpPr txBox="1">
            <a:spLocks noGrp="1"/>
          </p:cNvSpPr>
          <p:nvPr>
            <p:ph type="title"/>
          </p:nvPr>
        </p:nvSpPr>
        <p:spPr>
          <a:xfrm>
            <a:off x="838200" y="338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 txBox="1">
            <a:spLocks noGrp="1"/>
          </p:cNvSpPr>
          <p:nvPr>
            <p:ph type="title"/>
          </p:nvPr>
        </p:nvSpPr>
        <p:spPr>
          <a:xfrm>
            <a:off x="838200" y="338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838200" y="338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g24bf2a4f158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5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g24bf2a4f158_0_0"/>
          <p:cNvSpPr txBox="1"/>
          <p:nvPr/>
        </p:nvSpPr>
        <p:spPr>
          <a:xfrm>
            <a:off x="645246" y="3063339"/>
            <a:ext cx="109011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419" sz="4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Plaza </a:t>
            </a:r>
            <a:r>
              <a:rPr lang="es-419" sz="44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Ecoamigable</a:t>
            </a:r>
            <a:endParaRPr sz="4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8"/>
          <p:cNvSpPr txBox="1"/>
          <p:nvPr/>
        </p:nvSpPr>
        <p:spPr>
          <a:xfrm>
            <a:off x="645246" y="3063339"/>
            <a:ext cx="10901400" cy="15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419" sz="4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Plaza Ecoamigable</a:t>
            </a:r>
            <a:r>
              <a:rPr lang="es-419" sz="4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/>
          <p:nvPr/>
        </p:nvSpPr>
        <p:spPr>
          <a:xfrm>
            <a:off x="557891" y="793661"/>
            <a:ext cx="6264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Infografía</a:t>
            </a:r>
            <a:r>
              <a:rPr lang="es-419" sz="36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36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s-419" sz="3600" b="1" smtClean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La Ecobotella” </a:t>
            </a:r>
            <a:endParaRPr sz="36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4"/>
          <p:cNvSpPr txBox="1"/>
          <p:nvPr/>
        </p:nvSpPr>
        <p:spPr>
          <a:xfrm>
            <a:off x="557891" y="1927187"/>
            <a:ext cx="6756561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Luego de observar la </a:t>
            </a:r>
            <a:r>
              <a:rPr lang="es-419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infografía, 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respondan: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93700">
              <a:lnSpc>
                <a:spcPct val="150000"/>
              </a:lnSpc>
              <a:buClr>
                <a:schemeClr val="dk1"/>
              </a:buClr>
              <a:buSzPts val="2600"/>
              <a:buFont typeface="Arial" panose="020B0604020202020204" pitchFamily="34" charset="0"/>
              <a:buChar char="•"/>
            </a:pPr>
            <a:r>
              <a:rPr lang="es-419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 son las </a:t>
            </a: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Ecobotellas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lang="es-419" sz="24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93700">
              <a:lnSpc>
                <a:spcPct val="150000"/>
              </a:lnSpc>
              <a:buClr>
                <a:schemeClr val="dk1"/>
              </a:buClr>
              <a:buSzPts val="2600"/>
              <a:buFont typeface="Arial" panose="020B0604020202020204" pitchFamily="34" charset="0"/>
              <a:buChar char="•"/>
            </a:pPr>
            <a:r>
              <a:rPr lang="es-419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qué se transforman las </a:t>
            </a: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Ecobotellas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</a:p>
          <a:p>
            <a:pPr marL="914400" indent="-393700">
              <a:lnSpc>
                <a:spcPct val="150000"/>
              </a:lnSpc>
              <a:buClr>
                <a:schemeClr val="dk1"/>
              </a:buClr>
              <a:buSzPts val="2600"/>
              <a:buFont typeface="Arial" panose="020B0604020202020204" pitchFamily="34" charset="0"/>
              <a:buChar char="•"/>
            </a:pPr>
            <a:r>
              <a:rPr lang="es-419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 se puede hacer con los </a:t>
            </a: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Ecobloques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363" y="257505"/>
            <a:ext cx="2789190" cy="210715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688" y="2281492"/>
            <a:ext cx="2780866" cy="215367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688" y="4332168"/>
            <a:ext cx="2780865" cy="21872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/>
          <p:nvPr/>
        </p:nvSpPr>
        <p:spPr>
          <a:xfrm>
            <a:off x="693905" y="887000"/>
            <a:ext cx="5525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Para comenzar…</a:t>
            </a:r>
            <a:endParaRPr sz="36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2"/>
          <p:cNvSpPr txBox="1"/>
          <p:nvPr/>
        </p:nvSpPr>
        <p:spPr>
          <a:xfrm>
            <a:off x="269650" y="6662006"/>
            <a:ext cx="8085900" cy="886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55550" y="2538574"/>
            <a:ext cx="3301500" cy="27154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98;g21c4d409464_0_0"/>
          <p:cNvSpPr txBox="1"/>
          <p:nvPr/>
        </p:nvSpPr>
        <p:spPr>
          <a:xfrm>
            <a:off x="693905" y="2241483"/>
            <a:ext cx="6441000" cy="2739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just">
              <a:buClr>
                <a:srgbClr val="111111"/>
              </a:buClr>
              <a:buSzPts val="1100"/>
              <a:buFont typeface="Nunito"/>
              <a:buChar char="●"/>
            </a:pPr>
            <a:r>
              <a:rPr lang="es-MX" sz="24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¿En qué creen que afecta al medio ambiente los plásticos no reciclados? </a:t>
            </a: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111111"/>
              </a:solidFill>
              <a:latin typeface="Calibri" panose="020F0502020204030204" pitchFamily="34" charset="0"/>
              <a:ea typeface="Nunito"/>
              <a:cs typeface="Calibri" panose="020F0502020204030204" pitchFamily="34" charset="0"/>
              <a:sym typeface="Nunito"/>
            </a:endParaRPr>
          </a:p>
          <a:p>
            <a:pPr marL="457200" lvl="0" indent="-298450" algn="just">
              <a:buClr>
                <a:srgbClr val="111111"/>
              </a:buClr>
              <a:buSzPts val="1100"/>
              <a:buFont typeface="Nunito"/>
              <a:buChar char="●"/>
            </a:pPr>
            <a:r>
              <a:rPr lang="es-MX" sz="24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¿Qué podemos hacer para reducir el impacto de los residuos plásticos en el medio ambiente?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c598196763_0_17"/>
          <p:cNvSpPr txBox="1"/>
          <p:nvPr/>
        </p:nvSpPr>
        <p:spPr>
          <a:xfrm>
            <a:off x="1634005" y="761150"/>
            <a:ext cx="81660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Situación: </a:t>
            </a:r>
            <a:endParaRPr sz="36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Plaza </a:t>
            </a:r>
            <a:r>
              <a:rPr lang="es-419" sz="3600" b="1" dirty="0" err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Ecoamigable</a:t>
            </a:r>
            <a:endParaRPr sz="36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g1c598196763_0_17"/>
          <p:cNvSpPr txBox="1"/>
          <p:nvPr/>
        </p:nvSpPr>
        <p:spPr>
          <a:xfrm>
            <a:off x="630950" y="2605900"/>
            <a:ext cx="112479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Dos estudiantes de 7° básico quieren participar de una feria sustentable de su comuna, presentando el proyecto “Plaza </a:t>
            </a: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Ecoamigable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”. Para esto quieren unir a la comunidad, movilizando a 100 familias. 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contactaron con una empresa recicladora que les envió la siguiente información:</a:t>
            </a:r>
            <a:endParaRPr sz="29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ecdf1ad19c_0_0"/>
          <p:cNvSpPr txBox="1"/>
          <p:nvPr/>
        </p:nvSpPr>
        <p:spPr>
          <a:xfrm>
            <a:off x="417605" y="173900"/>
            <a:ext cx="8166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Situación: Plaza Ecoamigable</a:t>
            </a:r>
            <a:endParaRPr sz="36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g1ecdf1ad19c_0_0"/>
          <p:cNvSpPr txBox="1"/>
          <p:nvPr/>
        </p:nvSpPr>
        <p:spPr>
          <a:xfrm>
            <a:off x="9398447" y="2473156"/>
            <a:ext cx="2356284" cy="2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¿Cuántas </a:t>
            </a:r>
            <a:r>
              <a:rPr lang="es-419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Ecobotellas</a:t>
            </a:r>
            <a:r>
              <a:rPr lang="es-419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deberían reunir cada una de las 100 familias?</a:t>
            </a:r>
            <a:endParaRPr sz="2400" b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g1ecdf1ad19c_0_0"/>
          <p:cNvPicPr preferRelativeResize="0"/>
          <p:nvPr/>
        </p:nvPicPr>
        <p:blipFill rotWithShape="1">
          <a:blip r:embed="rId3">
            <a:alphaModFix/>
          </a:blip>
          <a:srcRect r="5615" b="25986"/>
          <a:stretch/>
        </p:blipFill>
        <p:spPr>
          <a:xfrm>
            <a:off x="0" y="922150"/>
            <a:ext cx="9398447" cy="5658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ecdf1ad19c_0_6"/>
          <p:cNvSpPr txBox="1"/>
          <p:nvPr/>
        </p:nvSpPr>
        <p:spPr>
          <a:xfrm>
            <a:off x="996095" y="2869300"/>
            <a:ext cx="10172100" cy="2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8763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¿Cuántos </a:t>
            </a: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Ecobloques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necesitan para construir la plaza </a:t>
            </a: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Ecoamigable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763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¿Cuántos kg de plástico se necesita para construir cada </a:t>
            </a: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Ecobloque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763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¿Cuál es el peso promedio de las </a:t>
            </a: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Ecobotellas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1,5 L? </a:t>
            </a:r>
            <a:endParaRPr sz="32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g1ecdf1ad19c_0_6"/>
          <p:cNvSpPr txBox="1"/>
          <p:nvPr/>
        </p:nvSpPr>
        <p:spPr>
          <a:xfrm>
            <a:off x="1573305" y="498150"/>
            <a:ext cx="81660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Situación: </a:t>
            </a:r>
            <a:endParaRPr sz="3600" b="1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Plaza Ecoamigable</a:t>
            </a:r>
            <a:endParaRPr sz="36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g1ecdf1ad19c_0_6"/>
          <p:cNvSpPr txBox="1"/>
          <p:nvPr/>
        </p:nvSpPr>
        <p:spPr>
          <a:xfrm>
            <a:off x="329723" y="2022425"/>
            <a:ext cx="7843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28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Analicemos los datos </a:t>
            </a:r>
            <a:endParaRPr sz="2800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/>
          <p:nvPr/>
        </p:nvSpPr>
        <p:spPr>
          <a:xfrm>
            <a:off x="478130" y="402575"/>
            <a:ext cx="81660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Reflexionemos sobre la situación que hemos resuelto. </a:t>
            </a:r>
            <a:endParaRPr sz="32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9"/>
          <p:cNvSpPr/>
          <p:nvPr/>
        </p:nvSpPr>
        <p:spPr>
          <a:xfrm>
            <a:off x="754950" y="1603175"/>
            <a:ext cx="6902700" cy="42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19100" marR="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se estima que la masa promedio de una </a:t>
            </a: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Ecobotella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de 1 kg, ¿</a:t>
            </a:r>
            <a:r>
              <a:rPr lang="es-419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Cuántas </a:t>
            </a: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Ecobotellas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necesitaríamos para reunir 1120 kg de plástico? 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19100" marR="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¿Y si su masa fuera de 0,5 kg?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19100" marR="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razonable entonces el número total de </a:t>
            </a: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Ecobotellas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obtuvimos si la masa promedio es 0,4 kg?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7650" y="177150"/>
            <a:ext cx="3502676" cy="6680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ecdf1ad19c_0_12"/>
          <p:cNvSpPr txBox="1"/>
          <p:nvPr/>
        </p:nvSpPr>
        <p:spPr>
          <a:xfrm>
            <a:off x="630980" y="438100"/>
            <a:ext cx="8166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Algunas ideas y conclusiones: </a:t>
            </a:r>
            <a:endParaRPr sz="36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g1ecdf1ad19c_0_12"/>
          <p:cNvSpPr/>
          <p:nvPr/>
        </p:nvSpPr>
        <p:spPr>
          <a:xfrm>
            <a:off x="335700" y="1361650"/>
            <a:ext cx="11520600" cy="48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76300" marR="0" lvl="0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determinar la cantidad de </a:t>
            </a: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Ecobotellas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se necesita recolectar, hemos realizado diversos cálculos, por ejemplo, dividir un natural por un decimal. </a:t>
            </a:r>
            <a:endParaRPr sz="24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76300" marR="0" lvl="0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s-419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 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calcular 1120 : 0,4 podemos usar distintas técnicas. Esto nos permitió saber que se requerían 2800 </a:t>
            </a: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Ecobotellas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 total.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76300" marR="0" lvl="0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respuesta al problema se obtiene suponiendo que cada una de las 100 familias debería reunir 28 </a:t>
            </a: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Ecobotellas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Sin embargo, lo importante es reunir entre las 100 familias las 2800 </a:t>
            </a: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Ecobotellas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así lograr construir la plaza </a:t>
            </a: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ecoamigable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por lo que podrían surgir otras estrategias para hacerlo que no involucren un reparto equitativo.  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281bee2f12_0_9"/>
          <p:cNvSpPr txBox="1"/>
          <p:nvPr/>
        </p:nvSpPr>
        <p:spPr>
          <a:xfrm>
            <a:off x="325675" y="1684650"/>
            <a:ext cx="11109000" cy="2011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876300" lvl="0" indent="-3429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Mientras más familias participen de la recolección </a:t>
            </a:r>
            <a:r>
              <a:rPr lang="es-419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es-419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Ecobotellas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entonces se puede hacer más expedita y rápida la recolección. Sin embargo, la idea es recolectar los plásticos, sin que esto implique a las familias un uso </a:t>
            </a:r>
            <a:r>
              <a:rPr lang="es-419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innecesario de ellos, 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idea es utilizar menos plásticos en nuestra vida. </a:t>
            </a:r>
            <a:endParaRPr dirty="0"/>
          </a:p>
        </p:txBody>
      </p:sp>
      <p:sp>
        <p:nvSpPr>
          <p:cNvPr id="140" name="Google Shape;140;g2281bee2f12_0_9"/>
          <p:cNvSpPr txBox="1"/>
          <p:nvPr/>
        </p:nvSpPr>
        <p:spPr>
          <a:xfrm>
            <a:off x="630980" y="438100"/>
            <a:ext cx="8166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Algunas ideas y conclusiones: </a:t>
            </a:r>
            <a:endParaRPr sz="36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g2281bee2f12_0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2714" y="3842864"/>
            <a:ext cx="4212393" cy="259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g2281bee2f12_0_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78675" y="3842864"/>
            <a:ext cx="3301500" cy="2715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13820</TotalTime>
  <Words>434</Words>
  <Application>Microsoft Office PowerPoint</Application>
  <PresentationFormat>Panorámica</PresentationFormat>
  <Paragraphs>44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Nunito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Ricardo Felipe Fredes Silva (ricardo.fredes)</dc:creator>
  <cp:lastModifiedBy>admin</cp:lastModifiedBy>
  <cp:revision>7</cp:revision>
  <dcterms:created xsi:type="dcterms:W3CDTF">2022-11-30T14:02:43Z</dcterms:created>
  <dcterms:modified xsi:type="dcterms:W3CDTF">2023-08-24T01:07:39Z</dcterms:modified>
</cp:coreProperties>
</file>