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9"/>
  </p:notesMasterIdLst>
  <p:sldIdLst>
    <p:sldId id="256" r:id="rId3"/>
    <p:sldId id="257" r:id="rId4"/>
    <p:sldId id="258" r:id="rId5"/>
    <p:sldId id="272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0"/>
    </p:embeddedFont>
    <p:embeddedFont>
      <p:font typeface="Nunito" panose="000005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526496-CE0A-49EC-9F58-551C99CCADC1}">
  <a:tblStyle styleId="{FE526496-CE0A-49EC-9F58-551C99CCAD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433B7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433B7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433B7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433B7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433B7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433B72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27e5ae785_0_3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f27e5ae785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21758fadcf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200">
                <a:latin typeface="Calibri"/>
                <a:ea typeface="Calibri"/>
                <a:cs typeface="Calibri"/>
                <a:sym typeface="Calibri"/>
              </a:rPr>
              <a:t>Pídales anotar las expresiones algebraicas a las que llegaron en la pizarra, y luego con el grupo curso, destaque las que están correctas y muestre la equivalencia entre ellas. Además, analicen las expresiones que no son correctas, debatiendo con el grupo curso las razones de porque son erróneas por ejemplo, qué le falta a la expresión, qué le sobra y cómo se pueden mejorar.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221758fadc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2514dbd453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200">
                <a:latin typeface="Calibri"/>
                <a:ea typeface="Calibri"/>
                <a:cs typeface="Calibri"/>
                <a:sym typeface="Calibri"/>
              </a:rPr>
              <a:t>Pídales anotar las expresiones algebraicas a las que llegaron en la pizarra, y luego con el grupo curso, destaque las que están correctas y muestre la equivalencia entre ellas. Además, analicen las expresiones que no son correctas, debatiendo con el grupo curso las razones de porque son erróneas por ejemplo, qué le falta a la expresión, qué le sobra y cómo se pueden mejorar.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2514dbd453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21758fadcf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221758fadc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21758fadcf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21758fadcf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21758fadcf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221758fadc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f27e5ae785_0_4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g1f27e5ae785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21758fadcf_0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221758fadcf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27e5ae785_0_3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dirty="0"/>
              <a:t>Este momento esta dedicado a revisar con los estudiantes el video de la situación, que puede descargar directamente de la web de MatCon.</a:t>
            </a:r>
            <a:endParaRPr dirty="0"/>
          </a:p>
        </p:txBody>
      </p:sp>
      <p:sp>
        <p:nvSpPr>
          <p:cNvPr id="130" name="Google Shape;130;g1f27e5ae785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27e5ae785_0_3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g1f27e5ae785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27e5ae785_0_3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g1f27e5ae785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5235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21758fadcf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Página 1, </a:t>
            </a:r>
            <a:r>
              <a:rPr lang="es" b="1"/>
              <a:t>Hoja de Actividades</a:t>
            </a:r>
            <a:endParaRPr b="1"/>
          </a:p>
        </p:txBody>
      </p:sp>
      <p:sp>
        <p:nvSpPr>
          <p:cNvPr id="150" name="Google Shape;150;g221758fadc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21758fadcf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Guíe la discusión para que las y los estudiantes reconozcan que </a:t>
            </a:r>
            <a:r>
              <a:rPr lang="e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presión hidrostática aumenta en 1 atmósfera cada 10 metros de profundidad.</a:t>
            </a:r>
            <a:r>
              <a:rPr lang="es" sz="12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/>
          </a:p>
        </p:txBody>
      </p:sp>
      <p:sp>
        <p:nvSpPr>
          <p:cNvPr id="157" name="Google Shape;157;g221758fadc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98e716fe7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Guíe la discusión para que las y los estudiantes reconozcan que </a:t>
            </a:r>
            <a:r>
              <a:rPr lang="e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presión hidrostática aumenta en 1 atmósfera cada 10 metros de profundidad.</a:t>
            </a:r>
            <a:r>
              <a:rPr lang="es" sz="12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/>
          </a:p>
        </p:txBody>
      </p:sp>
      <p:sp>
        <p:nvSpPr>
          <p:cNvPr id="170" name="Google Shape;170;g2498e716fe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21758fadcf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200">
                <a:latin typeface="Calibri"/>
                <a:ea typeface="Calibri"/>
                <a:cs typeface="Calibri"/>
                <a:sym typeface="Calibri"/>
              </a:rPr>
              <a:t>Las ideas que pueden surgir son: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s" sz="1200">
                <a:latin typeface="Calibri"/>
                <a:ea typeface="Calibri"/>
                <a:cs typeface="Calibri"/>
                <a:sym typeface="Calibri"/>
              </a:rPr>
              <a:t>Dividir la profundidad en 10 y sumarle 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s" sz="1200">
                <a:latin typeface="Calibri"/>
                <a:ea typeface="Calibri"/>
                <a:cs typeface="Calibri"/>
                <a:sym typeface="Calibri"/>
              </a:rPr>
              <a:t>Multiplicar la profundidad por 0,1 y sumarle 1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21758fadc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21758fadcf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221758fadc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6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Presión bajo el agua</a:t>
            </a:r>
            <a:endParaRPr sz="33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/>
          <p:nvPr/>
        </p:nvSpPr>
        <p:spPr>
          <a:xfrm>
            <a:off x="712791" y="1942834"/>
            <a:ext cx="7974008" cy="1610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89999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 la expresión algebraica que relaciona la Presión hidrostática medida en atmósferas (atm) y la profundidad en metros (m)</a:t>
            </a:r>
            <a:endParaRPr sz="35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5"/>
          <p:cNvSpPr txBox="1"/>
          <p:nvPr/>
        </p:nvSpPr>
        <p:spPr>
          <a:xfrm>
            <a:off x="471029" y="363875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/>
          <p:nvPr/>
        </p:nvSpPr>
        <p:spPr>
          <a:xfrm>
            <a:off x="471029" y="363875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98;p35">
            <a:extLst>
              <a:ext uri="{FF2B5EF4-FFF2-40B4-BE49-F238E27FC236}">
                <a16:creationId xmlns:a16="http://schemas.microsoft.com/office/drawing/2014/main" id="{181FB9F6-C391-0B25-7F9A-F69838CA136D}"/>
              </a:ext>
            </a:extLst>
          </p:cNvPr>
          <p:cNvSpPr/>
          <p:nvPr/>
        </p:nvSpPr>
        <p:spPr>
          <a:xfrm>
            <a:off x="772057" y="1411575"/>
            <a:ext cx="7974008" cy="1610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89999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 la expresión algebraica que relaciona la Presión hidrostática medida en atmósferas (atm) y la profundidad en metros (m)</a:t>
            </a:r>
            <a:endParaRPr sz="3500" i="1"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F4C54E04-2B40-AB6A-EACD-A26CF9DC06A6}"/>
                  </a:ext>
                </a:extLst>
              </p:cNvPr>
              <p:cNvSpPr txBox="1"/>
              <p:nvPr/>
            </p:nvSpPr>
            <p:spPr>
              <a:xfrm>
                <a:off x="1320800" y="3388452"/>
                <a:ext cx="2240870" cy="935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s-419" sz="3200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F4C54E04-2B40-AB6A-EACD-A26CF9DC0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0" y="3388452"/>
                <a:ext cx="2240870" cy="935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FD964163-7489-B2D7-416C-8E0514F51F56}"/>
                  </a:ext>
                </a:extLst>
              </p:cNvPr>
              <p:cNvSpPr txBox="1"/>
              <p:nvPr/>
            </p:nvSpPr>
            <p:spPr>
              <a:xfrm>
                <a:off x="4759061" y="3142231"/>
                <a:ext cx="285821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=0,1⋅</m:t>
                      </m:r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s-419" sz="32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FD964163-7489-B2D7-416C-8E0514F51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061" y="3142231"/>
                <a:ext cx="285821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12F59486-1AED-2A83-81D2-A4D2BD766B6D}"/>
                  </a:ext>
                </a:extLst>
              </p:cNvPr>
              <p:cNvSpPr txBox="1"/>
              <p:nvPr/>
            </p:nvSpPr>
            <p:spPr>
              <a:xfrm>
                <a:off x="4759061" y="3989842"/>
                <a:ext cx="29927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E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s-ES" sz="3200" b="0" i="1" smtClean="0">
                          <a:latin typeface="Cambria Math" panose="02040503050406030204" pitchFamily="18" charset="0"/>
                        </a:rPr>
                        <m:t>:10)+1</m:t>
                      </m:r>
                    </m:oMath>
                  </m:oMathPara>
                </a14:m>
                <a:endParaRPr lang="es-419" sz="32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12F59486-1AED-2A83-81D2-A4D2BD766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061" y="3989842"/>
                <a:ext cx="2992742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/>
        </p:nvSpPr>
        <p:spPr>
          <a:xfrm>
            <a:off x="520429" y="6652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ctividad </a:t>
            </a: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7"/>
          <p:cNvSpPr/>
          <p:nvPr/>
        </p:nvSpPr>
        <p:spPr>
          <a:xfrm>
            <a:off x="520425" y="1885800"/>
            <a:ext cx="4590000" cy="1986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Considerando la expresión algebraica obtenida en la actividad anterior, completa la siguiente tabla, que relaciona la presión hidrostática a ciertas profundidades con récords de profundidad alcanzados por submarinos y buzos, y con sus impactos en seres humanos.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4950" y="1254325"/>
            <a:ext cx="3079881" cy="3688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3;p37">
            <a:extLst>
              <a:ext uri="{FF2B5EF4-FFF2-40B4-BE49-F238E27FC236}">
                <a16:creationId xmlns:a16="http://schemas.microsoft.com/office/drawing/2014/main" id="{A2A1C2C0-46A7-5DDF-3444-5E4448EA881B}"/>
              </a:ext>
            </a:extLst>
          </p:cNvPr>
          <p:cNvSpPr txBox="1"/>
          <p:nvPr/>
        </p:nvSpPr>
        <p:spPr>
          <a:xfrm>
            <a:off x="520429" y="42285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27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ctividad </a:t>
            </a: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F8A8D60-651B-E8FD-E20D-D4A59C9FF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26" y="907650"/>
            <a:ext cx="3336503" cy="399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9"/>
          <p:cNvSpPr txBox="1"/>
          <p:nvPr/>
        </p:nvSpPr>
        <p:spPr>
          <a:xfrm>
            <a:off x="908802" y="939950"/>
            <a:ext cx="24621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2700" b="1" i="0" u="none" strike="noStrike" cap="non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ctividad </a:t>
            </a: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39"/>
          <p:cNvPicPr preferRelativeResize="0"/>
          <p:nvPr/>
        </p:nvPicPr>
        <p:blipFill rotWithShape="1">
          <a:blip r:embed="rId3">
            <a:alphaModFix/>
          </a:blip>
          <a:srcRect r="18916"/>
          <a:stretch/>
        </p:blipFill>
        <p:spPr>
          <a:xfrm>
            <a:off x="5037666" y="585449"/>
            <a:ext cx="2144469" cy="198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2571749"/>
            <a:ext cx="2558102" cy="198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9"/>
          <p:cNvSpPr/>
          <p:nvPr/>
        </p:nvSpPr>
        <p:spPr>
          <a:xfrm>
            <a:off x="3239025" y="2704350"/>
            <a:ext cx="4957500" cy="1986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la presión que era capaz de soportar el submarino Trieste?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6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¿A partir de qué profundidad los buzos pueden sufrir consecuencias físicas si no toman las precauciones adecuadas?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0"/>
          <p:cNvSpPr txBox="1"/>
          <p:nvPr/>
        </p:nvSpPr>
        <p:spPr>
          <a:xfrm>
            <a:off x="520429" y="548927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40"/>
          <p:cNvSpPr txBox="1"/>
          <p:nvPr/>
        </p:nvSpPr>
        <p:spPr>
          <a:xfrm>
            <a:off x="520429" y="1293073"/>
            <a:ext cx="8103900" cy="33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810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expresiones algebraicas pueden utilizarse para modelar situaciones del mundo real, como la relación entre presión bajo el mar y profundidad.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encontrar esta expresión algebraica usamos símbolos para representar cada una de las variables involucradas y las operaciones matemáticas que las relacionan.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•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Evaluar una expresión algebraica contribuye a interpretar la situación en el contexto.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1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Presión bajo el agua</a:t>
            </a:r>
            <a:endParaRPr sz="33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471029" y="363875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Presión hidrostática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73;p32">
            <a:extLst>
              <a:ext uri="{FF2B5EF4-FFF2-40B4-BE49-F238E27FC236}">
                <a16:creationId xmlns:a16="http://schemas.microsoft.com/office/drawing/2014/main" id="{FBF24F41-6BBA-4B3E-C329-E9AB8FA5DB10}"/>
              </a:ext>
            </a:extLst>
          </p:cNvPr>
          <p:cNvSpPr/>
          <p:nvPr/>
        </p:nvSpPr>
        <p:spPr>
          <a:xfrm>
            <a:off x="721482" y="1183750"/>
            <a:ext cx="6833204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s" sz="2100" dirty="0">
                <a:latin typeface="Calibri"/>
                <a:ea typeface="Calibri"/>
                <a:cs typeface="Calibri"/>
                <a:sym typeface="Calibri"/>
              </a:rPr>
              <a:t>Revisemos el video “Presión hidróstatica”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607E6A-75C8-FF44-15AE-15B71091F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849" y="1781117"/>
            <a:ext cx="3096759" cy="22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73;p32">
            <a:extLst>
              <a:ext uri="{FF2B5EF4-FFF2-40B4-BE49-F238E27FC236}">
                <a16:creationId xmlns:a16="http://schemas.microsoft.com/office/drawing/2014/main" id="{3139BC13-D62D-E384-C21C-6FFEFE0F4738}"/>
              </a:ext>
            </a:extLst>
          </p:cNvPr>
          <p:cNvSpPr/>
          <p:nvPr/>
        </p:nvSpPr>
        <p:spPr>
          <a:xfrm>
            <a:off x="3066849" y="4144706"/>
            <a:ext cx="2725661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s" i="1" dirty="0">
                <a:latin typeface="Calibri"/>
                <a:ea typeface="Calibri"/>
                <a:cs typeface="Calibri"/>
                <a:sym typeface="Calibri"/>
              </a:rPr>
              <a:t>*Imagen referencial de la situación</a:t>
            </a:r>
            <a:endParaRPr i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/>
          <p:nvPr/>
        </p:nvSpPr>
        <p:spPr>
          <a:xfrm>
            <a:off x="505601" y="1189075"/>
            <a:ext cx="4690514" cy="320149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marR="130724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el pez borrón luce tan distinto fuera del agua en comparación con su hábitat natural?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130724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30724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a medida que un buzo desciende hacia el fondo del mar puede sufrir dolor e incomodidad en sus oídos?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130724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30724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los buzos deben ascender lentamente cuando regresan a la superficie?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471029" y="363875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Presión hidrostática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F9840A-DE91-50B8-C6DC-32A72E97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581" y="1770743"/>
            <a:ext cx="3046782" cy="21771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/>
        </p:nvSpPr>
        <p:spPr>
          <a:xfrm>
            <a:off x="471029" y="363875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9"/>
          <p:cNvSpPr/>
          <p:nvPr/>
        </p:nvSpPr>
        <p:spPr>
          <a:xfrm>
            <a:off x="972152" y="1766400"/>
            <a:ext cx="7388076" cy="1610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20699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¿De qué manera se relaciona la presión hidrostática con la profundidad a la que se encuentra un objeto?</a:t>
            </a:r>
            <a:endParaRPr sz="26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27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/>
        </p:nvSpPr>
        <p:spPr>
          <a:xfrm>
            <a:off x="3941225" y="1327300"/>
            <a:ext cx="4782900" cy="3140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aumentan los valores de profundidad y presión en la tabla?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ocurre con la presión hidrostática cuando la profundidad cambia de 0 a 10 metros?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la diferencia de presión hidrostática entre 20 metros de profundidad y 30 metros de profundidad?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sería la presión hidrostática a una profundidad de 50 metros?, ¿y a 60 metros?</a:t>
            </a:r>
            <a:endParaRPr sz="1200"/>
          </a:p>
        </p:txBody>
      </p:sp>
      <p:sp>
        <p:nvSpPr>
          <p:cNvPr id="153" name="Google Shape;153;p30"/>
          <p:cNvSpPr txBox="1"/>
          <p:nvPr/>
        </p:nvSpPr>
        <p:spPr>
          <a:xfrm>
            <a:off x="471029" y="363875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3F22E8-CE4F-91ED-0114-144735E39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5" y="1429656"/>
            <a:ext cx="3333066" cy="293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ECCA1D5-3537-8C64-AD5B-1F79CE2B3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75" y="1313929"/>
            <a:ext cx="3628354" cy="319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Google Shape;159;p31"/>
          <p:cNvSpPr txBox="1"/>
          <p:nvPr/>
        </p:nvSpPr>
        <p:spPr>
          <a:xfrm>
            <a:off x="591200" y="1932775"/>
            <a:ext cx="4743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100" b="0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1"/>
          <p:cNvSpPr/>
          <p:nvPr/>
        </p:nvSpPr>
        <p:spPr>
          <a:xfrm>
            <a:off x="561825" y="1742550"/>
            <a:ext cx="4283700" cy="1610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s" sz="2100" i="1">
                <a:latin typeface="Calibri"/>
                <a:ea typeface="Calibri"/>
                <a:cs typeface="Calibri"/>
                <a:sym typeface="Calibri"/>
              </a:rPr>
              <a:t>¿Encuentran alguna relación entre la presión y la profundidad?</a:t>
            </a:r>
            <a:endParaRPr sz="26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1"/>
          <p:cNvSpPr txBox="1"/>
          <p:nvPr/>
        </p:nvSpPr>
        <p:spPr>
          <a:xfrm>
            <a:off x="471029" y="363875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3" name="Google Shape;163;p31"/>
          <p:cNvCxnSpPr/>
          <p:nvPr/>
        </p:nvCxnSpPr>
        <p:spPr>
          <a:xfrm rot="10800000" flipH="1">
            <a:off x="6338764" y="2154250"/>
            <a:ext cx="1525200" cy="3300"/>
          </a:xfrm>
          <a:prstGeom prst="straightConnector1">
            <a:avLst/>
          </a:prstGeom>
          <a:noFill/>
          <a:ln w="9525" cap="flat" cmpd="sng">
            <a:solidFill>
              <a:srgbClr val="62B799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64" name="Google Shape;164;p31"/>
          <p:cNvCxnSpPr/>
          <p:nvPr/>
        </p:nvCxnSpPr>
        <p:spPr>
          <a:xfrm rot="10800000" flipH="1">
            <a:off x="6343450" y="2673375"/>
            <a:ext cx="1525200" cy="3300"/>
          </a:xfrm>
          <a:prstGeom prst="straightConnector1">
            <a:avLst/>
          </a:prstGeom>
          <a:noFill/>
          <a:ln w="9525" cap="flat" cmpd="sng">
            <a:solidFill>
              <a:srgbClr val="62B799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65" name="Google Shape;165;p31"/>
          <p:cNvCxnSpPr/>
          <p:nvPr/>
        </p:nvCxnSpPr>
        <p:spPr>
          <a:xfrm rot="10800000" flipH="1">
            <a:off x="6338764" y="3168675"/>
            <a:ext cx="1525200" cy="3300"/>
          </a:xfrm>
          <a:prstGeom prst="straightConnector1">
            <a:avLst/>
          </a:prstGeom>
          <a:noFill/>
          <a:ln w="9525" cap="flat" cmpd="sng">
            <a:solidFill>
              <a:srgbClr val="62B799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66" name="Google Shape;166;p31"/>
          <p:cNvCxnSpPr/>
          <p:nvPr/>
        </p:nvCxnSpPr>
        <p:spPr>
          <a:xfrm rot="10800000" flipH="1">
            <a:off x="6338764" y="3694175"/>
            <a:ext cx="1525200" cy="3300"/>
          </a:xfrm>
          <a:prstGeom prst="straightConnector1">
            <a:avLst/>
          </a:prstGeom>
          <a:noFill/>
          <a:ln w="9525" cap="flat" cmpd="sng">
            <a:solidFill>
              <a:srgbClr val="62B799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67" name="Google Shape;167;p31"/>
          <p:cNvCxnSpPr/>
          <p:nvPr/>
        </p:nvCxnSpPr>
        <p:spPr>
          <a:xfrm rot="10800000" flipH="1">
            <a:off x="6338764" y="4219675"/>
            <a:ext cx="1525200" cy="3300"/>
          </a:xfrm>
          <a:prstGeom prst="straightConnector1">
            <a:avLst/>
          </a:prstGeom>
          <a:noFill/>
          <a:ln w="9525" cap="flat" cmpd="sng">
            <a:solidFill>
              <a:srgbClr val="62B799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9DBC6E6-34BF-76F8-AC27-84624DB6B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75" y="1313929"/>
            <a:ext cx="3628354" cy="319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Google Shape;172;p32"/>
          <p:cNvSpPr txBox="1"/>
          <p:nvPr/>
        </p:nvSpPr>
        <p:spPr>
          <a:xfrm>
            <a:off x="591200" y="1932775"/>
            <a:ext cx="4743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100" b="0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32"/>
          <p:cNvSpPr/>
          <p:nvPr/>
        </p:nvSpPr>
        <p:spPr>
          <a:xfrm>
            <a:off x="561825" y="1742550"/>
            <a:ext cx="4283700" cy="1610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lang="es" sz="2100" i="1" dirty="0">
                <a:latin typeface="Calibri"/>
                <a:ea typeface="Calibri"/>
                <a:cs typeface="Calibri"/>
                <a:sym typeface="Calibri"/>
              </a:rPr>
              <a:t>¿Encuentran alguna relación entre la presión y la profundidad?</a:t>
            </a:r>
            <a:endParaRPr sz="26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2"/>
          <p:cNvSpPr txBox="1"/>
          <p:nvPr/>
        </p:nvSpPr>
        <p:spPr>
          <a:xfrm>
            <a:off x="471029" y="363875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32"/>
          <p:cNvCxnSpPr/>
          <p:nvPr/>
        </p:nvCxnSpPr>
        <p:spPr>
          <a:xfrm rot="10800000" flipH="1">
            <a:off x="6343450" y="2154250"/>
            <a:ext cx="1525200" cy="3300"/>
          </a:xfrm>
          <a:prstGeom prst="straightConnector1">
            <a:avLst/>
          </a:prstGeom>
          <a:noFill/>
          <a:ln w="9525" cap="flat" cmpd="sng">
            <a:solidFill>
              <a:srgbClr val="62B799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77" name="Google Shape;177;p32"/>
          <p:cNvCxnSpPr/>
          <p:nvPr/>
        </p:nvCxnSpPr>
        <p:spPr>
          <a:xfrm rot="10800000" flipH="1">
            <a:off x="6343450" y="2673375"/>
            <a:ext cx="1525200" cy="3300"/>
          </a:xfrm>
          <a:prstGeom prst="straightConnector1">
            <a:avLst/>
          </a:prstGeom>
          <a:noFill/>
          <a:ln w="9525" cap="flat" cmpd="sng">
            <a:solidFill>
              <a:srgbClr val="62B799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78" name="Google Shape;178;p32"/>
          <p:cNvCxnSpPr/>
          <p:nvPr/>
        </p:nvCxnSpPr>
        <p:spPr>
          <a:xfrm rot="10800000" flipH="1">
            <a:off x="6343450" y="3168675"/>
            <a:ext cx="1525200" cy="3300"/>
          </a:xfrm>
          <a:prstGeom prst="straightConnector1">
            <a:avLst/>
          </a:prstGeom>
          <a:noFill/>
          <a:ln w="9525" cap="flat" cmpd="sng">
            <a:solidFill>
              <a:srgbClr val="62B799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79" name="Google Shape;179;p32"/>
          <p:cNvCxnSpPr/>
          <p:nvPr/>
        </p:nvCxnSpPr>
        <p:spPr>
          <a:xfrm rot="10800000" flipH="1">
            <a:off x="6343450" y="3687800"/>
            <a:ext cx="1525200" cy="3300"/>
          </a:xfrm>
          <a:prstGeom prst="straightConnector1">
            <a:avLst/>
          </a:prstGeom>
          <a:noFill/>
          <a:ln w="9525" cap="flat" cmpd="sng">
            <a:solidFill>
              <a:srgbClr val="62B799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80" name="Google Shape;180;p32"/>
          <p:cNvCxnSpPr/>
          <p:nvPr/>
        </p:nvCxnSpPr>
        <p:spPr>
          <a:xfrm rot="10800000" flipH="1">
            <a:off x="6343450" y="4262928"/>
            <a:ext cx="1525200" cy="3300"/>
          </a:xfrm>
          <a:prstGeom prst="straightConnector1">
            <a:avLst/>
          </a:prstGeom>
          <a:noFill/>
          <a:ln w="9525" cap="flat" cmpd="sng">
            <a:solidFill>
              <a:srgbClr val="62B799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81" name="Google Shape;181;p32"/>
          <p:cNvSpPr/>
          <p:nvPr/>
        </p:nvSpPr>
        <p:spPr>
          <a:xfrm>
            <a:off x="695300" y="3580525"/>
            <a:ext cx="4105800" cy="795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62B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191438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presión hidrostática aumenta en 1 atmósfera cada 10 metros de profundidad. </a:t>
            </a:r>
            <a:endParaRPr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/>
        </p:nvSpPr>
        <p:spPr>
          <a:xfrm>
            <a:off x="863000" y="1327300"/>
            <a:ext cx="7821600" cy="334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sería la presión hidrostática a una profundidad de 1000 metros de profundidad?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9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sería la presión hidrostática a una profundidad de 3600 metros de profundidad?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9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sería la presión hidrostática a una profundidad de 5650 metros de profundidad?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7940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cómo obtener la presión hidrostática para cualquier profundidad.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3"/>
          <p:cNvSpPr txBox="1"/>
          <p:nvPr/>
        </p:nvSpPr>
        <p:spPr>
          <a:xfrm>
            <a:off x="471029" y="363875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/>
        </p:nvSpPr>
        <p:spPr>
          <a:xfrm>
            <a:off x="836275" y="1554950"/>
            <a:ext cx="7803900" cy="26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810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partir de la relación que existe entre las dos variables, establecemos patrones.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Usamos las regularidades del modelo para poder predecir qué ocurrirá en casos de mayor dificultad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0" marR="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Finalmente, buscamos una expresión algebraica que generalice la situación para poder resolver problemas.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4"/>
          <p:cNvSpPr txBox="1"/>
          <p:nvPr/>
        </p:nvSpPr>
        <p:spPr>
          <a:xfrm>
            <a:off x="471029" y="363875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Principales Ideas</a:t>
            </a:r>
            <a:endParaRPr sz="2700" b="1" i="0" u="none" strike="noStrike" cap="non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773</Words>
  <Application>Microsoft Office PowerPoint</Application>
  <PresentationFormat>Presentación en pantalla (16:9)</PresentationFormat>
  <Paragraphs>66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Calibri</vt:lpstr>
      <vt:lpstr>Arial</vt:lpstr>
      <vt:lpstr>Nunito</vt:lpstr>
      <vt:lpstr>Cambria Math</vt:lpstr>
      <vt:lpstr>Simple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Ricardo Felipe Fredes Silva (ricardo.fredes)</cp:lastModifiedBy>
  <cp:revision>2</cp:revision>
  <dcterms:modified xsi:type="dcterms:W3CDTF">2024-06-28T20:07:22Z</dcterms:modified>
</cp:coreProperties>
</file>