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Nuni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7" roundtripDataSignature="AMtx7mjW8sfyAISRjrh9X3Qf8Mj+O3RB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Nunito-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Nunito-italic.fntdata"/><Relationship Id="rId12" Type="http://schemas.openxmlformats.org/officeDocument/2006/relationships/slide" Target="slides/slide7.xml"/><Relationship Id="rId34" Type="http://schemas.openxmlformats.org/officeDocument/2006/relationships/font" Target="fonts/Nunito-bold.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Nuni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679faebf9a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g2679faebf9a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s" sz="1100" u="none" cap="none" strike="noStrike">
                <a:solidFill>
                  <a:srgbClr val="000000"/>
                </a:solidFill>
                <a:latin typeface="Arial"/>
                <a:ea typeface="Arial"/>
                <a:cs typeface="Arial"/>
                <a:sym typeface="Arial"/>
              </a:rPr>
              <a:t>Proyecte el recurso y explique su funcionamiento:</a:t>
            </a:r>
            <a:endParaRPr b="0"/>
          </a:p>
          <a:p>
            <a:pPr indent="-298450" lvl="0" marL="457200" rtl="0" algn="l">
              <a:lnSpc>
                <a:spcPct val="100000"/>
              </a:lnSpc>
              <a:spcBef>
                <a:spcPts val="0"/>
              </a:spcBef>
              <a:spcAft>
                <a:spcPts val="0"/>
              </a:spcAft>
              <a:buSzPts val="1100"/>
              <a:buChar char="●"/>
            </a:pPr>
            <a:br>
              <a:rPr b="0" lang="es"/>
            </a:br>
            <a:r>
              <a:rPr b="0" i="0" lang="es" sz="1100" u="none" cap="none" strike="noStrike">
                <a:solidFill>
                  <a:srgbClr val="000000"/>
                </a:solidFill>
                <a:latin typeface="Arial"/>
                <a:ea typeface="Arial"/>
                <a:cs typeface="Arial"/>
                <a:sym typeface="Arial"/>
              </a:rPr>
              <a:t>En el lado izquierdo del recurso se muestra una vista desde arriba del terreno de la casa descrita en la Actividad 1. </a:t>
            </a:r>
            <a:endParaRPr/>
          </a:p>
          <a:p>
            <a:pPr indent="-298450" lvl="0" marL="457200" rtl="0" algn="l">
              <a:lnSpc>
                <a:spcPct val="100000"/>
              </a:lnSpc>
              <a:spcBef>
                <a:spcPts val="0"/>
              </a:spcBef>
              <a:spcAft>
                <a:spcPts val="0"/>
              </a:spcAft>
              <a:buSzPts val="1100"/>
              <a:buChar char="●"/>
            </a:pPr>
            <a:r>
              <a:rPr b="0" i="0" lang="es" sz="1100" u="none" cap="none" strike="noStrike">
                <a:solidFill>
                  <a:srgbClr val="000000"/>
                </a:solidFill>
                <a:latin typeface="Arial"/>
                <a:ea typeface="Arial"/>
                <a:cs typeface="Arial"/>
                <a:sym typeface="Arial"/>
              </a:rPr>
              <a:t>Se debe recordar que la línea roja determina la base del espacio constructible, el rectángulo café es el terreno donde se sitúa la casa, y el rectángulo gris la base de la casa.</a:t>
            </a:r>
            <a:endParaRPr/>
          </a:p>
          <a:p>
            <a:pPr indent="-298450" lvl="0" marL="457200" rtl="0" algn="l">
              <a:lnSpc>
                <a:spcPct val="100000"/>
              </a:lnSpc>
              <a:spcBef>
                <a:spcPts val="0"/>
              </a:spcBef>
              <a:spcAft>
                <a:spcPts val="0"/>
              </a:spcAft>
              <a:buSzPts val="1100"/>
              <a:buChar char="●"/>
            </a:pPr>
            <a:r>
              <a:rPr b="0" i="0" lang="es" sz="1100" u="none" cap="none" strike="noStrike">
                <a:solidFill>
                  <a:srgbClr val="000000"/>
                </a:solidFill>
                <a:latin typeface="Arial"/>
                <a:ea typeface="Arial"/>
                <a:cs typeface="Arial"/>
                <a:sym typeface="Arial"/>
              </a:rPr>
              <a:t>El recurso cuenta con 2 casillas que permiten visualizar las rasantes y las aristas de la figura 3D correspondiente al espacio constructible, que se despliegan en el lado derecho de la pantalla. </a:t>
            </a:r>
            <a:endParaRPr/>
          </a:p>
          <a:p>
            <a:pPr indent="-298450" lvl="0" marL="457200" marR="0" rtl="0" algn="l">
              <a:lnSpc>
                <a:spcPct val="100000"/>
              </a:lnSpc>
              <a:spcBef>
                <a:spcPts val="0"/>
              </a:spcBef>
              <a:spcAft>
                <a:spcPts val="0"/>
              </a:spcAft>
              <a:buClr>
                <a:srgbClr val="000000"/>
              </a:buClr>
              <a:buSzPts val="1100"/>
              <a:buFont typeface="Arial"/>
              <a:buChar char="●"/>
            </a:pPr>
            <a:r>
              <a:rPr b="0" i="0" lang="es" sz="1100" u="none" cap="none" strike="noStrike">
                <a:solidFill>
                  <a:srgbClr val="000000"/>
                </a:solidFill>
                <a:latin typeface="Arial"/>
                <a:ea typeface="Arial"/>
                <a:cs typeface="Arial"/>
                <a:sym typeface="Arial"/>
              </a:rPr>
              <a:t>También existe un deslizador que permite modificar la altura de las paredes. Cuando una de las paredes corta a una rasante, el recurso indica que dicha altura es la altura máxima de las paredes de la casa.</a:t>
            </a:r>
            <a:br>
              <a:rPr b="0" i="0" lang="es" sz="1100" u="none" cap="none" strike="noStrike">
                <a:solidFill>
                  <a:srgbClr val="000000"/>
                </a:solidFill>
                <a:latin typeface="Arial"/>
                <a:ea typeface="Arial"/>
                <a:cs typeface="Arial"/>
                <a:sym typeface="Arial"/>
              </a:rPr>
            </a:br>
            <a:br>
              <a:rPr b="0" i="0" lang="es" sz="1100" u="none" cap="none" strike="noStrike">
                <a:solidFill>
                  <a:srgbClr val="000000"/>
                </a:solidFill>
                <a:latin typeface="Arial"/>
                <a:ea typeface="Arial"/>
                <a:cs typeface="Arial"/>
                <a:sym typeface="Arial"/>
              </a:rPr>
            </a:br>
            <a:endParaRPr/>
          </a:p>
          <a:p>
            <a:pPr indent="-298450" lvl="0" marL="457200" marR="0" rtl="0" algn="l">
              <a:lnSpc>
                <a:spcPct val="100000"/>
              </a:lnSpc>
              <a:spcBef>
                <a:spcPts val="0"/>
              </a:spcBef>
              <a:spcAft>
                <a:spcPts val="0"/>
              </a:spcAft>
              <a:buClr>
                <a:srgbClr val="000000"/>
              </a:buClr>
              <a:buSzPts val="1100"/>
              <a:buFont typeface="Arial"/>
              <a:buChar char="●"/>
            </a:pPr>
            <a:r>
              <a:rPr lang="es">
                <a:solidFill>
                  <a:schemeClr val="dk1"/>
                </a:solidFill>
                <a:latin typeface="Nunito"/>
                <a:ea typeface="Nunito"/>
                <a:cs typeface="Nunito"/>
                <a:sym typeface="Nunito"/>
              </a:rPr>
              <a:t>Manipule el recurso para mostrar las rasantes y el espacio constructible, y que comprueben que, efectivamente, se trata de una pirámide.</a:t>
            </a:r>
            <a:endParaRPr>
              <a:solidFill>
                <a:schemeClr val="dk1"/>
              </a:solidFill>
              <a:latin typeface="Nunito"/>
              <a:ea typeface="Nunito"/>
              <a:cs typeface="Nunito"/>
              <a:sym typeface="Nunito"/>
            </a:endParaRPr>
          </a:p>
          <a:p>
            <a:pPr indent="-298450" lvl="0" marL="457200" rtl="0" algn="just">
              <a:spcBef>
                <a:spcPts val="0"/>
              </a:spcBef>
              <a:spcAft>
                <a:spcPts val="0"/>
              </a:spcAft>
              <a:buSzPts val="1100"/>
              <a:buChar char="●"/>
            </a:pPr>
            <a:r>
              <a:rPr lang="es">
                <a:solidFill>
                  <a:schemeClr val="dk1"/>
                </a:solidFill>
                <a:latin typeface="Nunito"/>
                <a:ea typeface="Nunito"/>
                <a:cs typeface="Nunito"/>
                <a:sym typeface="Nunito"/>
              </a:rPr>
              <a:t>Haga notar que el recurso permite visualizar que las aristas de la pirámide del espacio constructible, corresponden a la intersección de los planos rasantes.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Es importante recalcar que se está considerando que la casa, hasta donde comienza el techo, tiene forma de prisma recto, generado al proyectar la base hacia arriba.</a:t>
            </a:r>
            <a:endParaRPr>
              <a:solidFill>
                <a:schemeClr val="dk1"/>
              </a:solidFill>
              <a:latin typeface="Nunito"/>
              <a:ea typeface="Nunito"/>
              <a:cs typeface="Nunito"/>
              <a:sym typeface="Nunito"/>
            </a:endParaRPr>
          </a:p>
          <a:p>
            <a:pPr indent="0" lvl="0" marL="0" rtl="0" algn="just">
              <a:lnSpc>
                <a:spcPct val="100000"/>
              </a:lnSpc>
              <a:spcBef>
                <a:spcPts val="0"/>
              </a:spcBef>
              <a:spcAft>
                <a:spcPts val="0"/>
              </a:spcAft>
              <a:buClr>
                <a:schemeClr val="dk1"/>
              </a:buClr>
              <a:buSzPts val="1100"/>
              <a:buFont typeface="Arial"/>
              <a:buNone/>
            </a:pPr>
            <a:r>
              <a:t/>
            </a:r>
            <a:endParaRPr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Plantee una discusión centrada en describir la manera en que se determina la altura máxima de la casa:</a:t>
            </a: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98d14d35a6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298d14d35a6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100"/>
              <a:buFont typeface="Arial"/>
              <a:buNone/>
            </a:pPr>
            <a:r>
              <a:t/>
            </a:r>
            <a:endParaRPr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98d14d35a6_0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g298d14d35a6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100"/>
              <a:buFont typeface="Arial"/>
              <a:buNone/>
            </a:pPr>
            <a:r>
              <a:t/>
            </a:r>
            <a:endParaRPr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98d14d35a6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g298d14d35a6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Para continuar, plantee que el objetivo ahora es calcular la altura máxima de las paredes de la casa sin ayuda del recurso GeoGebra. Para ello, plantee la siguiente pregunta:</a:t>
            </a: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7c77364047_1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g27c77364047_1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A partir de las respuestas, concluya que: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48b8da1eda_0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g248b8da1eda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100"/>
              <a:buFont typeface="Arial"/>
              <a:buNone/>
            </a:pP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Recuerde a sus estudiantes que, para determinar si un día puede pertenecer o no a una ola de frío, es necesario calcular su umbral. Para esto, se requiere: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679faebf9a_2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g2679faebf9a_2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Para comprobar que los y las estudiantes están interpretando de manera correcta la información de las vistas mostradas, puede realizar las siguientes preguntas:</a:t>
            </a:r>
            <a:endParaRPr>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Nunito"/>
              <a:ea typeface="Nunito"/>
              <a:cs typeface="Nunito"/>
              <a:sym typeface="Nunito"/>
            </a:endParaRPr>
          </a:p>
          <a:p>
            <a:pPr indent="0" lvl="0" marL="0" rtl="0" algn="ctr">
              <a:lnSpc>
                <a:spcPct val="100000"/>
              </a:lnSpc>
              <a:spcBef>
                <a:spcPts val="0"/>
              </a:spcBef>
              <a:spcAft>
                <a:spcPts val="0"/>
              </a:spcAft>
              <a:buClr>
                <a:schemeClr val="dk1"/>
              </a:buClr>
              <a:buSzPts val="1100"/>
              <a:buFont typeface="Arial"/>
              <a:buNone/>
            </a:pPr>
            <a:r>
              <a:rPr lang="es">
                <a:solidFill>
                  <a:schemeClr val="dk1"/>
                </a:solidFill>
                <a:highlight>
                  <a:srgbClr val="FFFF00"/>
                </a:highlight>
                <a:latin typeface="Nunito"/>
                <a:ea typeface="Nunito"/>
                <a:cs typeface="Nunito"/>
                <a:sym typeface="Nunito"/>
              </a:rPr>
              <a:t>[Gráfico interactivo]</a:t>
            </a:r>
            <a:endParaRPr>
              <a:solidFill>
                <a:schemeClr val="dk1"/>
              </a:solidFill>
              <a:highlight>
                <a:srgbClr val="FFFF00"/>
              </a:highlight>
              <a:latin typeface="Nunito"/>
              <a:ea typeface="Nunito"/>
              <a:cs typeface="Nunito"/>
              <a:sym typeface="Nuni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Nunito"/>
              <a:ea typeface="Nunito"/>
              <a:cs typeface="Nunito"/>
              <a:sym typeface="Nunito"/>
            </a:endParaRPr>
          </a:p>
          <a:p>
            <a:pPr indent="0" lvl="0" marL="0" rtl="0" algn="just">
              <a:lnSpc>
                <a:spcPct val="100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Destaque que al recorrer el gráfico es posible obtener los datos de las temperaturas mínimas para cada día.</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Aclare que cada dato corresponde a la suma de todos los eventos de olas de calor que ocurren en cada temporada en las siguientes ciudades: Santiago, Curicó, Chillán, Concepción, Temuco, Valdivia, Osorno, Talca y Angol.</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Se espera que los y las estudiantes concluyan que: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5f037d8e98_0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25f037d8e98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0" i="0" lang="es" sz="1100" u="none" cap="none" strike="noStrike">
                <a:solidFill>
                  <a:srgbClr val="000000"/>
                </a:solidFill>
                <a:latin typeface="Arial"/>
                <a:ea typeface="Arial"/>
                <a:cs typeface="Arial"/>
                <a:sym typeface="Arial"/>
              </a:rPr>
              <a:t>La infografía  “Rasantes” muestra las normas existentes que delimitan el espacio constructible de una edificación, en particular, la de la rasante. Se proporciona una explicación detallada sobre qué es la rasante y cómo se define en el contexto de la construcción de edificios."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A continuación, tras identificar el triángulo ABC y la interpretación de sus segmentos, plantee la siguiente pregunta a sus estudiantes:</a:t>
            </a:r>
            <a:endParaRPr>
              <a:solidFill>
                <a:schemeClr val="dk1"/>
              </a:solidFill>
              <a:latin typeface="Nunito"/>
              <a:ea typeface="Nunito"/>
              <a:cs typeface="Nunito"/>
              <a:sym typeface="Nunito"/>
            </a:endParaRPr>
          </a:p>
          <a:p>
            <a:pPr indent="0" lvl="0" marL="0" rtl="0" algn="just">
              <a:lnSpc>
                <a:spcPct val="100000"/>
              </a:lnSpc>
              <a:spcBef>
                <a:spcPts val="0"/>
              </a:spcBef>
              <a:spcAft>
                <a:spcPts val="0"/>
              </a:spcAft>
              <a:buClr>
                <a:schemeClr val="dk1"/>
              </a:buClr>
              <a:buSzPts val="1100"/>
              <a:buFont typeface="Arial"/>
              <a:buNone/>
            </a:pPr>
            <a:r>
              <a:t/>
            </a:r>
            <a:endParaRPr b="1"/>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A partir de las respuestas, concluya que: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A partir de las respuestas, concluya que: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48b8da1eda_0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g248b8da1eda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A continuación, entregue la</a:t>
            </a:r>
            <a:r>
              <a:rPr b="1" lang="es">
                <a:solidFill>
                  <a:schemeClr val="dk1"/>
                </a:solidFill>
                <a:latin typeface="Nunito"/>
                <a:ea typeface="Nunito"/>
                <a:cs typeface="Nunito"/>
                <a:sym typeface="Nunito"/>
              </a:rPr>
              <a:t> Hoja de Actividades</a:t>
            </a:r>
            <a:r>
              <a:rPr lang="es">
                <a:solidFill>
                  <a:schemeClr val="dk1"/>
                </a:solidFill>
                <a:latin typeface="Nunito"/>
                <a:ea typeface="Nunito"/>
                <a:cs typeface="Nunito"/>
                <a:sym typeface="Nunito"/>
              </a:rPr>
              <a:t> de la Actividad 2, en la que sus estudiantes deberán estimar, de manera algebraica, la altura máxima de una edificación delimitada por las rasantes </a:t>
            </a:r>
            <a:r>
              <a:rPr b="1" lang="es">
                <a:solidFill>
                  <a:schemeClr val="dk1"/>
                </a:solidFill>
                <a:latin typeface="Nunito"/>
                <a:ea typeface="Nunito"/>
                <a:cs typeface="Nunito"/>
                <a:sym typeface="Nunito"/>
              </a:rPr>
              <a:t>(Tarea Matemática B).</a:t>
            </a:r>
            <a:endParaRPr>
              <a:solidFill>
                <a:schemeClr val="dk1"/>
              </a:solidFill>
              <a:latin typeface="Nunito"/>
              <a:ea typeface="Nunito"/>
              <a:cs typeface="Nunito"/>
              <a:sym typeface="Nuni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A continuación, realice la siguiente pregunta: ¿Qué datos se necesitan para calcular los umbrales requeridos para determinar si hubo olas de frío?</a:t>
            </a:r>
            <a:endParaRPr>
              <a:solidFill>
                <a:schemeClr val="dk1"/>
              </a:solidFill>
              <a:latin typeface="Nunito"/>
              <a:ea typeface="Nunito"/>
              <a:cs typeface="Nunito"/>
              <a:sym typeface="Nunito"/>
            </a:endParaRPr>
          </a:p>
          <a:p>
            <a:pPr indent="0" lvl="0" marL="0" rtl="0" algn="just">
              <a:lnSpc>
                <a:spcPct val="100000"/>
              </a:lnSpc>
              <a:spcBef>
                <a:spcPts val="0"/>
              </a:spcBef>
              <a:spcAft>
                <a:spcPts val="0"/>
              </a:spcAft>
              <a:buClr>
                <a:schemeClr val="dk1"/>
              </a:buClr>
              <a:buSzPts val="1100"/>
              <a:buFont typeface="Arial"/>
              <a:buNone/>
            </a:pPr>
            <a:r>
              <a:t/>
            </a:r>
            <a:endParaRPr b="1"/>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A partir de las respuesta de los y las estudiantes, concluya que:</a:t>
            </a:r>
            <a:endParaRPr>
              <a:solidFill>
                <a:schemeClr val="dk1"/>
              </a:solidFill>
              <a:latin typeface="Nunito"/>
              <a:ea typeface="Nunito"/>
              <a:cs typeface="Nunito"/>
              <a:sym typeface="Nuni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48b8da1eda_0_1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g248b8da1eda_0_1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Nunito"/>
              <a:ea typeface="Nunito"/>
              <a:cs typeface="Nunito"/>
              <a:sym typeface="Nunit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439f10f44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g2439f10f44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5c2da7196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5c2da7196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0" i="0" lang="es" sz="1100" u="none" cap="none" strike="noStrike">
                <a:solidFill>
                  <a:srgbClr val="000000"/>
                </a:solidFill>
                <a:latin typeface="Arial"/>
                <a:ea typeface="Arial"/>
                <a:cs typeface="Arial"/>
                <a:sym typeface="Arial"/>
              </a:rPr>
              <a:t>La infografía  “Rasantes” muestra las normas existentes que delimitan el espacio constructible de una edificación, en particular, la de la rasante. Se proporciona una explicación detallada sobre qué es la rasante y cómo se define en el contexto de la construcción de edificios."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A partir de las respuestas de sus estudiantes, haga notar que: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7c77364047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g27c77364047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100"/>
              <a:buFont typeface="Arial"/>
              <a:buNone/>
            </a:pPr>
            <a:r>
              <a:t/>
            </a: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679faebf9a_2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g2679faebf9a_2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Para comenzar, se propone que los estudiantes hagan el ejercicio de visualizar el espacio constructible en un caso particular (Tarea Matemática A). Entregue la Hoja de Actividades de la Actividad 1.</a:t>
            </a:r>
            <a:endParaRPr>
              <a:solidFill>
                <a:schemeClr val="dk1"/>
              </a:solidFill>
              <a:latin typeface="Nunito"/>
              <a:ea typeface="Nunito"/>
              <a:cs typeface="Nunito"/>
              <a:sym typeface="Nuni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98d14d35a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g298d14d35a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dk1"/>
                </a:solidFill>
                <a:latin typeface="Nunito"/>
                <a:ea typeface="Nunito"/>
                <a:cs typeface="Nunito"/>
                <a:sym typeface="Nunito"/>
              </a:rPr>
              <a:t>Para esto, recuerda la definición de las rasantes:</a:t>
            </a:r>
            <a:endParaRPr>
              <a:solidFill>
                <a:schemeClr val="dk1"/>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100"/>
              <a:buFont typeface="Arial"/>
              <a:buNone/>
            </a:pPr>
            <a:r>
              <a:rPr b="0" i="0" lang="es" sz="1100" u="none" cap="none" strike="noStrike">
                <a:solidFill>
                  <a:srgbClr val="000000"/>
                </a:solidFill>
                <a:latin typeface="Arial"/>
                <a:ea typeface="Arial"/>
                <a:cs typeface="Arial"/>
                <a:sym typeface="Arial"/>
              </a:rPr>
              <a:t>En cuanto a la primera pregunta, es importante que las y los estudiantes comprendan que la base de la figura 3D correspondiente al espacio constructible, es el rectángulo cuyos lados coinciden con los cercos y las líneas de la mitad de la calle.  </a:t>
            </a:r>
            <a:endParaRPr>
              <a:solidFill>
                <a:schemeClr val="dk1"/>
              </a:solidFill>
              <a:latin typeface="Nunito"/>
              <a:ea typeface="Nunito"/>
              <a:cs typeface="Nunito"/>
              <a:sym typeface="Nuni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s" sz="1100" u="none" cap="none" strike="noStrike">
                <a:solidFill>
                  <a:srgbClr val="000000"/>
                </a:solidFill>
                <a:latin typeface="Arial"/>
                <a:ea typeface="Arial"/>
                <a:cs typeface="Arial"/>
                <a:sym typeface="Arial"/>
              </a:rPr>
              <a:t>Respecto de la segunda pregunta, las y los estudiantes deben reconocer que la figura 3D asociada al espacio constructible es una pirámide. Sin embargo, es posible que discutan si la pirámide es truncada o no, dependiendo si el plano de la altura máxima permitida corta o no a la pirámide, por lo que ambas respuestas son válidas de acuerdo a estos argumentos.</a:t>
            </a:r>
            <a:endParaRPr b="0"/>
          </a:p>
          <a:p>
            <a:pPr indent="0" lvl="0" marL="158750" rtl="0" algn="l">
              <a:lnSpc>
                <a:spcPct val="100000"/>
              </a:lnSpc>
              <a:spcBef>
                <a:spcPts val="0"/>
              </a:spcBef>
              <a:spcAft>
                <a:spcPts val="0"/>
              </a:spcAft>
              <a:buSzPts val="1100"/>
              <a:buNone/>
            </a:pPr>
            <a:r>
              <a:t/>
            </a:r>
            <a:endParaRPr>
              <a:solidFill>
                <a:schemeClr val="dk1"/>
              </a:solidFill>
              <a:latin typeface="Nunito"/>
              <a:ea typeface="Nunito"/>
              <a:cs typeface="Nunito"/>
              <a:sym typeface="Nuni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10" name="Shape 10"/>
        <p:cNvGrpSpPr/>
        <p:nvPr/>
      </p:nvGrpSpPr>
      <p:grpSpPr>
        <a:xfrm>
          <a:off x="0" y="0"/>
          <a:ext cx="0" cy="0"/>
          <a:chOff x="0" y="0"/>
          <a:chExt cx="0" cy="0"/>
        </a:xfrm>
      </p:grpSpPr>
      <p:pic>
        <p:nvPicPr>
          <p:cNvPr descr="Forma" id="11" name="Google Shape;11;p41"/>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58" name="Shape 58"/>
        <p:cNvGrpSpPr/>
        <p:nvPr/>
      </p:nvGrpSpPr>
      <p:grpSpPr>
        <a:xfrm>
          <a:off x="0" y="0"/>
          <a:ext cx="0" cy="0"/>
          <a:chOff x="0" y="0"/>
          <a:chExt cx="0" cy="0"/>
        </a:xfrm>
      </p:grpSpPr>
      <p:sp>
        <p:nvSpPr>
          <p:cNvPr id="59" name="Google Shape;59;p49"/>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0" name="Google Shape;60;p49"/>
          <p:cNvSpPr/>
          <p:nvPr>
            <p:ph idx="2" type="pic"/>
          </p:nvPr>
        </p:nvSpPr>
        <p:spPr>
          <a:xfrm>
            <a:off x="3887391" y="740569"/>
            <a:ext cx="4629300" cy="3655200"/>
          </a:xfrm>
          <a:prstGeom prst="rect">
            <a:avLst/>
          </a:prstGeom>
          <a:noFill/>
          <a:ln>
            <a:noFill/>
          </a:ln>
        </p:spPr>
      </p:sp>
      <p:sp>
        <p:nvSpPr>
          <p:cNvPr id="61" name="Google Shape;61;p49"/>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2" name="Google Shape;62;p4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3" name="Google Shape;63;p4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4" name="Google Shape;64;p4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5" name="Shape 65"/>
        <p:cNvGrpSpPr/>
        <p:nvPr/>
      </p:nvGrpSpPr>
      <p:grpSpPr>
        <a:xfrm>
          <a:off x="0" y="0"/>
          <a:ext cx="0" cy="0"/>
          <a:chOff x="0" y="0"/>
          <a:chExt cx="0" cy="0"/>
        </a:xfrm>
      </p:grpSpPr>
      <p:sp>
        <p:nvSpPr>
          <p:cNvPr id="66" name="Google Shape;66;p50"/>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7" name="Google Shape;67;p50"/>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8" name="Google Shape;68;p5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9" name="Google Shape;69;p5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5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1" name="Shape 71"/>
        <p:cNvGrpSpPr/>
        <p:nvPr/>
      </p:nvGrpSpPr>
      <p:grpSpPr>
        <a:xfrm>
          <a:off x="0" y="0"/>
          <a:ext cx="0" cy="0"/>
          <a:chOff x="0" y="0"/>
          <a:chExt cx="0" cy="0"/>
        </a:xfrm>
      </p:grpSpPr>
      <p:sp>
        <p:nvSpPr>
          <p:cNvPr id="72" name="Google Shape;72;p51"/>
          <p:cNvSpPr txBox="1"/>
          <p:nvPr>
            <p:ph type="title"/>
          </p:nvPr>
        </p:nvSpPr>
        <p:spPr>
          <a:xfrm rot="5400000">
            <a:off x="5350050" y="1467544"/>
            <a:ext cx="4359000" cy="1971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3" name="Google Shape;73;p51"/>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 name="Google Shape;74;p5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5" name="Google Shape;75;p5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6" name="Google Shape;76;p5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2" name="Shape 12"/>
        <p:cNvGrpSpPr/>
        <p:nvPr/>
      </p:nvGrpSpPr>
      <p:grpSpPr>
        <a:xfrm>
          <a:off x="0" y="0"/>
          <a:ext cx="0" cy="0"/>
          <a:chOff x="0" y="0"/>
          <a:chExt cx="0" cy="0"/>
        </a:xfrm>
      </p:grpSpPr>
      <p:sp>
        <p:nvSpPr>
          <p:cNvPr id="13" name="Google Shape;13;p4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 name="Google Shape;14;p4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 name="Google Shape;15;p4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apositiva de título">
  <p:cSld name="2_Diapositiva de título">
    <p:spTree>
      <p:nvGrpSpPr>
        <p:cNvPr id="16" name="Shape 16"/>
        <p:cNvGrpSpPr/>
        <p:nvPr/>
      </p:nvGrpSpPr>
      <p:grpSpPr>
        <a:xfrm>
          <a:off x="0" y="0"/>
          <a:ext cx="0" cy="0"/>
          <a:chOff x="0" y="0"/>
          <a:chExt cx="0" cy="0"/>
        </a:xfrm>
      </p:grpSpPr>
      <p:pic>
        <p:nvPicPr>
          <p:cNvPr descr="Imagen que contiene Forma&#10;&#10;Descripción generada automáticamente" id="17" name="Google Shape;17;p42"/>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8" name="Shape 18"/>
        <p:cNvGrpSpPr/>
        <p:nvPr/>
      </p:nvGrpSpPr>
      <p:grpSpPr>
        <a:xfrm>
          <a:off x="0" y="0"/>
          <a:ext cx="0" cy="0"/>
          <a:chOff x="0" y="0"/>
          <a:chExt cx="0" cy="0"/>
        </a:xfrm>
      </p:grpSpPr>
      <p:sp>
        <p:nvSpPr>
          <p:cNvPr id="19" name="Google Shape;19;p43"/>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0" name="Google Shape;20;p4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 name="Google Shape;21;p4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 name="Google Shape;22;p4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 name="Google Shape;23;p4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4" name="Shape 24"/>
        <p:cNvGrpSpPr/>
        <p:nvPr/>
      </p:nvGrpSpPr>
      <p:grpSpPr>
        <a:xfrm>
          <a:off x="0" y="0"/>
          <a:ext cx="0" cy="0"/>
          <a:chOff x="0" y="0"/>
          <a:chExt cx="0" cy="0"/>
        </a:xfrm>
      </p:grpSpPr>
      <p:sp>
        <p:nvSpPr>
          <p:cNvPr id="25" name="Google Shape;25;p44"/>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6" name="Google Shape;26;p44"/>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7" name="Google Shape;27;p4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 name="Google Shape;28;p4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 name="Google Shape;29;p4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0" name="Shape 30"/>
        <p:cNvGrpSpPr/>
        <p:nvPr/>
      </p:nvGrpSpPr>
      <p:grpSpPr>
        <a:xfrm>
          <a:off x="0" y="0"/>
          <a:ext cx="0" cy="0"/>
          <a:chOff x="0" y="0"/>
          <a:chExt cx="0" cy="0"/>
        </a:xfrm>
      </p:grpSpPr>
      <p:sp>
        <p:nvSpPr>
          <p:cNvPr id="31" name="Google Shape;31;p45"/>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2" name="Google Shape;32;p4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3" name="Google Shape;33;p4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 name="Google Shape;34;p4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 name="Google Shape;35;p4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 name="Google Shape;36;p4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7" name="Shape 37"/>
        <p:cNvGrpSpPr/>
        <p:nvPr/>
      </p:nvGrpSpPr>
      <p:grpSpPr>
        <a:xfrm>
          <a:off x="0" y="0"/>
          <a:ext cx="0" cy="0"/>
          <a:chOff x="0" y="0"/>
          <a:chExt cx="0" cy="0"/>
        </a:xfrm>
      </p:grpSpPr>
      <p:sp>
        <p:nvSpPr>
          <p:cNvPr id="38" name="Google Shape;38;p46"/>
          <p:cNvSpPr txBox="1"/>
          <p:nvPr>
            <p:ph type="title"/>
          </p:nvPr>
        </p:nvSpPr>
        <p:spPr>
          <a:xfrm>
            <a:off x="629841" y="273844"/>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9" name="Google Shape;39;p46"/>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0" name="Google Shape;40;p46"/>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 name="Google Shape;41;p46"/>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2" name="Google Shape;42;p46"/>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3" name="Google Shape;43;p4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4" name="Google Shape;44;p4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5" name="Google Shape;45;p4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6" name="Shape 46"/>
        <p:cNvGrpSpPr/>
        <p:nvPr/>
      </p:nvGrpSpPr>
      <p:grpSpPr>
        <a:xfrm>
          <a:off x="0" y="0"/>
          <a:ext cx="0" cy="0"/>
          <a:chOff x="0" y="0"/>
          <a:chExt cx="0" cy="0"/>
        </a:xfrm>
      </p:grpSpPr>
      <p:sp>
        <p:nvSpPr>
          <p:cNvPr id="47" name="Google Shape;47;p47"/>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8" name="Google Shape;48;p4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 name="Google Shape;49;p4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0" name="Google Shape;50;p4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1" name="Shape 51"/>
        <p:cNvGrpSpPr/>
        <p:nvPr/>
      </p:nvGrpSpPr>
      <p:grpSpPr>
        <a:xfrm>
          <a:off x="0" y="0"/>
          <a:ext cx="0" cy="0"/>
          <a:chOff x="0" y="0"/>
          <a:chExt cx="0" cy="0"/>
        </a:xfrm>
      </p:grpSpPr>
      <p:sp>
        <p:nvSpPr>
          <p:cNvPr id="52" name="Google Shape;52;p48"/>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3" name="Google Shape;53;p48"/>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54" name="Google Shape;54;p48"/>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55" name="Google Shape;55;p4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6" name="Google Shape;56;p4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7" name="Google Shape;57;p4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 name="Google Shape;7;p3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8" name="Google Shape;8;p3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9" name="Google Shape;9;p3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g2679faebf9a_1_0"/>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82" name="Google Shape;82;g2679faebf9a_1_0"/>
          <p:cNvSpPr txBox="1"/>
          <p:nvPr/>
        </p:nvSpPr>
        <p:spPr>
          <a:xfrm>
            <a:off x="483935" y="2297504"/>
            <a:ext cx="8175900" cy="646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i="0" lang="es" sz="3300" u="none" cap="none" strike="noStrike">
                <a:solidFill>
                  <a:srgbClr val="FFFFFF"/>
                </a:solidFill>
                <a:latin typeface="Calibri"/>
                <a:ea typeface="Calibri"/>
                <a:cs typeface="Calibri"/>
                <a:sym typeface="Calibri"/>
              </a:rPr>
              <a:t>Rasantes</a:t>
            </a:r>
            <a:endParaRPr b="1" i="0" sz="3300" u="none" cap="none" strike="noStrike">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4"/>
          <p:cNvSpPr txBox="1"/>
          <p:nvPr/>
        </p:nvSpPr>
        <p:spPr>
          <a:xfrm>
            <a:off x="312877" y="219775"/>
            <a:ext cx="7140345" cy="53088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rPr>
              <a:t>Rasantes</a:t>
            </a:r>
            <a:endParaRPr b="1" i="0" sz="3000" u="none" cap="none" strike="noStrike">
              <a:solidFill>
                <a:srgbClr val="423B71"/>
              </a:solidFill>
              <a:latin typeface="Calibri"/>
              <a:ea typeface="Calibri"/>
              <a:cs typeface="Calibri"/>
              <a:sym typeface="Calibri"/>
            </a:endParaRPr>
          </a:p>
        </p:txBody>
      </p:sp>
      <p:sp>
        <p:nvSpPr>
          <p:cNvPr id="142" name="Google Shape;142;p4"/>
          <p:cNvSpPr txBox="1"/>
          <p:nvPr/>
        </p:nvSpPr>
        <p:spPr>
          <a:xfrm>
            <a:off x="312875" y="1008925"/>
            <a:ext cx="8281800" cy="357017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s" sz="2000" u="none" cap="none" strike="noStrike">
                <a:solidFill>
                  <a:schemeClr val="dk1"/>
                </a:solidFill>
                <a:latin typeface="Calibri"/>
                <a:ea typeface="Calibri"/>
                <a:cs typeface="Calibri"/>
                <a:sym typeface="Calibri"/>
              </a:rPr>
              <a:t>Para analizar la altura máxima de la casa dentro de este espacio constructible consideraremos que la casa, hasta donde comienza el techo, tiene forma de prisma recto, generado al proyectar la base hacia arriba. Además, las paredes de esta casa serán paralelas a los planos rasantes.</a:t>
            </a:r>
            <a:endParaRPr/>
          </a:p>
          <a:p>
            <a:pPr indent="-21590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s" sz="2000" u="none" cap="none" strike="noStrike">
                <a:solidFill>
                  <a:schemeClr val="dk1"/>
                </a:solidFill>
                <a:latin typeface="Calibri"/>
                <a:ea typeface="Calibri"/>
                <a:cs typeface="Calibri"/>
                <a:sym typeface="Calibri"/>
              </a:rPr>
              <a:t>A continuación, se plantea que las y los estudiantes utilicen un recurso de GeoGebra (https://www.geogebra.org/m/kdm2bqau) para:</a:t>
            </a:r>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rgbClr val="000000"/>
              </a:buClr>
              <a:buSzPts val="2000"/>
              <a:buFont typeface="Arial"/>
              <a:buAutoNum type="arabicPeriod"/>
            </a:pPr>
            <a:r>
              <a:rPr b="0" i="0" lang="es" sz="2000" u="none" cap="none" strike="noStrike">
                <a:solidFill>
                  <a:schemeClr val="dk1"/>
                </a:solidFill>
                <a:latin typeface="Calibri"/>
                <a:ea typeface="Calibri"/>
                <a:cs typeface="Calibri"/>
                <a:sym typeface="Calibri"/>
              </a:rPr>
              <a:t>Visualizar el espacio constructible de la casa descrita en la Actividad 1.</a:t>
            </a:r>
            <a:endParaRPr/>
          </a:p>
          <a:p>
            <a:pPr indent="-457200" lvl="0" marL="457200" marR="0" rtl="0" algn="l">
              <a:lnSpc>
                <a:spcPct val="100000"/>
              </a:lnSpc>
              <a:spcBef>
                <a:spcPts val="0"/>
              </a:spcBef>
              <a:spcAft>
                <a:spcPts val="0"/>
              </a:spcAft>
              <a:buClr>
                <a:srgbClr val="000000"/>
              </a:buClr>
              <a:buSzPts val="2000"/>
              <a:buFont typeface="Arial"/>
              <a:buAutoNum type="arabicPeriod"/>
            </a:pPr>
            <a:r>
              <a:rPr b="0" i="0" lang="es" sz="2000" u="none" cap="none" strike="noStrike">
                <a:solidFill>
                  <a:schemeClr val="dk1"/>
                </a:solidFill>
                <a:latin typeface="Calibri"/>
                <a:ea typeface="Calibri"/>
                <a:cs typeface="Calibri"/>
                <a:sym typeface="Calibri"/>
              </a:rPr>
              <a:t>Explorar la altura máxima de la casa propuesta, dependiendo de la forma de su base.</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5"/>
          <p:cNvSpPr txBox="1"/>
          <p:nvPr/>
        </p:nvSpPr>
        <p:spPr>
          <a:xfrm>
            <a:off x="312877" y="219775"/>
            <a:ext cx="7140345" cy="53088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rPr>
              <a:t>Rasantes</a:t>
            </a:r>
            <a:endParaRPr b="1" i="0" sz="3000" u="none" cap="none" strike="noStrike">
              <a:solidFill>
                <a:srgbClr val="423B71"/>
              </a:solidFill>
              <a:latin typeface="Calibri"/>
              <a:ea typeface="Calibri"/>
              <a:cs typeface="Calibri"/>
              <a:sym typeface="Calibri"/>
            </a:endParaRPr>
          </a:p>
        </p:txBody>
      </p:sp>
      <p:sp>
        <p:nvSpPr>
          <p:cNvPr id="148" name="Google Shape;148;p5"/>
          <p:cNvSpPr txBox="1"/>
          <p:nvPr/>
        </p:nvSpPr>
        <p:spPr>
          <a:xfrm>
            <a:off x="312875" y="1008925"/>
            <a:ext cx="8281800" cy="3262401"/>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s" sz="2000" u="none" cap="none" strike="noStrike">
                <a:solidFill>
                  <a:schemeClr val="dk1"/>
                </a:solidFill>
                <a:latin typeface="Calibri"/>
                <a:ea typeface="Calibri"/>
                <a:cs typeface="Calibri"/>
                <a:sym typeface="Calibri"/>
              </a:rPr>
              <a:t>A continuación, se pide estimar la altura máxima de las paredes de una edificación, considerando las restricciones impuestas por las rasantes.</a:t>
            </a:r>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s" sz="2000" u="none" cap="none" strike="noStrike">
                <a:solidFill>
                  <a:schemeClr val="dk1"/>
                </a:solidFill>
                <a:latin typeface="Calibri"/>
                <a:ea typeface="Calibri"/>
                <a:cs typeface="Calibri"/>
                <a:sym typeface="Calibri"/>
              </a:rPr>
              <a:t>Para introducir este problema use los siguientes recursos de GeoGebra que permiten, por medio de un deslizador, determinar la altura máxima de las paredes de las casas que tienen distintas bases.</a:t>
            </a:r>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s" sz="2000" u="none" cap="none" strike="noStrike">
                <a:solidFill>
                  <a:schemeClr val="dk1"/>
                </a:solidFill>
                <a:latin typeface="Calibri"/>
                <a:ea typeface="Calibri"/>
                <a:cs typeface="Calibri"/>
                <a:sym typeface="Calibri"/>
              </a:rPr>
              <a:t>Casa 1: </a:t>
            </a:r>
            <a:r>
              <a:rPr b="0" i="0" lang="es" sz="2000" u="none" cap="none" strike="noStrike">
                <a:solidFill>
                  <a:schemeClr val="dk1"/>
                </a:solidFill>
                <a:latin typeface="Calibri"/>
                <a:ea typeface="Calibri"/>
                <a:cs typeface="Calibri"/>
                <a:sym typeface="Calibri"/>
              </a:rPr>
              <a:t>( https://www.geogebra.org/m/kdm2bqau)</a:t>
            </a:r>
            <a:endParaRPr/>
          </a:p>
          <a:p>
            <a:pPr indent="0" lvl="0" marL="0" marR="0" rtl="0" algn="l">
              <a:lnSpc>
                <a:spcPct val="100000"/>
              </a:lnSpc>
              <a:spcBef>
                <a:spcPts val="0"/>
              </a:spcBef>
              <a:spcAft>
                <a:spcPts val="0"/>
              </a:spcAft>
              <a:buNone/>
            </a:pPr>
            <a:r>
              <a:rPr b="1" i="0" lang="es" sz="2000" u="none" cap="none" strike="noStrike">
                <a:solidFill>
                  <a:schemeClr val="dk1"/>
                </a:solidFill>
                <a:latin typeface="Calibri"/>
                <a:ea typeface="Calibri"/>
                <a:cs typeface="Calibri"/>
                <a:sym typeface="Calibri"/>
              </a:rPr>
              <a:t>Casa 2: </a:t>
            </a:r>
            <a:r>
              <a:rPr b="0" i="0" lang="es" sz="2000" u="none" cap="none" strike="noStrike">
                <a:solidFill>
                  <a:schemeClr val="dk1"/>
                </a:solidFill>
                <a:latin typeface="Calibri"/>
                <a:ea typeface="Calibri"/>
                <a:cs typeface="Calibri"/>
                <a:sym typeface="Calibri"/>
              </a:rPr>
              <a:t>(https://www.geogebra.org/m/jycqhnsg)</a:t>
            </a:r>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6"/>
          <p:cNvSpPr txBox="1"/>
          <p:nvPr/>
        </p:nvSpPr>
        <p:spPr>
          <a:xfrm>
            <a:off x="312877" y="219775"/>
            <a:ext cx="7140345" cy="53088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rPr>
              <a:t>Rasantes</a:t>
            </a:r>
            <a:endParaRPr b="1" i="0" sz="3000" u="none" cap="none" strike="noStrike">
              <a:solidFill>
                <a:srgbClr val="423B71"/>
              </a:solidFill>
              <a:latin typeface="Calibri"/>
              <a:ea typeface="Calibri"/>
              <a:cs typeface="Calibri"/>
              <a:sym typeface="Calibri"/>
            </a:endParaRPr>
          </a:p>
        </p:txBody>
      </p:sp>
      <p:sp>
        <p:nvSpPr>
          <p:cNvPr id="154" name="Google Shape;154;p6"/>
          <p:cNvSpPr txBox="1"/>
          <p:nvPr/>
        </p:nvSpPr>
        <p:spPr>
          <a:xfrm>
            <a:off x="391150" y="1329875"/>
            <a:ext cx="7607700" cy="1662300"/>
          </a:xfrm>
          <a:prstGeom prst="rect">
            <a:avLst/>
          </a:prstGeom>
          <a:noFill/>
          <a:ln>
            <a:noFill/>
          </a:ln>
        </p:spPr>
        <p:txBody>
          <a:bodyPr anchorCtr="0" anchor="t" bIns="91425" lIns="91425" spcFirstLastPara="1" rIns="91425" wrap="square" tIns="91425">
            <a:spAutoFit/>
          </a:bodyPr>
          <a:lstStyle/>
          <a:p>
            <a:pPr indent="-330200" lvl="0" marL="457200" rtl="0" algn="just">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Cuando el prisma que se forma al proyectar la base de la casa hacia arriba corta por primera vez a una rasante, la altura considerada corresponde a la altura máxima que pueden tener las paredes de la casa.</a:t>
            </a:r>
            <a:br>
              <a:rPr lang="es" sz="1600">
                <a:solidFill>
                  <a:schemeClr val="dk1"/>
                </a:solidFill>
                <a:latin typeface="Calibri"/>
                <a:ea typeface="Calibri"/>
                <a:cs typeface="Calibri"/>
                <a:sym typeface="Calibri"/>
              </a:rPr>
            </a:br>
            <a:br>
              <a:rPr lang="es" sz="1600">
                <a:solidFill>
                  <a:schemeClr val="dk1"/>
                </a:solidFill>
                <a:latin typeface="Calibri"/>
                <a:ea typeface="Calibri"/>
                <a:cs typeface="Calibri"/>
                <a:sym typeface="Calibri"/>
              </a:rPr>
            </a:br>
            <a:br>
              <a:rPr lang="es" sz="1600">
                <a:solidFill>
                  <a:schemeClr val="dk1"/>
                </a:solidFill>
                <a:latin typeface="Calibri"/>
                <a:ea typeface="Calibri"/>
                <a:cs typeface="Calibri"/>
                <a:sym typeface="Calibri"/>
              </a:rPr>
            </a:br>
            <a:r>
              <a:rPr lang="es" sz="1600">
                <a:solidFill>
                  <a:schemeClr val="dk1"/>
                </a:solidFill>
                <a:highlight>
                  <a:srgbClr val="FFFF00"/>
                </a:highlight>
                <a:latin typeface="Calibri"/>
                <a:ea typeface="Calibri"/>
                <a:cs typeface="Calibri"/>
                <a:sym typeface="Calibri"/>
              </a:rPr>
              <a:t>Incrustar video 1 (o gif)</a:t>
            </a:r>
            <a:r>
              <a:rPr lang="es" sz="1600">
                <a:solidFill>
                  <a:schemeClr val="dk1"/>
                </a:solidFill>
                <a:latin typeface="Calibri"/>
                <a:ea typeface="Calibri"/>
                <a:cs typeface="Calibri"/>
                <a:sym typeface="Calibri"/>
              </a:rPr>
              <a:t>                                     </a:t>
            </a:r>
            <a:r>
              <a:rPr lang="es" sz="1600">
                <a:solidFill>
                  <a:schemeClr val="dk1"/>
                </a:solidFill>
                <a:highlight>
                  <a:srgbClr val="FFFF00"/>
                </a:highlight>
                <a:latin typeface="Calibri"/>
                <a:ea typeface="Calibri"/>
                <a:cs typeface="Calibri"/>
                <a:sym typeface="Calibri"/>
              </a:rPr>
              <a:t>Incrustar video 2 (o gif)</a:t>
            </a:r>
            <a:endParaRPr sz="1600">
              <a:solidFill>
                <a:schemeClr val="dk1"/>
              </a:solidFill>
              <a:highlight>
                <a:srgbClr val="FFFF00"/>
              </a:highlight>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298d14d35a6_0_14"/>
          <p:cNvSpPr txBox="1"/>
          <p:nvPr/>
        </p:nvSpPr>
        <p:spPr>
          <a:xfrm>
            <a:off x="312877" y="219775"/>
            <a:ext cx="71403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rPr>
              <a:t>Rasantes</a:t>
            </a:r>
            <a:endParaRPr b="1" i="0" sz="3000" u="none" cap="none" strike="noStrike">
              <a:solidFill>
                <a:srgbClr val="423B71"/>
              </a:solidFill>
              <a:latin typeface="Calibri"/>
              <a:ea typeface="Calibri"/>
              <a:cs typeface="Calibri"/>
              <a:sym typeface="Calibri"/>
            </a:endParaRPr>
          </a:p>
        </p:txBody>
      </p:sp>
      <p:sp>
        <p:nvSpPr>
          <p:cNvPr id="160" name="Google Shape;160;g298d14d35a6_0_14"/>
          <p:cNvSpPr txBox="1"/>
          <p:nvPr/>
        </p:nvSpPr>
        <p:spPr>
          <a:xfrm>
            <a:off x="557350" y="889850"/>
            <a:ext cx="6756900" cy="1569900"/>
          </a:xfrm>
          <a:prstGeom prst="rect">
            <a:avLst/>
          </a:prstGeom>
          <a:noFill/>
          <a:ln>
            <a:noFill/>
          </a:ln>
        </p:spPr>
        <p:txBody>
          <a:bodyPr anchorCtr="0" anchor="t" bIns="91425" lIns="91425" spcFirstLastPara="1" rIns="91425" wrap="square" tIns="91425">
            <a:spAutoFit/>
          </a:bodyPr>
          <a:lstStyle/>
          <a:p>
            <a:pPr indent="-323850" lvl="0" marL="457200" rtl="0" algn="just">
              <a:spcBef>
                <a:spcPts val="0"/>
              </a:spcBef>
              <a:spcAft>
                <a:spcPts val="0"/>
              </a:spcAft>
              <a:buClr>
                <a:schemeClr val="dk1"/>
              </a:buClr>
              <a:buSzPts val="1500"/>
              <a:buFont typeface="Calibri"/>
              <a:buChar char="●"/>
            </a:pPr>
            <a:r>
              <a:rPr lang="es" sz="1500">
                <a:solidFill>
                  <a:schemeClr val="dk1"/>
                </a:solidFill>
                <a:latin typeface="Calibri"/>
                <a:ea typeface="Calibri"/>
                <a:cs typeface="Calibri"/>
                <a:sym typeface="Calibri"/>
              </a:rPr>
              <a:t>La cara del prisma que corta por primera vez al plano rasante es aquella que está a la menor distancia de la línea desde donde se levanta un plano rasante.</a:t>
            </a:r>
            <a:endParaRPr sz="1500">
              <a:solidFill>
                <a:schemeClr val="dk1"/>
              </a:solidFill>
              <a:latin typeface="Calibri"/>
              <a:ea typeface="Calibri"/>
              <a:cs typeface="Calibri"/>
              <a:sym typeface="Calibri"/>
            </a:endParaRPr>
          </a:p>
          <a:p>
            <a:pPr indent="0" lvl="0" marL="0" rtl="0" algn="just">
              <a:spcBef>
                <a:spcPts val="0"/>
              </a:spcBef>
              <a:spcAft>
                <a:spcPts val="0"/>
              </a:spcAft>
              <a:buNone/>
            </a:pPr>
            <a:br>
              <a:rPr lang="es" sz="1500">
                <a:solidFill>
                  <a:schemeClr val="dk1"/>
                </a:solidFill>
                <a:latin typeface="Calibri"/>
                <a:ea typeface="Calibri"/>
                <a:cs typeface="Calibri"/>
                <a:sym typeface="Calibri"/>
              </a:rPr>
            </a:br>
            <a:r>
              <a:rPr lang="es" sz="1500">
                <a:solidFill>
                  <a:schemeClr val="dk1"/>
                </a:solidFill>
                <a:latin typeface="Calibri"/>
                <a:ea typeface="Calibri"/>
                <a:cs typeface="Calibri"/>
                <a:sym typeface="Calibri"/>
              </a:rPr>
              <a:t>En el caso de la primera casa, cuya base tiene una forma cuadrada, todos los lados están a la misma distancia de las líneas desde donde se eleva el plano rasante:</a:t>
            </a:r>
            <a:endParaRPr sz="1500">
              <a:solidFill>
                <a:schemeClr val="dk1"/>
              </a:solidFill>
              <a:latin typeface="Calibri"/>
              <a:ea typeface="Calibri"/>
              <a:cs typeface="Calibri"/>
              <a:sym typeface="Calibri"/>
            </a:endParaRPr>
          </a:p>
          <a:p>
            <a:pPr indent="0" lvl="0" marL="914400" rtl="0" algn="just">
              <a:spcBef>
                <a:spcPts val="0"/>
              </a:spcBef>
              <a:spcAft>
                <a:spcPts val="0"/>
              </a:spcAft>
              <a:buNone/>
            </a:pPr>
            <a:r>
              <a:t/>
            </a:r>
            <a:endParaRPr sz="1500">
              <a:solidFill>
                <a:schemeClr val="dk1"/>
              </a:solidFill>
              <a:latin typeface="Calibri"/>
              <a:ea typeface="Calibri"/>
              <a:cs typeface="Calibri"/>
              <a:sym typeface="Calibri"/>
            </a:endParaRPr>
          </a:p>
        </p:txBody>
      </p:sp>
      <p:pic>
        <p:nvPicPr>
          <p:cNvPr id="161" name="Google Shape;161;g298d14d35a6_0_14"/>
          <p:cNvPicPr preferRelativeResize="0"/>
          <p:nvPr/>
        </p:nvPicPr>
        <p:blipFill>
          <a:blip r:embed="rId3">
            <a:alphaModFix/>
          </a:blip>
          <a:stretch>
            <a:fillRect/>
          </a:stretch>
        </p:blipFill>
        <p:spPr>
          <a:xfrm>
            <a:off x="5818875" y="2112150"/>
            <a:ext cx="3255525" cy="2831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298d14d35a6_0_37"/>
          <p:cNvSpPr txBox="1"/>
          <p:nvPr/>
        </p:nvSpPr>
        <p:spPr>
          <a:xfrm>
            <a:off x="312877" y="219775"/>
            <a:ext cx="71403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rPr>
              <a:t>Rasantes</a:t>
            </a:r>
            <a:endParaRPr b="1" i="0" sz="3000" u="none" cap="none" strike="noStrike">
              <a:solidFill>
                <a:srgbClr val="423B71"/>
              </a:solidFill>
              <a:latin typeface="Calibri"/>
              <a:ea typeface="Calibri"/>
              <a:cs typeface="Calibri"/>
              <a:sym typeface="Calibri"/>
            </a:endParaRPr>
          </a:p>
        </p:txBody>
      </p:sp>
      <p:sp>
        <p:nvSpPr>
          <p:cNvPr id="167" name="Google Shape;167;g298d14d35a6_0_37"/>
          <p:cNvSpPr txBox="1"/>
          <p:nvPr/>
        </p:nvSpPr>
        <p:spPr>
          <a:xfrm>
            <a:off x="557350" y="889850"/>
            <a:ext cx="6756900" cy="9390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libri"/>
              <a:buChar char="●"/>
            </a:pPr>
            <a:r>
              <a:rPr lang="es" sz="1600">
                <a:solidFill>
                  <a:schemeClr val="dk1"/>
                </a:solidFill>
                <a:latin typeface="Calibri"/>
                <a:ea typeface="Calibri"/>
                <a:cs typeface="Calibri"/>
                <a:sym typeface="Calibri"/>
              </a:rPr>
              <a:t>Mientras que en el caso de la segunda casa, al tener una base rectangular, existe un lado que está base que está más de la rasante:</a:t>
            </a:r>
            <a:endParaRPr sz="1900">
              <a:solidFill>
                <a:schemeClr val="dk1"/>
              </a:solidFill>
              <a:latin typeface="Calibri"/>
              <a:ea typeface="Calibri"/>
              <a:cs typeface="Calibri"/>
              <a:sym typeface="Calibri"/>
            </a:endParaRPr>
          </a:p>
          <a:p>
            <a:pPr indent="0" lvl="0" marL="914400" rtl="0" algn="just">
              <a:spcBef>
                <a:spcPts val="0"/>
              </a:spcBef>
              <a:spcAft>
                <a:spcPts val="0"/>
              </a:spcAft>
              <a:buNone/>
            </a:pPr>
            <a:r>
              <a:t/>
            </a:r>
            <a:endParaRPr>
              <a:solidFill>
                <a:schemeClr val="dk1"/>
              </a:solidFill>
              <a:latin typeface="Calibri"/>
              <a:ea typeface="Calibri"/>
              <a:cs typeface="Calibri"/>
              <a:sym typeface="Calibri"/>
            </a:endParaRPr>
          </a:p>
        </p:txBody>
      </p:sp>
      <p:pic>
        <p:nvPicPr>
          <p:cNvPr id="168" name="Google Shape;168;g298d14d35a6_0_37"/>
          <p:cNvPicPr preferRelativeResize="0"/>
          <p:nvPr/>
        </p:nvPicPr>
        <p:blipFill>
          <a:blip r:embed="rId3">
            <a:alphaModFix/>
          </a:blip>
          <a:stretch>
            <a:fillRect/>
          </a:stretch>
        </p:blipFill>
        <p:spPr>
          <a:xfrm>
            <a:off x="4572000" y="1503375"/>
            <a:ext cx="3745175" cy="3469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298d14d35a6_0_21"/>
          <p:cNvSpPr/>
          <p:nvPr/>
        </p:nvSpPr>
        <p:spPr>
          <a:xfrm>
            <a:off x="381350" y="1177425"/>
            <a:ext cx="8546400" cy="8916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b="0" i="0" lang="es" sz="1800" u="none" cap="none" strike="noStrike">
                <a:solidFill>
                  <a:schemeClr val="dk1"/>
                </a:solidFill>
                <a:latin typeface="Calibri"/>
                <a:ea typeface="Calibri"/>
                <a:cs typeface="Calibri"/>
                <a:sym typeface="Calibri"/>
              </a:rPr>
              <a:t>¿Qué información se necesita para determinar la altura máxima de las paredes de la casa?</a:t>
            </a:r>
            <a:endParaRPr b="0" i="0" sz="2200" u="none" cap="none" strike="noStrike">
              <a:solidFill>
                <a:srgbClr val="000000"/>
              </a:solidFill>
              <a:latin typeface="Calibri"/>
              <a:ea typeface="Calibri"/>
              <a:cs typeface="Calibri"/>
              <a:sym typeface="Calibri"/>
            </a:endParaRPr>
          </a:p>
        </p:txBody>
      </p:sp>
      <p:sp>
        <p:nvSpPr>
          <p:cNvPr id="174" name="Google Shape;174;g298d14d35a6_0_21"/>
          <p:cNvSpPr txBox="1"/>
          <p:nvPr/>
        </p:nvSpPr>
        <p:spPr>
          <a:xfrm>
            <a:off x="312877" y="219775"/>
            <a:ext cx="71403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rPr>
              <a:t>Rasantes</a:t>
            </a:r>
            <a:endParaRPr b="1" i="0" sz="3000" u="none" cap="none" strike="noStrike">
              <a:solidFill>
                <a:srgbClr val="423B71"/>
              </a:solidFill>
              <a:latin typeface="Calibri"/>
              <a:ea typeface="Calibri"/>
              <a:cs typeface="Calibri"/>
              <a:sym typeface="Calibri"/>
            </a:endParaRPr>
          </a:p>
        </p:txBody>
      </p:sp>
      <p:pic>
        <p:nvPicPr>
          <p:cNvPr id="175" name="Google Shape;175;g298d14d35a6_0_21"/>
          <p:cNvPicPr preferRelativeResize="0"/>
          <p:nvPr/>
        </p:nvPicPr>
        <p:blipFill>
          <a:blip r:embed="rId3">
            <a:alphaModFix/>
          </a:blip>
          <a:stretch>
            <a:fillRect/>
          </a:stretch>
        </p:blipFill>
        <p:spPr>
          <a:xfrm>
            <a:off x="3173763" y="2162750"/>
            <a:ext cx="2796478" cy="2769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27c77364047_1_3"/>
          <p:cNvSpPr txBox="1"/>
          <p:nvPr/>
        </p:nvSpPr>
        <p:spPr>
          <a:xfrm>
            <a:off x="312875" y="1008925"/>
            <a:ext cx="8281800" cy="3417000"/>
          </a:xfrm>
          <a:prstGeom prst="rect">
            <a:avLst/>
          </a:prstGeom>
          <a:noFill/>
          <a:ln>
            <a:noFill/>
          </a:ln>
        </p:spPr>
        <p:txBody>
          <a:bodyPr anchorCtr="0" anchor="t" bIns="91425" lIns="91425" spcFirstLastPara="1" rIns="91425" wrap="square" tIns="91425">
            <a:spAutoFit/>
          </a:bodyPr>
          <a:lstStyle/>
          <a:p>
            <a:pPr indent="-355600" lvl="0" marL="469900" marR="0" rtl="0" algn="l">
              <a:lnSpc>
                <a:spcPct val="100000"/>
              </a:lnSpc>
              <a:spcBef>
                <a:spcPts val="0"/>
              </a:spcBef>
              <a:spcAft>
                <a:spcPts val="0"/>
              </a:spcAft>
              <a:buClr>
                <a:schemeClr val="dk1"/>
              </a:buClr>
              <a:buSzPts val="1800"/>
              <a:buFont typeface="Calibri"/>
              <a:buChar char="•"/>
            </a:pPr>
            <a:r>
              <a:rPr i="0" lang="es" sz="1800" u="none" cap="none" strike="noStrike">
                <a:solidFill>
                  <a:schemeClr val="dk1"/>
                </a:solidFill>
                <a:latin typeface="Calibri"/>
                <a:ea typeface="Calibri"/>
                <a:cs typeface="Calibri"/>
                <a:sym typeface="Calibri"/>
              </a:rPr>
              <a:t>A nivel de suelo, se necesita conocer las medidas del terreno a edificar. Además, también se debe saber las distancias de este terreno con los terrenos vecinos y con las calles públicas, para determinar desde donde se proyectarán los planos rasantes.</a:t>
            </a:r>
            <a:endParaRPr sz="1800">
              <a:latin typeface="Calibri"/>
              <a:ea typeface="Calibri"/>
              <a:cs typeface="Calibri"/>
              <a:sym typeface="Calibri"/>
            </a:endParaRPr>
          </a:p>
          <a:p>
            <a:pPr indent="0" lvl="0" marL="127000" marR="0" rtl="0" algn="l">
              <a:lnSpc>
                <a:spcPct val="100000"/>
              </a:lnSpc>
              <a:spcBef>
                <a:spcPts val="0"/>
              </a:spcBef>
              <a:spcAft>
                <a:spcPts val="0"/>
              </a:spcAft>
              <a:buNone/>
            </a:pPr>
            <a:r>
              <a:t/>
            </a:r>
            <a:endParaRPr i="0" sz="1800" u="none" cap="none" strike="noStrike">
              <a:solidFill>
                <a:schemeClr val="dk1"/>
              </a:solidFill>
              <a:latin typeface="Calibri"/>
              <a:ea typeface="Calibri"/>
              <a:cs typeface="Calibri"/>
              <a:sym typeface="Calibri"/>
            </a:endParaRPr>
          </a:p>
          <a:p>
            <a:pPr indent="-355600" lvl="0" marL="469900" marR="0" rtl="0" algn="l">
              <a:lnSpc>
                <a:spcPct val="100000"/>
              </a:lnSpc>
              <a:spcBef>
                <a:spcPts val="0"/>
              </a:spcBef>
              <a:spcAft>
                <a:spcPts val="0"/>
              </a:spcAft>
              <a:buClr>
                <a:schemeClr val="dk1"/>
              </a:buClr>
              <a:buSzPts val="1800"/>
              <a:buFont typeface="Calibri"/>
              <a:buChar char="•"/>
            </a:pPr>
            <a:r>
              <a:rPr i="0" lang="es" sz="1800" u="none" cap="none" strike="noStrike">
                <a:solidFill>
                  <a:schemeClr val="dk1"/>
                </a:solidFill>
                <a:latin typeface="Calibri"/>
                <a:ea typeface="Calibri"/>
                <a:cs typeface="Calibri"/>
                <a:sym typeface="Calibri"/>
              </a:rPr>
              <a:t>También es necesario saber en qué región de Chile se está construyendo esta casa, ya que el ángulo de elevación de las rasantes varía entre regiones. En este caso, estamos considerando una edificación ubicada en la Región del Maule, donde la norma indica que el ángulo de las rasantes con el suelo es de 70°.</a:t>
            </a:r>
            <a:endParaRPr i="0" sz="1800" u="none" cap="none" strike="noStrike">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81" name="Google Shape;181;g27c77364047_1_3"/>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3000" u="none" cap="none" strike="noStrike">
                <a:solidFill>
                  <a:srgbClr val="423B71"/>
                </a:solidFill>
                <a:latin typeface="Calibri"/>
                <a:ea typeface="Calibri"/>
                <a:cs typeface="Calibri"/>
                <a:sym typeface="Calibri"/>
              </a:rPr>
              <a:t>Respuestas</a:t>
            </a:r>
            <a:endParaRPr b="1" i="0" sz="3000" u="none" cap="none" strike="noStrike">
              <a:solidFill>
                <a:srgbClr val="423B7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248b8da1eda_0_65"/>
          <p:cNvSpPr txBox="1"/>
          <p:nvPr/>
        </p:nvSpPr>
        <p:spPr>
          <a:xfrm>
            <a:off x="312879" y="875550"/>
            <a:ext cx="7571664" cy="1631185"/>
          </a:xfrm>
          <a:prstGeom prst="rect">
            <a:avLst/>
          </a:prstGeom>
          <a:noFill/>
          <a:ln>
            <a:noFill/>
          </a:ln>
        </p:spPr>
        <p:txBody>
          <a:bodyPr anchorCtr="0" anchor="t" bIns="91425" lIns="91425" spcFirstLastPara="1" rIns="91425" wrap="square" tIns="91425">
            <a:spAutoFit/>
          </a:bodyPr>
          <a:lstStyle/>
          <a:p>
            <a:pPr indent="0" lvl="0" marL="127000" marR="0" rtl="0" algn="l">
              <a:lnSpc>
                <a:spcPct val="100000"/>
              </a:lnSpc>
              <a:spcBef>
                <a:spcPts val="0"/>
              </a:spcBef>
              <a:spcAft>
                <a:spcPts val="0"/>
              </a:spcAft>
              <a:buNone/>
            </a:pPr>
            <a:r>
              <a:rPr b="0" i="0" lang="es" sz="2000" u="none" cap="none" strike="noStrike">
                <a:solidFill>
                  <a:schemeClr val="dk1"/>
                </a:solidFill>
                <a:latin typeface="Calibri"/>
                <a:ea typeface="Calibri"/>
                <a:cs typeface="Calibri"/>
                <a:sym typeface="Calibri"/>
              </a:rPr>
              <a:t>A continuación, se abordará de manera algebraica la pregunta sobre la altura máxima de una edificación. Para esto, observar las siguientes imágenes, que corresponden a una vista desde arriba y una vista lateral de la edificación mostrada anteriormente:</a:t>
            </a:r>
            <a:br>
              <a:rPr b="0" i="0" lang="es" sz="1600" u="none" cap="none" strike="noStrike">
                <a:solidFill>
                  <a:schemeClr val="dk1"/>
                </a:solidFill>
                <a:latin typeface="Calibri"/>
                <a:ea typeface="Calibri"/>
                <a:cs typeface="Calibri"/>
                <a:sym typeface="Calibri"/>
              </a:rPr>
            </a:br>
            <a:endParaRPr b="0" i="0" sz="1400" u="none" cap="none" strike="noStrike">
              <a:solidFill>
                <a:schemeClr val="dk1"/>
              </a:solidFill>
              <a:latin typeface="Calibri"/>
              <a:ea typeface="Calibri"/>
              <a:cs typeface="Calibri"/>
              <a:sym typeface="Calibri"/>
            </a:endParaRPr>
          </a:p>
        </p:txBody>
      </p:sp>
      <p:sp>
        <p:nvSpPr>
          <p:cNvPr id="187" name="Google Shape;187;g248b8da1eda_0_65"/>
          <p:cNvSpPr txBox="1"/>
          <p:nvPr/>
        </p:nvSpPr>
        <p:spPr>
          <a:xfrm>
            <a:off x="312879" y="344550"/>
            <a:ext cx="6124500" cy="53088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i="0" lang="es" sz="3000" u="none" cap="none" strike="noStrike">
                <a:solidFill>
                  <a:srgbClr val="423B71"/>
                </a:solidFill>
                <a:latin typeface="Calibri"/>
                <a:ea typeface="Calibri"/>
                <a:cs typeface="Calibri"/>
                <a:sym typeface="Calibri"/>
              </a:rPr>
              <a:t>Presentación del problema</a:t>
            </a:r>
            <a:endParaRPr b="1" i="0" sz="3000" u="none" cap="none" strike="noStrike">
              <a:solidFill>
                <a:srgbClr val="423B71"/>
              </a:solidFill>
              <a:latin typeface="Calibri"/>
              <a:ea typeface="Calibri"/>
              <a:cs typeface="Calibri"/>
              <a:sym typeface="Calibri"/>
            </a:endParaRPr>
          </a:p>
        </p:txBody>
      </p:sp>
      <p:pic>
        <p:nvPicPr>
          <p:cNvPr id="188" name="Google Shape;188;g248b8da1eda_0_65"/>
          <p:cNvPicPr preferRelativeResize="0"/>
          <p:nvPr/>
        </p:nvPicPr>
        <p:blipFill rotWithShape="1">
          <a:blip r:embed="rId3">
            <a:alphaModFix/>
          </a:blip>
          <a:srcRect b="0" l="0" r="0" t="0"/>
          <a:stretch/>
        </p:blipFill>
        <p:spPr>
          <a:xfrm>
            <a:off x="2112338" y="2506735"/>
            <a:ext cx="2525581" cy="2447737"/>
          </a:xfrm>
          <a:prstGeom prst="rect">
            <a:avLst/>
          </a:prstGeom>
          <a:noFill/>
          <a:ln>
            <a:noFill/>
          </a:ln>
        </p:spPr>
      </p:pic>
      <p:pic>
        <p:nvPicPr>
          <p:cNvPr id="189" name="Google Shape;189;g248b8da1eda_0_65"/>
          <p:cNvPicPr preferRelativeResize="0"/>
          <p:nvPr/>
        </p:nvPicPr>
        <p:blipFill rotWithShape="1">
          <a:blip r:embed="rId4">
            <a:alphaModFix/>
          </a:blip>
          <a:srcRect b="0" l="0" r="0" t="0"/>
          <a:stretch/>
        </p:blipFill>
        <p:spPr>
          <a:xfrm>
            <a:off x="4805700" y="2162889"/>
            <a:ext cx="2496994" cy="279158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2679faebf9a_2_7"/>
          <p:cNvSpPr/>
          <p:nvPr/>
        </p:nvSpPr>
        <p:spPr>
          <a:xfrm>
            <a:off x="493497" y="1909351"/>
            <a:ext cx="8157000" cy="1324800"/>
          </a:xfrm>
          <a:prstGeom prst="rect">
            <a:avLst/>
          </a:prstGeom>
          <a:blipFill rotWithShape="1">
            <a:blip r:embed="rId3">
              <a:alphaModFix/>
            </a:blip>
            <a:stretch>
              <a:fillRect b="-7372" l="-820" r="0" t="-3225"/>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 sz="1400" u="none" cap="none" strike="noStrike">
                <a:latin typeface="Arial"/>
                <a:ea typeface="Arial"/>
                <a:cs typeface="Arial"/>
                <a:sym typeface="Arial"/>
              </a:rPr>
              <a:t> </a:t>
            </a:r>
            <a:endParaRPr/>
          </a:p>
        </p:txBody>
      </p:sp>
      <p:sp>
        <p:nvSpPr>
          <p:cNvPr id="195" name="Google Shape;195;g2679faebf9a_2_7"/>
          <p:cNvSpPr txBox="1"/>
          <p:nvPr/>
        </p:nvSpPr>
        <p:spPr>
          <a:xfrm>
            <a:off x="312879" y="344550"/>
            <a:ext cx="6124500" cy="53088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3000">
                <a:solidFill>
                  <a:srgbClr val="423B71"/>
                </a:solidFill>
                <a:latin typeface="Calibri"/>
                <a:ea typeface="Calibri"/>
                <a:cs typeface="Calibri"/>
                <a:sym typeface="Calibri"/>
              </a:rPr>
              <a:t>Rasantes</a:t>
            </a:r>
            <a:endParaRPr b="1" i="0" sz="3000" u="none" cap="none" strike="noStrike">
              <a:solidFill>
                <a:srgbClr val="423B7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7"/>
          <p:cNvSpPr txBox="1"/>
          <p:nvPr/>
        </p:nvSpPr>
        <p:spPr>
          <a:xfrm>
            <a:off x="312875" y="1008925"/>
            <a:ext cx="8281800" cy="3693288"/>
          </a:xfrm>
          <a:prstGeom prst="rect">
            <a:avLst/>
          </a:prstGeom>
          <a:blipFill rotWithShape="1">
            <a:blip r:embed="rId3">
              <a:alphaModFix/>
            </a:blip>
            <a:stretch>
              <a:fillRect b="0" l="0" r="-125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 sz="1400" u="none" cap="none" strike="noStrike">
                <a:latin typeface="Arial"/>
                <a:ea typeface="Arial"/>
                <a:cs typeface="Arial"/>
                <a:sym typeface="Arial"/>
              </a:rPr>
              <a:t> </a:t>
            </a:r>
            <a:endParaRPr/>
          </a:p>
        </p:txBody>
      </p:sp>
      <p:sp>
        <p:nvSpPr>
          <p:cNvPr id="201" name="Google Shape;201;p7"/>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3000" u="none" cap="none" strike="noStrike">
                <a:solidFill>
                  <a:srgbClr val="423B71"/>
                </a:solidFill>
                <a:latin typeface="Calibri"/>
                <a:ea typeface="Calibri"/>
                <a:cs typeface="Calibri"/>
                <a:sym typeface="Calibri"/>
              </a:rPr>
              <a:t>Respuestas</a:t>
            </a:r>
            <a:endParaRPr b="1" i="0" sz="3000" u="none" cap="none" strike="noStrike">
              <a:solidFill>
                <a:srgbClr val="423B7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25f037d8e98_0_41"/>
          <p:cNvSpPr txBox="1"/>
          <p:nvPr/>
        </p:nvSpPr>
        <p:spPr>
          <a:xfrm>
            <a:off x="312875" y="344550"/>
            <a:ext cx="76857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3000" u="none" cap="none" strike="noStrike">
                <a:solidFill>
                  <a:srgbClr val="423B71"/>
                </a:solidFill>
                <a:latin typeface="Calibri"/>
                <a:ea typeface="Calibri"/>
                <a:cs typeface="Calibri"/>
                <a:sym typeface="Calibri"/>
              </a:rPr>
              <a:t>Infografía:</a:t>
            </a:r>
            <a:endParaRPr b="1" i="0" sz="3000" u="none" cap="none" strike="noStrike">
              <a:solidFill>
                <a:srgbClr val="423B71"/>
              </a:solidFill>
              <a:latin typeface="Calibri"/>
              <a:ea typeface="Calibri"/>
              <a:cs typeface="Calibri"/>
              <a:sym typeface="Calibri"/>
            </a:endParaRPr>
          </a:p>
        </p:txBody>
      </p:sp>
      <p:sp>
        <p:nvSpPr>
          <p:cNvPr id="88" name="Google Shape;88;g25f037d8e98_0_41"/>
          <p:cNvSpPr txBox="1"/>
          <p:nvPr/>
        </p:nvSpPr>
        <p:spPr>
          <a:xfrm>
            <a:off x="10067913" y="6697450"/>
            <a:ext cx="805248" cy="1415742"/>
          </a:xfrm>
          <a:prstGeom prst="rect">
            <a:avLst/>
          </a:prstGeom>
          <a:noFill/>
          <a:ln>
            <a:noFill/>
          </a:ln>
        </p:spPr>
        <p:txBody>
          <a:bodyPr anchorCtr="0" anchor="t" bIns="91425" lIns="91425" spcFirstLastPara="1" rIns="91425" wrap="square" tIns="91425">
            <a:spAutoFit/>
          </a:bodyPr>
          <a:lstStyle/>
          <a:p>
            <a:pPr indent="0" lvl="0" marL="127000" marR="0" rtl="0" algn="l">
              <a:lnSpc>
                <a:spcPct val="100000"/>
              </a:lnSpc>
              <a:spcBef>
                <a:spcPts val="0"/>
              </a:spcBef>
              <a:spcAft>
                <a:spcPts val="0"/>
              </a:spcAft>
              <a:buNone/>
            </a:pPr>
            <a:r>
              <a:rPr b="0" i="0" lang="es" sz="2000" u="none" cap="none" strike="noStrike">
                <a:solidFill>
                  <a:srgbClr val="FF0000"/>
                </a:solidFill>
                <a:latin typeface="Calibri"/>
                <a:ea typeface="Calibri"/>
                <a:cs typeface="Calibri"/>
                <a:sym typeface="Calibri"/>
              </a:rPr>
              <a:t>Infografía</a:t>
            </a:r>
            <a:br>
              <a:rPr b="0" i="0" lang="es" sz="2000" u="none" cap="none" strike="noStrike">
                <a:solidFill>
                  <a:schemeClr val="dk1"/>
                </a:solidFill>
                <a:latin typeface="Calibri"/>
                <a:ea typeface="Calibri"/>
                <a:cs typeface="Calibri"/>
                <a:sym typeface="Calibri"/>
              </a:rPr>
            </a:br>
            <a:endParaRPr b="0" i="0" sz="2000" u="none" cap="none" strike="noStrike">
              <a:solidFill>
                <a:schemeClr val="dk1"/>
              </a:solidFill>
              <a:latin typeface="Calibri"/>
              <a:ea typeface="Calibri"/>
              <a:cs typeface="Calibri"/>
              <a:sym typeface="Calibri"/>
            </a:endParaRPr>
          </a:p>
        </p:txBody>
      </p:sp>
      <p:sp>
        <p:nvSpPr>
          <p:cNvPr id="89" name="Google Shape;89;g25f037d8e98_0_41"/>
          <p:cNvSpPr txBox="1"/>
          <p:nvPr/>
        </p:nvSpPr>
        <p:spPr>
          <a:xfrm>
            <a:off x="1077081" y="957424"/>
            <a:ext cx="75768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lang="es" sz="3000">
                <a:solidFill>
                  <a:srgbClr val="423B71"/>
                </a:solidFill>
                <a:latin typeface="Calibri"/>
                <a:ea typeface="Calibri"/>
                <a:cs typeface="Calibri"/>
                <a:sym typeface="Calibri"/>
              </a:rPr>
              <a:t>Revisemos</a:t>
            </a:r>
            <a:r>
              <a:rPr b="0" i="0" lang="es" sz="2400" u="none" cap="none" strike="noStrike">
                <a:solidFill>
                  <a:srgbClr val="423B71"/>
                </a:solidFill>
                <a:latin typeface="Calibri"/>
                <a:ea typeface="Calibri"/>
                <a:cs typeface="Calibri"/>
                <a:sym typeface="Calibri"/>
              </a:rPr>
              <a:t> </a:t>
            </a:r>
            <a:r>
              <a:rPr b="0" i="0" lang="es" sz="2400" u="none" cap="none" strike="noStrike">
                <a:solidFill>
                  <a:srgbClr val="423B71"/>
                </a:solidFill>
                <a:latin typeface="Calibri"/>
                <a:ea typeface="Calibri"/>
                <a:cs typeface="Calibri"/>
                <a:sym typeface="Calibri"/>
              </a:rPr>
              <a:t>el recurso </a:t>
            </a:r>
            <a:r>
              <a:rPr b="0" i="0" lang="es" sz="2400" u="none" cap="none" strike="noStrike">
                <a:solidFill>
                  <a:srgbClr val="423B71"/>
                </a:solidFill>
                <a:latin typeface="Calibri"/>
                <a:ea typeface="Calibri"/>
                <a:cs typeface="Calibri"/>
                <a:sym typeface="Calibri"/>
              </a:rPr>
              <a:t>“R</a:t>
            </a:r>
            <a:r>
              <a:rPr lang="es" sz="2400">
                <a:solidFill>
                  <a:srgbClr val="423B71"/>
                </a:solidFill>
                <a:latin typeface="Calibri"/>
                <a:ea typeface="Calibri"/>
                <a:cs typeface="Calibri"/>
                <a:sym typeface="Calibri"/>
              </a:rPr>
              <a:t>asantes”</a:t>
            </a:r>
            <a:endParaRPr b="0" i="0" sz="2400" u="none" cap="none" strike="noStrike">
              <a:solidFill>
                <a:srgbClr val="000000"/>
              </a:solidFill>
              <a:latin typeface="Calibri"/>
              <a:ea typeface="Calibri"/>
              <a:cs typeface="Calibri"/>
              <a:sym typeface="Calibri"/>
            </a:endParaRPr>
          </a:p>
        </p:txBody>
      </p:sp>
      <p:pic>
        <p:nvPicPr>
          <p:cNvPr id="90" name="Google Shape;90;g25f037d8e98_0_41"/>
          <p:cNvPicPr preferRelativeResize="0"/>
          <p:nvPr/>
        </p:nvPicPr>
        <p:blipFill>
          <a:blip r:embed="rId3">
            <a:alphaModFix/>
          </a:blip>
          <a:stretch>
            <a:fillRect/>
          </a:stretch>
        </p:blipFill>
        <p:spPr>
          <a:xfrm>
            <a:off x="2382813" y="1552549"/>
            <a:ext cx="4443586" cy="32347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8"/>
          <p:cNvSpPr/>
          <p:nvPr/>
        </p:nvSpPr>
        <p:spPr>
          <a:xfrm>
            <a:off x="836550" y="2125950"/>
            <a:ext cx="7470900" cy="8916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b="0" i="0" lang="es" sz="1800" u="none" cap="none" strike="noStrike">
                <a:solidFill>
                  <a:schemeClr val="dk1"/>
                </a:solidFill>
                <a:latin typeface="Calibri"/>
                <a:ea typeface="Calibri"/>
                <a:cs typeface="Calibri"/>
                <a:sym typeface="Calibri"/>
              </a:rPr>
              <a:t>¿Cómo podemos estimar, usando trigonometría, la altura máxima de la edificación?</a:t>
            </a:r>
            <a:endParaRPr b="0" i="0" sz="2200" u="none" cap="none" strike="noStrike">
              <a:solidFill>
                <a:srgbClr val="000000"/>
              </a:solidFill>
              <a:latin typeface="Calibri"/>
              <a:ea typeface="Calibri"/>
              <a:cs typeface="Calibri"/>
              <a:sym typeface="Calibri"/>
            </a:endParaRPr>
          </a:p>
        </p:txBody>
      </p:sp>
      <p:sp>
        <p:nvSpPr>
          <p:cNvPr id="207" name="Google Shape;207;p8"/>
          <p:cNvSpPr txBox="1"/>
          <p:nvPr/>
        </p:nvSpPr>
        <p:spPr>
          <a:xfrm>
            <a:off x="312877" y="219775"/>
            <a:ext cx="7140345" cy="53088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3000" u="none" cap="none" strike="noStrike">
                <a:solidFill>
                  <a:srgbClr val="423B71"/>
                </a:solidFill>
                <a:latin typeface="Calibri"/>
                <a:ea typeface="Calibri"/>
                <a:cs typeface="Calibri"/>
                <a:sym typeface="Calibri"/>
              </a:rPr>
              <a:t>Presentación del problema</a:t>
            </a:r>
            <a:endParaRPr b="1" i="0" sz="3000" u="none" cap="none" strike="noStrike">
              <a:solidFill>
                <a:srgbClr val="423B7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9"/>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3000" u="none" cap="none" strike="noStrike">
                <a:solidFill>
                  <a:srgbClr val="423B71"/>
                </a:solidFill>
                <a:latin typeface="Calibri"/>
                <a:ea typeface="Calibri"/>
                <a:cs typeface="Calibri"/>
                <a:sym typeface="Calibri"/>
              </a:rPr>
              <a:t>Respuestas</a:t>
            </a:r>
            <a:endParaRPr b="1" i="0" sz="3000" u="none" cap="none" strike="noStrike">
              <a:solidFill>
                <a:srgbClr val="423B71"/>
              </a:solidFill>
              <a:latin typeface="Calibri"/>
              <a:ea typeface="Calibri"/>
              <a:cs typeface="Calibri"/>
              <a:sym typeface="Calibri"/>
            </a:endParaRPr>
          </a:p>
        </p:txBody>
      </p:sp>
      <p:pic>
        <p:nvPicPr>
          <p:cNvPr id="213" name="Google Shape;213;p9"/>
          <p:cNvPicPr preferRelativeResize="0"/>
          <p:nvPr/>
        </p:nvPicPr>
        <p:blipFill>
          <a:blip r:embed="rId3">
            <a:alphaModFix/>
          </a:blip>
          <a:stretch>
            <a:fillRect/>
          </a:stretch>
        </p:blipFill>
        <p:spPr>
          <a:xfrm>
            <a:off x="700088" y="1236875"/>
            <a:ext cx="7743825" cy="1828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0"/>
          <p:cNvSpPr txBox="1"/>
          <p:nvPr/>
        </p:nvSpPr>
        <p:spPr>
          <a:xfrm>
            <a:off x="391100" y="2749500"/>
            <a:ext cx="8281800" cy="21558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s" sz="1400" u="none" cap="none" strike="noStrike">
                <a:latin typeface="Arial"/>
                <a:ea typeface="Arial"/>
                <a:cs typeface="Arial"/>
                <a:sym typeface="Arial"/>
              </a:rPr>
              <a:t> </a:t>
            </a:r>
            <a:endParaRPr/>
          </a:p>
        </p:txBody>
      </p:sp>
      <p:sp>
        <p:nvSpPr>
          <p:cNvPr id="219" name="Google Shape;219;p10"/>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3000" u="none" cap="none" strike="noStrike">
                <a:solidFill>
                  <a:srgbClr val="423B71"/>
                </a:solidFill>
                <a:latin typeface="Calibri"/>
                <a:ea typeface="Calibri"/>
                <a:cs typeface="Calibri"/>
                <a:sym typeface="Calibri"/>
              </a:rPr>
              <a:t>Respuestas</a:t>
            </a:r>
            <a:endParaRPr b="1" i="0" sz="3000" u="none" cap="none" strike="noStrike">
              <a:solidFill>
                <a:srgbClr val="423B71"/>
              </a:solidFill>
              <a:latin typeface="Calibri"/>
              <a:ea typeface="Calibri"/>
              <a:cs typeface="Calibri"/>
              <a:sym typeface="Calibri"/>
            </a:endParaRPr>
          </a:p>
        </p:txBody>
      </p:sp>
      <p:pic>
        <p:nvPicPr>
          <p:cNvPr id="220" name="Google Shape;220;p10"/>
          <p:cNvPicPr preferRelativeResize="0"/>
          <p:nvPr/>
        </p:nvPicPr>
        <p:blipFill>
          <a:blip r:embed="rId4">
            <a:alphaModFix/>
          </a:blip>
          <a:stretch>
            <a:fillRect/>
          </a:stretch>
        </p:blipFill>
        <p:spPr>
          <a:xfrm>
            <a:off x="545013" y="1253866"/>
            <a:ext cx="7406819" cy="167395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248b8da1eda_0_78"/>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3000" u="none" cap="none" strike="noStrike">
                <a:solidFill>
                  <a:srgbClr val="423B71"/>
                </a:solidFill>
                <a:latin typeface="Calibri"/>
                <a:ea typeface="Calibri"/>
                <a:cs typeface="Calibri"/>
                <a:sym typeface="Calibri"/>
              </a:rPr>
              <a:t>Actividad 2</a:t>
            </a:r>
            <a:endParaRPr b="1" i="0" sz="3000" u="none" cap="none" strike="noStrike">
              <a:solidFill>
                <a:srgbClr val="423B71"/>
              </a:solidFill>
              <a:latin typeface="Calibri"/>
              <a:ea typeface="Calibri"/>
              <a:cs typeface="Calibri"/>
              <a:sym typeface="Calibri"/>
            </a:endParaRPr>
          </a:p>
        </p:txBody>
      </p:sp>
      <p:sp>
        <p:nvSpPr>
          <p:cNvPr id="226" name="Google Shape;226;g248b8da1eda_0_78"/>
          <p:cNvSpPr txBox="1"/>
          <p:nvPr/>
        </p:nvSpPr>
        <p:spPr>
          <a:xfrm>
            <a:off x="312879" y="1065030"/>
            <a:ext cx="8096700" cy="2800736"/>
          </a:xfrm>
          <a:prstGeom prst="rect">
            <a:avLst/>
          </a:prstGeom>
          <a:noFill/>
          <a:ln>
            <a:noFill/>
          </a:ln>
        </p:spPr>
        <p:txBody>
          <a:bodyPr anchorCtr="0" anchor="t" bIns="91425" lIns="91425" spcFirstLastPara="1" rIns="91425" wrap="square" tIns="91425">
            <a:spAutoFit/>
          </a:bodyPr>
          <a:lstStyle/>
          <a:p>
            <a:pPr indent="0" lvl="0" marL="114300" marR="0" rtl="0" algn="l">
              <a:lnSpc>
                <a:spcPct val="100000"/>
              </a:lnSpc>
              <a:spcBef>
                <a:spcPts val="0"/>
              </a:spcBef>
              <a:spcAft>
                <a:spcPts val="0"/>
              </a:spcAft>
              <a:buNone/>
            </a:pPr>
            <a:r>
              <a:rPr b="0" i="0" lang="es" sz="2000" u="none" cap="none" strike="noStrike">
                <a:solidFill>
                  <a:schemeClr val="dk1"/>
                </a:solidFill>
                <a:latin typeface="Calibri"/>
                <a:ea typeface="Calibri"/>
                <a:cs typeface="Calibri"/>
                <a:sym typeface="Calibri"/>
              </a:rPr>
              <a:t>Se contempla construir una casa en Punta Arenas, donde las regulaciones de esta región indican que el ángulo de las rasantes con el suelo es de 60°. El siguiente plano muestra el terreno, la base a edificar y los lugares desde donde se elevan las rasantes:</a:t>
            </a:r>
            <a:br>
              <a:rPr b="0" i="0" lang="es" sz="1800" u="none" cap="none" strike="noStrike">
                <a:solidFill>
                  <a:schemeClr val="dk1"/>
                </a:solidFill>
                <a:latin typeface="Calibri"/>
                <a:ea typeface="Calibri"/>
                <a:cs typeface="Calibri"/>
                <a:sym typeface="Calibri"/>
              </a:rPr>
            </a:br>
            <a:r>
              <a:rPr b="0" i="0" lang="es" sz="1800" u="none" cap="none" strike="noStrike">
                <a:solidFill>
                  <a:schemeClr val="dk1"/>
                </a:solidFill>
                <a:latin typeface="Calibri"/>
                <a:ea typeface="Calibri"/>
                <a:cs typeface="Calibri"/>
                <a:sym typeface="Calibri"/>
              </a:rPr>
              <a:t>  </a:t>
            </a:r>
            <a:endParaRPr/>
          </a:p>
          <a:p>
            <a:pPr indent="0" lvl="0" marL="457200" marR="0" rtl="0" algn="l">
              <a:lnSpc>
                <a:spcPct val="100000"/>
              </a:lnSpc>
              <a:spcBef>
                <a:spcPts val="0"/>
              </a:spcBef>
              <a:spcAft>
                <a:spcPts val="0"/>
              </a:spcAft>
              <a:buClr>
                <a:srgbClr val="000000"/>
              </a:buClr>
              <a:buSzPts val="2000"/>
              <a:buFont typeface="Arial"/>
              <a:buNone/>
            </a:pPr>
            <a:br>
              <a:rPr b="0" i="0" lang="es" sz="2000" u="none" cap="none" strike="noStrike">
                <a:solidFill>
                  <a:schemeClr val="dk1"/>
                </a:solidFill>
                <a:latin typeface="Calibri"/>
                <a:ea typeface="Calibri"/>
                <a:cs typeface="Calibri"/>
                <a:sym typeface="Calibri"/>
              </a:rPr>
            </a:br>
            <a:br>
              <a:rPr b="0" i="0" lang="es" sz="2000" u="none" cap="none" strike="noStrike">
                <a:solidFill>
                  <a:schemeClr val="dk1"/>
                </a:solidFill>
                <a:latin typeface="Calibri"/>
                <a:ea typeface="Calibri"/>
                <a:cs typeface="Calibri"/>
                <a:sym typeface="Calibri"/>
              </a:rPr>
            </a:br>
            <a:endParaRPr b="0" i="0" sz="16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pic>
        <p:nvPicPr>
          <p:cNvPr id="227" name="Google Shape;227;g248b8da1eda_0_78"/>
          <p:cNvPicPr preferRelativeResize="0"/>
          <p:nvPr/>
        </p:nvPicPr>
        <p:blipFill rotWithShape="1">
          <a:blip r:embed="rId3">
            <a:alphaModFix/>
          </a:blip>
          <a:srcRect b="0" l="0" r="0" t="0"/>
          <a:stretch/>
        </p:blipFill>
        <p:spPr>
          <a:xfrm>
            <a:off x="3244562" y="2465398"/>
            <a:ext cx="3381847" cy="242921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1"/>
          <p:cNvSpPr/>
          <p:nvPr/>
        </p:nvSpPr>
        <p:spPr>
          <a:xfrm>
            <a:off x="733032" y="1746388"/>
            <a:ext cx="7962393" cy="1445386"/>
          </a:xfrm>
          <a:prstGeom prst="rect">
            <a:avLst/>
          </a:prstGeom>
          <a:solidFill>
            <a:srgbClr val="F3F3F3"/>
          </a:solidFill>
          <a:ln>
            <a:noFill/>
          </a:ln>
        </p:spPr>
        <p:txBody>
          <a:bodyPr anchorCtr="0" anchor="ctr" bIns="68575" lIns="68575" spcFirstLastPara="1" rIns="68575" wrap="square" tIns="68575">
            <a:noAutofit/>
          </a:bodyPr>
          <a:lstStyle/>
          <a:p>
            <a:pPr indent="-457200" lvl="0" marL="457200" marR="0" rtl="0" algn="l">
              <a:lnSpc>
                <a:spcPct val="100000"/>
              </a:lnSpc>
              <a:spcBef>
                <a:spcPts val="0"/>
              </a:spcBef>
              <a:spcAft>
                <a:spcPts val="0"/>
              </a:spcAft>
              <a:buClr>
                <a:srgbClr val="000000"/>
              </a:buClr>
              <a:buSzPts val="1800"/>
              <a:buFont typeface="Arial"/>
              <a:buAutoNum type="arabicPeriod"/>
            </a:pPr>
            <a:r>
              <a:rPr b="0" i="0" lang="es" sz="2000" u="none" cap="none" strike="noStrike">
                <a:solidFill>
                  <a:schemeClr val="dk1"/>
                </a:solidFill>
                <a:latin typeface="Calibri"/>
                <a:ea typeface="Calibri"/>
                <a:cs typeface="Calibri"/>
                <a:sym typeface="Calibri"/>
              </a:rPr>
              <a:t>De acuerdo al plano del terreno y la base a edificar formada por el cuadrilátero ABCD, ¿cuál es el lado que está más cerca de un plano rasante y cuál es esta distancia?</a:t>
            </a:r>
            <a:endParaRPr/>
          </a:p>
          <a:p>
            <a:pPr indent="-342900" lvl="0" marL="457200" marR="0" rtl="0" algn="l">
              <a:lnSpc>
                <a:spcPct val="100000"/>
              </a:lnSpc>
              <a:spcBef>
                <a:spcPts val="0"/>
              </a:spcBef>
              <a:spcAft>
                <a:spcPts val="0"/>
              </a:spcAft>
              <a:buClr>
                <a:srgbClr val="000000"/>
              </a:buClr>
              <a:buSzPts val="1800"/>
              <a:buFont typeface="Arial"/>
              <a:buNone/>
            </a:pPr>
            <a:r>
              <a:t/>
            </a:r>
            <a:endParaRPr b="0" i="0" sz="20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rgbClr val="000000"/>
              </a:buClr>
              <a:buSzPts val="1800"/>
              <a:buFont typeface="Arial"/>
              <a:buAutoNum type="arabicPeriod"/>
            </a:pPr>
            <a:r>
              <a:rPr b="0" i="0" lang="es" sz="2000" u="none" cap="none" strike="noStrike">
                <a:solidFill>
                  <a:schemeClr val="dk1"/>
                </a:solidFill>
                <a:latin typeface="Calibri"/>
                <a:ea typeface="Calibri"/>
                <a:cs typeface="Calibri"/>
                <a:sym typeface="Calibri"/>
              </a:rPr>
              <a:t>Estima la altura máxima de esta edificación.</a:t>
            </a:r>
            <a:endParaRPr b="0" i="0" sz="2000" u="none" cap="none" strike="noStrike">
              <a:solidFill>
                <a:schemeClr val="dk1"/>
              </a:solidFill>
              <a:latin typeface="Calibri"/>
              <a:ea typeface="Calibri"/>
              <a:cs typeface="Calibri"/>
              <a:sym typeface="Calibri"/>
            </a:endParaRPr>
          </a:p>
        </p:txBody>
      </p:sp>
      <p:sp>
        <p:nvSpPr>
          <p:cNvPr id="233" name="Google Shape;233;p11"/>
          <p:cNvSpPr txBox="1"/>
          <p:nvPr/>
        </p:nvSpPr>
        <p:spPr>
          <a:xfrm>
            <a:off x="312877" y="219775"/>
            <a:ext cx="7140345" cy="53088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3000">
                <a:solidFill>
                  <a:srgbClr val="423B71"/>
                </a:solidFill>
                <a:latin typeface="Calibri"/>
                <a:ea typeface="Calibri"/>
                <a:cs typeface="Calibri"/>
                <a:sym typeface="Calibri"/>
              </a:rPr>
              <a:t>Actividad 2</a:t>
            </a:r>
            <a:endParaRPr b="1" i="0" sz="3000" u="none" cap="none" strike="noStrike">
              <a:solidFill>
                <a:srgbClr val="423B7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2"/>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3000" u="none" cap="none" strike="noStrike">
                <a:solidFill>
                  <a:srgbClr val="423B71"/>
                </a:solidFill>
                <a:latin typeface="Calibri"/>
                <a:ea typeface="Calibri"/>
                <a:cs typeface="Calibri"/>
                <a:sym typeface="Calibri"/>
              </a:rPr>
              <a:t>Respuestas</a:t>
            </a:r>
            <a:endParaRPr b="1" i="0" sz="3000" u="none" cap="none" strike="noStrike">
              <a:solidFill>
                <a:srgbClr val="423B71"/>
              </a:solidFill>
              <a:latin typeface="Calibri"/>
              <a:ea typeface="Calibri"/>
              <a:cs typeface="Calibri"/>
              <a:sym typeface="Calibri"/>
            </a:endParaRPr>
          </a:p>
        </p:txBody>
      </p:sp>
      <p:sp>
        <p:nvSpPr>
          <p:cNvPr id="239" name="Google Shape;239;p12"/>
          <p:cNvSpPr txBox="1"/>
          <p:nvPr/>
        </p:nvSpPr>
        <p:spPr>
          <a:xfrm>
            <a:off x="523650" y="1200449"/>
            <a:ext cx="8096700" cy="3568800"/>
          </a:xfrm>
          <a:prstGeom prst="rect">
            <a:avLst/>
          </a:prstGeom>
          <a:blipFill rotWithShape="1">
            <a:blip r:embed="rId3">
              <a:alphaModFix/>
            </a:blip>
            <a:stretch>
              <a:fillRect b="0" l="0" r="-1203"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248b8da1eda_0_180"/>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3000" u="none" cap="none" strike="noStrike">
                <a:solidFill>
                  <a:srgbClr val="423B71"/>
                </a:solidFill>
                <a:latin typeface="Calibri"/>
                <a:ea typeface="Calibri"/>
                <a:cs typeface="Calibri"/>
                <a:sym typeface="Calibri"/>
              </a:rPr>
              <a:t>Conclusiones</a:t>
            </a:r>
            <a:endParaRPr b="1" i="0" sz="3000" u="none" cap="none" strike="noStrike">
              <a:solidFill>
                <a:srgbClr val="423B71"/>
              </a:solidFill>
              <a:latin typeface="Calibri"/>
              <a:ea typeface="Calibri"/>
              <a:cs typeface="Calibri"/>
              <a:sym typeface="Calibri"/>
            </a:endParaRPr>
          </a:p>
        </p:txBody>
      </p:sp>
      <p:sp>
        <p:nvSpPr>
          <p:cNvPr id="245" name="Google Shape;245;g248b8da1eda_0_180"/>
          <p:cNvSpPr txBox="1"/>
          <p:nvPr/>
        </p:nvSpPr>
        <p:spPr>
          <a:xfrm>
            <a:off x="410704" y="1880435"/>
            <a:ext cx="8096700" cy="1847100"/>
          </a:xfrm>
          <a:prstGeom prst="rect">
            <a:avLst/>
          </a:prstGeom>
          <a:noFill/>
          <a:ln>
            <a:noFill/>
          </a:ln>
        </p:spPr>
        <p:txBody>
          <a:bodyPr anchorCtr="0" anchor="t" bIns="91425" lIns="91425" spcFirstLastPara="1" rIns="91425" wrap="square" tIns="91425">
            <a:spAutoFit/>
          </a:bodyPr>
          <a:lstStyle/>
          <a:p>
            <a:pPr indent="-342900" lvl="0" marL="444500" marR="0" rtl="0" algn="l">
              <a:lnSpc>
                <a:spcPct val="100000"/>
              </a:lnSpc>
              <a:spcBef>
                <a:spcPts val="0"/>
              </a:spcBef>
              <a:spcAft>
                <a:spcPts val="0"/>
              </a:spcAft>
              <a:buClr>
                <a:schemeClr val="dk1"/>
              </a:buClr>
              <a:buSzPts val="2000"/>
              <a:buFont typeface="Arial"/>
              <a:buChar char="•"/>
            </a:pPr>
            <a:r>
              <a:rPr b="0" i="0" lang="es" sz="2000" u="none" cap="none" strike="noStrike">
                <a:solidFill>
                  <a:schemeClr val="dk1"/>
                </a:solidFill>
                <a:latin typeface="Calibri"/>
                <a:ea typeface="Calibri"/>
                <a:cs typeface="Calibri"/>
                <a:sym typeface="Calibri"/>
              </a:rPr>
              <a:t>Las rasantes son planos imaginarios que se inician en el límite entre dos  terrenos, o desde el medio de la calle. </a:t>
            </a:r>
            <a:r>
              <a:rPr b="0" i="0" lang="es" sz="2000" u="none" cap="none" strike="noStrike">
                <a:solidFill>
                  <a:schemeClr val="dk1"/>
                </a:solidFill>
                <a:latin typeface="Calibri"/>
                <a:ea typeface="Calibri"/>
                <a:cs typeface="Calibri"/>
                <a:sym typeface="Calibri"/>
              </a:rPr>
              <a:t>Estos </a:t>
            </a:r>
            <a:r>
              <a:rPr b="0" i="0" lang="es" sz="2000" u="none" cap="none" strike="noStrike">
                <a:solidFill>
                  <a:schemeClr val="dk1"/>
                </a:solidFill>
                <a:latin typeface="Calibri"/>
                <a:ea typeface="Calibri"/>
                <a:cs typeface="Calibri"/>
                <a:sym typeface="Calibri"/>
              </a:rPr>
              <a:t>planos forman con el suelo un ángulo de elevación que varía entre 60° y 80°.</a:t>
            </a:r>
            <a:r>
              <a:rPr b="0" i="0" lang="es" sz="1600" u="none" cap="none" strike="noStrike">
                <a:solidFill>
                  <a:schemeClr val="dk1"/>
                </a:solidFill>
                <a:latin typeface="Calibri"/>
                <a:ea typeface="Calibri"/>
                <a:cs typeface="Calibri"/>
                <a:sym typeface="Calibri"/>
              </a:rPr>
              <a:t> </a:t>
            </a:r>
            <a:br>
              <a:rPr b="0" i="0" lang="es" sz="1600" u="none" cap="none" strike="noStrike">
                <a:solidFill>
                  <a:schemeClr val="dk1"/>
                </a:solidFill>
                <a:latin typeface="Calibri"/>
                <a:ea typeface="Calibri"/>
                <a:cs typeface="Calibri"/>
                <a:sym typeface="Calibri"/>
              </a:rPr>
            </a:br>
            <a:br>
              <a:rPr b="0" i="0" lang="es" sz="1600" u="none" cap="none" strike="noStrike">
                <a:solidFill>
                  <a:schemeClr val="dk1"/>
                </a:solidFill>
                <a:latin typeface="Calibri"/>
                <a:ea typeface="Calibri"/>
                <a:cs typeface="Calibri"/>
                <a:sym typeface="Calibri"/>
              </a:rPr>
            </a:br>
            <a:endParaRPr b="0" i="0" sz="16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g2439f10f44d_0_0"/>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251" name="Google Shape;251;g2439f10f44d_0_0"/>
          <p:cNvSpPr txBox="1"/>
          <p:nvPr/>
        </p:nvSpPr>
        <p:spPr>
          <a:xfrm>
            <a:off x="483935" y="2297504"/>
            <a:ext cx="8175900" cy="646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i="0" lang="es" sz="3300" u="none" cap="none" strike="noStrike">
                <a:solidFill>
                  <a:srgbClr val="FFFFFF"/>
                </a:solidFill>
                <a:latin typeface="Calibri"/>
                <a:ea typeface="Calibri"/>
                <a:cs typeface="Calibri"/>
                <a:sym typeface="Calibri"/>
              </a:rPr>
              <a:t>“Rasantes”</a:t>
            </a:r>
            <a:endParaRPr b="1" i="0" sz="3300" u="none" cap="none" strike="noStrike">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2a5c2da7196_1_0"/>
          <p:cNvSpPr txBox="1"/>
          <p:nvPr/>
        </p:nvSpPr>
        <p:spPr>
          <a:xfrm>
            <a:off x="10067913" y="6697450"/>
            <a:ext cx="805200" cy="1416000"/>
          </a:xfrm>
          <a:prstGeom prst="rect">
            <a:avLst/>
          </a:prstGeom>
          <a:noFill/>
          <a:ln>
            <a:noFill/>
          </a:ln>
        </p:spPr>
        <p:txBody>
          <a:bodyPr anchorCtr="0" anchor="t" bIns="91425" lIns="91425" spcFirstLastPara="1" rIns="91425" wrap="square" tIns="91425">
            <a:spAutoFit/>
          </a:bodyPr>
          <a:lstStyle/>
          <a:p>
            <a:pPr indent="0" lvl="0" marL="127000" marR="0" rtl="0" algn="l">
              <a:lnSpc>
                <a:spcPct val="100000"/>
              </a:lnSpc>
              <a:spcBef>
                <a:spcPts val="0"/>
              </a:spcBef>
              <a:spcAft>
                <a:spcPts val="0"/>
              </a:spcAft>
              <a:buNone/>
            </a:pPr>
            <a:r>
              <a:rPr b="0" i="0" lang="es" sz="2000" u="none" cap="none" strike="noStrike">
                <a:solidFill>
                  <a:srgbClr val="FF0000"/>
                </a:solidFill>
                <a:latin typeface="Calibri"/>
                <a:ea typeface="Calibri"/>
                <a:cs typeface="Calibri"/>
                <a:sym typeface="Calibri"/>
              </a:rPr>
              <a:t>Infografía</a:t>
            </a:r>
            <a:br>
              <a:rPr b="0" i="0" lang="es" sz="2000" u="none" cap="none" strike="noStrike">
                <a:solidFill>
                  <a:schemeClr val="dk1"/>
                </a:solidFill>
                <a:latin typeface="Calibri"/>
                <a:ea typeface="Calibri"/>
                <a:cs typeface="Calibri"/>
                <a:sym typeface="Calibri"/>
              </a:rPr>
            </a:br>
            <a:endParaRPr b="0" i="0" sz="2000" u="none" cap="none" strike="noStrike">
              <a:solidFill>
                <a:schemeClr val="dk1"/>
              </a:solidFill>
              <a:latin typeface="Calibri"/>
              <a:ea typeface="Calibri"/>
              <a:cs typeface="Calibri"/>
              <a:sym typeface="Calibri"/>
            </a:endParaRPr>
          </a:p>
        </p:txBody>
      </p:sp>
      <p:sp>
        <p:nvSpPr>
          <p:cNvPr id="96" name="Google Shape;96;g2a5c2da7196_1_0"/>
          <p:cNvSpPr txBox="1"/>
          <p:nvPr/>
        </p:nvSpPr>
        <p:spPr>
          <a:xfrm>
            <a:off x="367450" y="1042800"/>
            <a:ext cx="4384800" cy="3263100"/>
          </a:xfrm>
          <a:prstGeom prst="rect">
            <a:avLst/>
          </a:prstGeom>
          <a:noFill/>
          <a:ln>
            <a:noFill/>
          </a:ln>
        </p:spPr>
        <p:txBody>
          <a:bodyPr anchorCtr="0" anchor="t" bIns="91425" lIns="91425" spcFirstLastPara="1" rIns="91425" wrap="square" tIns="91425">
            <a:spAutoFit/>
          </a:bodyPr>
          <a:lstStyle/>
          <a:p>
            <a:pPr indent="0" lvl="0" marL="127000" marR="0" rtl="0" algn="l">
              <a:lnSpc>
                <a:spcPct val="100000"/>
              </a:lnSpc>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2000"/>
              <a:buFont typeface="Arial"/>
              <a:buChar char="•"/>
            </a:pPr>
            <a:r>
              <a:rPr b="0" i="0" lang="es" sz="2000" u="none" cap="none" strike="noStrike">
                <a:solidFill>
                  <a:srgbClr val="000000"/>
                </a:solidFill>
                <a:latin typeface="Calibri"/>
                <a:ea typeface="Calibri"/>
                <a:cs typeface="Calibri"/>
                <a:sym typeface="Calibri"/>
              </a:rPr>
              <a:t>¿Habías visto edificios con estas formas antes?</a:t>
            </a:r>
            <a:endParaRPr/>
          </a:p>
          <a:p>
            <a:pPr indent="-342900" lvl="0" marL="342900" marR="0" rtl="0" algn="l">
              <a:lnSpc>
                <a:spcPct val="100000"/>
              </a:lnSpc>
              <a:spcBef>
                <a:spcPts val="0"/>
              </a:spcBef>
              <a:spcAft>
                <a:spcPts val="0"/>
              </a:spcAft>
              <a:buClr>
                <a:srgbClr val="000000"/>
              </a:buClr>
              <a:buSzPts val="2000"/>
              <a:buFont typeface="Arial"/>
              <a:buChar char="•"/>
            </a:pPr>
            <a:r>
              <a:rPr b="0" i="0" lang="es" sz="2000" u="none" cap="none" strike="noStrike">
                <a:solidFill>
                  <a:srgbClr val="000000"/>
                </a:solidFill>
                <a:latin typeface="Calibri"/>
                <a:ea typeface="Calibri"/>
                <a:cs typeface="Calibri"/>
                <a:sym typeface="Calibri"/>
              </a:rPr>
              <a:t>¿Crees que la forma de los edificios se debe a algún criterio estético o se debe a otras razones?</a:t>
            </a:r>
            <a:endParaRPr/>
          </a:p>
          <a:p>
            <a:pPr indent="-342900" lvl="0" marL="342900" marR="0" rtl="0" algn="l">
              <a:lnSpc>
                <a:spcPct val="100000"/>
              </a:lnSpc>
              <a:spcBef>
                <a:spcPts val="0"/>
              </a:spcBef>
              <a:spcAft>
                <a:spcPts val="0"/>
              </a:spcAft>
              <a:buClr>
                <a:srgbClr val="000000"/>
              </a:buClr>
              <a:buSzPts val="2000"/>
              <a:buFont typeface="Arial"/>
              <a:buChar char="•"/>
            </a:pPr>
            <a:r>
              <a:rPr b="0" i="0" lang="es" sz="2000" u="none" cap="none" strike="noStrike">
                <a:solidFill>
                  <a:srgbClr val="000000"/>
                </a:solidFill>
                <a:latin typeface="Calibri"/>
                <a:ea typeface="Calibri"/>
                <a:cs typeface="Calibri"/>
                <a:sym typeface="Calibri"/>
              </a:rPr>
              <a:t>¿Qué es la rasante de un edificio y para qué se usa?</a:t>
            </a:r>
            <a:endParaRPr/>
          </a:p>
          <a:p>
            <a:pPr indent="0" lvl="0" marL="127000" marR="0" rtl="0" algn="l">
              <a:lnSpc>
                <a:spcPct val="100000"/>
              </a:lnSpc>
              <a:spcBef>
                <a:spcPts val="0"/>
              </a:spcBef>
              <a:spcAft>
                <a:spcPts val="0"/>
              </a:spcAft>
              <a:buNone/>
            </a:pPr>
            <a:br>
              <a:rPr b="0" i="0" lang="es" sz="2000" u="none" cap="none" strike="noStrike">
                <a:solidFill>
                  <a:schemeClr val="dk1"/>
                </a:solidFill>
                <a:latin typeface="Calibri"/>
                <a:ea typeface="Calibri"/>
                <a:cs typeface="Calibri"/>
                <a:sym typeface="Calibri"/>
              </a:rPr>
            </a:br>
            <a:endParaRPr b="0" i="0" sz="2000" u="none" cap="none" strike="noStrike">
              <a:solidFill>
                <a:schemeClr val="dk1"/>
              </a:solidFill>
              <a:latin typeface="Calibri"/>
              <a:ea typeface="Calibri"/>
              <a:cs typeface="Calibri"/>
              <a:sym typeface="Calibri"/>
            </a:endParaRPr>
          </a:p>
        </p:txBody>
      </p:sp>
      <p:pic>
        <p:nvPicPr>
          <p:cNvPr id="97" name="Google Shape;97;g2a5c2da7196_1_0"/>
          <p:cNvPicPr preferRelativeResize="0"/>
          <p:nvPr/>
        </p:nvPicPr>
        <p:blipFill>
          <a:blip r:embed="rId3">
            <a:alphaModFix/>
          </a:blip>
          <a:stretch>
            <a:fillRect/>
          </a:stretch>
        </p:blipFill>
        <p:spPr>
          <a:xfrm>
            <a:off x="4677972" y="1082025"/>
            <a:ext cx="4428677" cy="3103101"/>
          </a:xfrm>
          <a:prstGeom prst="rect">
            <a:avLst/>
          </a:prstGeom>
          <a:noFill/>
          <a:ln>
            <a:noFill/>
          </a:ln>
        </p:spPr>
      </p:pic>
      <p:sp>
        <p:nvSpPr>
          <p:cNvPr id="98" name="Google Shape;98;g2a5c2da7196_1_0"/>
          <p:cNvSpPr txBox="1"/>
          <p:nvPr/>
        </p:nvSpPr>
        <p:spPr>
          <a:xfrm>
            <a:off x="409275" y="431800"/>
            <a:ext cx="70992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A partir de la Infografía</a:t>
            </a:r>
            <a:r>
              <a:rPr b="0" i="0" lang="es" sz="2700" u="none" cap="none" strike="noStrike">
                <a:solidFill>
                  <a:srgbClr val="423B71"/>
                </a:solidFill>
                <a:latin typeface="Calibri"/>
                <a:ea typeface="Calibri"/>
                <a:cs typeface="Calibri"/>
                <a:sym typeface="Calibri"/>
              </a:rPr>
              <a:t>, respondamos:</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
          <p:cNvSpPr txBox="1"/>
          <p:nvPr/>
        </p:nvSpPr>
        <p:spPr>
          <a:xfrm>
            <a:off x="312875" y="344550"/>
            <a:ext cx="7685700" cy="484718"/>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Rasantes:</a:t>
            </a:r>
            <a:endParaRPr b="1" i="0" sz="2700" u="none" cap="none" strike="noStrike">
              <a:solidFill>
                <a:srgbClr val="423B71"/>
              </a:solidFill>
              <a:latin typeface="Calibri"/>
              <a:ea typeface="Calibri"/>
              <a:cs typeface="Calibri"/>
              <a:sym typeface="Calibri"/>
            </a:endParaRPr>
          </a:p>
        </p:txBody>
      </p:sp>
      <p:sp>
        <p:nvSpPr>
          <p:cNvPr id="104" name="Google Shape;104;p1"/>
          <p:cNvSpPr txBox="1"/>
          <p:nvPr/>
        </p:nvSpPr>
        <p:spPr>
          <a:xfrm>
            <a:off x="502655" y="1351826"/>
            <a:ext cx="8158200" cy="29184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1"/>
              </a:buClr>
              <a:buSzPts val="1400"/>
              <a:buFont typeface="Calibri"/>
              <a:buChar char="●"/>
            </a:pPr>
            <a:r>
              <a:rPr lang="es" sz="1800">
                <a:solidFill>
                  <a:schemeClr val="dk1"/>
                </a:solidFill>
                <a:latin typeface="Calibri"/>
                <a:ea typeface="Calibri"/>
                <a:cs typeface="Calibri"/>
                <a:sym typeface="Calibri"/>
              </a:rPr>
              <a:t>La forma de los edificios muchas veces se debe a que cumplen con normas de construcción. </a:t>
            </a:r>
            <a:endParaRPr sz="18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s" sz="1800">
                <a:solidFill>
                  <a:schemeClr val="dk1"/>
                </a:solidFill>
                <a:latin typeface="Calibri"/>
                <a:ea typeface="Calibri"/>
                <a:cs typeface="Calibri"/>
                <a:sym typeface="Calibri"/>
              </a:rPr>
              <a:t>En este caso, la arquitectura de estos edificios se puede deber a la intención de aprovechar de mejor forma el espacio constructible delimitado por las rasantes y la altura máxima permitida.</a:t>
            </a:r>
            <a:endParaRPr sz="18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Nunito"/>
              <a:buChar char="●"/>
            </a:pPr>
            <a:r>
              <a:rPr lang="es" sz="1800">
                <a:solidFill>
                  <a:schemeClr val="dk1"/>
                </a:solidFill>
                <a:latin typeface="Calibri"/>
                <a:ea typeface="Calibri"/>
                <a:cs typeface="Calibri"/>
                <a:sym typeface="Calibri"/>
              </a:rPr>
              <a:t>La rasante es un plano, determinado por un ángulo de inclinación respecto al suelo, que sirve para delimitar el espacio constructible de una edificación, en particular, su altura máxima.</a:t>
            </a:r>
            <a:br>
              <a:rPr i="0" lang="es" sz="1200" u="none" cap="none" strike="noStrike">
                <a:solidFill>
                  <a:schemeClr val="dk1"/>
                </a:solidFill>
                <a:latin typeface="Calibri"/>
                <a:ea typeface="Calibri"/>
                <a:cs typeface="Calibri"/>
                <a:sym typeface="Calibri"/>
              </a:rPr>
            </a:br>
            <a:endParaRPr i="0" sz="1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27c77364047_0_7"/>
          <p:cNvSpPr txBox="1"/>
          <p:nvPr/>
        </p:nvSpPr>
        <p:spPr>
          <a:xfrm>
            <a:off x="312877" y="219775"/>
            <a:ext cx="7140345" cy="530884"/>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3000">
                <a:solidFill>
                  <a:srgbClr val="423B71"/>
                </a:solidFill>
                <a:latin typeface="Calibri"/>
                <a:ea typeface="Calibri"/>
                <a:cs typeface="Calibri"/>
                <a:sym typeface="Calibri"/>
              </a:rPr>
              <a:t>Actividad 1</a:t>
            </a:r>
            <a:endParaRPr b="1" i="0" sz="3000" u="none" cap="none" strike="noStrike">
              <a:solidFill>
                <a:srgbClr val="423B71"/>
              </a:solidFill>
              <a:latin typeface="Calibri"/>
              <a:ea typeface="Calibri"/>
              <a:cs typeface="Calibri"/>
              <a:sym typeface="Calibri"/>
            </a:endParaRPr>
          </a:p>
        </p:txBody>
      </p:sp>
      <p:sp>
        <p:nvSpPr>
          <p:cNvPr id="110" name="Google Shape;110;g27c77364047_0_7"/>
          <p:cNvSpPr txBox="1"/>
          <p:nvPr/>
        </p:nvSpPr>
        <p:spPr>
          <a:xfrm>
            <a:off x="312875" y="1008925"/>
            <a:ext cx="8281800" cy="153885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s" sz="2000" u="none" cap="none" strike="noStrike">
                <a:solidFill>
                  <a:schemeClr val="dk1"/>
                </a:solidFill>
                <a:latin typeface="Calibri"/>
                <a:ea typeface="Calibri"/>
                <a:cs typeface="Calibri"/>
                <a:sym typeface="Calibri"/>
              </a:rPr>
              <a:t>La siguiente imagen representa el terreno donde se desea construir una casa.</a:t>
            </a:r>
            <a:endParaRPr/>
          </a:p>
          <a:p>
            <a:pPr indent="-228600" lvl="0" marL="457200" marR="0" rtl="0" algn="l">
              <a:lnSpc>
                <a:spcPct val="100000"/>
              </a:lnSpc>
              <a:spcBef>
                <a:spcPts val="0"/>
              </a:spcBef>
              <a:spcAft>
                <a:spcPts val="0"/>
              </a:spcAft>
              <a:buClr>
                <a:schemeClr val="dk1"/>
              </a:buClr>
              <a:buSzPts val="1600"/>
              <a:buFont typeface="Calibri"/>
              <a:buNone/>
            </a:pPr>
            <a:r>
              <a:t/>
            </a:r>
            <a:endParaRPr b="0" i="0" sz="20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pic>
        <p:nvPicPr>
          <p:cNvPr id="111" name="Google Shape;111;g27c77364047_0_7"/>
          <p:cNvPicPr preferRelativeResize="0"/>
          <p:nvPr/>
        </p:nvPicPr>
        <p:blipFill>
          <a:blip r:embed="rId3">
            <a:alphaModFix/>
          </a:blip>
          <a:stretch>
            <a:fillRect/>
          </a:stretch>
        </p:blipFill>
        <p:spPr>
          <a:xfrm>
            <a:off x="1475700" y="1406731"/>
            <a:ext cx="6192599" cy="36284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2679faebf9a_2_23"/>
          <p:cNvSpPr/>
          <p:nvPr/>
        </p:nvSpPr>
        <p:spPr>
          <a:xfrm>
            <a:off x="836550" y="2125950"/>
            <a:ext cx="7470900" cy="8916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b="0" i="0" lang="es" sz="1800" u="none" cap="none" strike="noStrike">
                <a:solidFill>
                  <a:schemeClr val="dk1"/>
                </a:solidFill>
                <a:latin typeface="Calibri"/>
                <a:ea typeface="Calibri"/>
                <a:cs typeface="Calibri"/>
                <a:sym typeface="Calibri"/>
              </a:rPr>
              <a:t>1. En el dibujo anterior, marca el contorno en el suelo desde donde se elevan las rasantes.</a:t>
            </a:r>
            <a:endParaRPr b="0" i="0" sz="2200" u="none" cap="none" strike="noStrike">
              <a:solidFill>
                <a:srgbClr val="000000"/>
              </a:solidFill>
              <a:latin typeface="Calibri"/>
              <a:ea typeface="Calibri"/>
              <a:cs typeface="Calibri"/>
              <a:sym typeface="Calibri"/>
            </a:endParaRPr>
          </a:p>
        </p:txBody>
      </p:sp>
      <p:sp>
        <p:nvSpPr>
          <p:cNvPr id="117" name="Google Shape;117;g2679faebf9a_2_23"/>
          <p:cNvSpPr txBox="1"/>
          <p:nvPr/>
        </p:nvSpPr>
        <p:spPr>
          <a:xfrm>
            <a:off x="312877" y="219775"/>
            <a:ext cx="7140345" cy="53088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i="0" lang="es" sz="3000" u="none" cap="none" strike="noStrike">
                <a:solidFill>
                  <a:srgbClr val="423B71"/>
                </a:solidFill>
                <a:latin typeface="Calibri"/>
                <a:ea typeface="Calibri"/>
                <a:cs typeface="Calibri"/>
                <a:sym typeface="Calibri"/>
              </a:rPr>
              <a:t>Actividad 1</a:t>
            </a:r>
            <a:endParaRPr b="1" i="0" sz="3000" u="none" cap="none" strike="noStrike">
              <a:solidFill>
                <a:srgbClr val="423B7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298d14d35a6_0_0"/>
          <p:cNvSpPr txBox="1"/>
          <p:nvPr/>
        </p:nvSpPr>
        <p:spPr>
          <a:xfrm>
            <a:off x="312875" y="344550"/>
            <a:ext cx="76857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2700" u="none" cap="none" strike="noStrike">
                <a:solidFill>
                  <a:srgbClr val="423B71"/>
                </a:solidFill>
                <a:latin typeface="Calibri"/>
                <a:ea typeface="Calibri"/>
                <a:cs typeface="Calibri"/>
                <a:sym typeface="Calibri"/>
              </a:rPr>
              <a:t>Rasantes:</a:t>
            </a:r>
            <a:endParaRPr b="1" i="0" sz="2700" u="none" cap="none" strike="noStrike">
              <a:solidFill>
                <a:srgbClr val="423B71"/>
              </a:solidFill>
              <a:latin typeface="Calibri"/>
              <a:ea typeface="Calibri"/>
              <a:cs typeface="Calibri"/>
              <a:sym typeface="Calibri"/>
            </a:endParaRPr>
          </a:p>
        </p:txBody>
      </p:sp>
      <p:sp>
        <p:nvSpPr>
          <p:cNvPr id="123" name="Google Shape;123;g298d14d35a6_0_0"/>
          <p:cNvSpPr txBox="1"/>
          <p:nvPr/>
        </p:nvSpPr>
        <p:spPr>
          <a:xfrm>
            <a:off x="502655" y="1351826"/>
            <a:ext cx="8158200" cy="1416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s" sz="2000" u="none" cap="none" strike="noStrike">
                <a:solidFill>
                  <a:srgbClr val="000000"/>
                </a:solidFill>
                <a:latin typeface="Calibri"/>
                <a:ea typeface="Calibri"/>
                <a:cs typeface="Calibri"/>
                <a:sym typeface="Calibri"/>
              </a:rPr>
              <a:t>Las rasantes son planos imaginarios que se inician en el </a:t>
            </a:r>
            <a:r>
              <a:rPr b="1" i="0" lang="es" sz="2000" u="none" cap="none" strike="noStrike">
                <a:solidFill>
                  <a:srgbClr val="000000"/>
                </a:solidFill>
                <a:latin typeface="Calibri"/>
                <a:ea typeface="Calibri"/>
                <a:cs typeface="Calibri"/>
                <a:sym typeface="Calibri"/>
              </a:rPr>
              <a:t>límite entre dos  terrenos</a:t>
            </a:r>
            <a:r>
              <a:rPr b="0" i="0" lang="es" sz="2000" u="none" cap="none" strike="noStrike">
                <a:solidFill>
                  <a:srgbClr val="000000"/>
                </a:solidFill>
                <a:latin typeface="Calibri"/>
                <a:ea typeface="Calibri"/>
                <a:cs typeface="Calibri"/>
                <a:sym typeface="Calibri"/>
              </a:rPr>
              <a:t>, o desde el </a:t>
            </a:r>
            <a:r>
              <a:rPr b="1" i="0" lang="es" sz="2000" u="none" cap="none" strike="noStrike">
                <a:solidFill>
                  <a:srgbClr val="000000"/>
                </a:solidFill>
                <a:latin typeface="Calibri"/>
                <a:ea typeface="Calibri"/>
                <a:cs typeface="Calibri"/>
                <a:sym typeface="Calibri"/>
              </a:rPr>
              <a:t>medio de la calle</a:t>
            </a:r>
            <a:r>
              <a:rPr b="0" i="0" lang="es" sz="2000" u="none" cap="none" strike="noStrike">
                <a:solidFill>
                  <a:srgbClr val="000000"/>
                </a:solidFill>
                <a:latin typeface="Calibri"/>
                <a:ea typeface="Calibri"/>
                <a:cs typeface="Calibri"/>
                <a:sym typeface="Calibri"/>
              </a:rPr>
              <a:t>. Estos planos forman con el suelo un ángulo de elevación que varía entre 60° y 80°.</a:t>
            </a:r>
            <a:br>
              <a:rPr b="0" i="0" lang="es" sz="2000" u="none" cap="none" strike="noStrike">
                <a:solidFill>
                  <a:schemeClr val="dk1"/>
                </a:solidFill>
                <a:latin typeface="Calibri"/>
                <a:ea typeface="Calibri"/>
                <a:cs typeface="Calibri"/>
                <a:sym typeface="Calibri"/>
              </a:rPr>
            </a:b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
          <p:cNvSpPr txBox="1"/>
          <p:nvPr/>
        </p:nvSpPr>
        <p:spPr>
          <a:xfrm>
            <a:off x="312877" y="219775"/>
            <a:ext cx="7140345" cy="53088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3000">
                <a:solidFill>
                  <a:srgbClr val="423B71"/>
                </a:solidFill>
                <a:latin typeface="Calibri"/>
                <a:ea typeface="Calibri"/>
                <a:cs typeface="Calibri"/>
                <a:sym typeface="Calibri"/>
              </a:rPr>
              <a:t>Respuestas</a:t>
            </a:r>
            <a:endParaRPr b="1" i="0" sz="3000" u="none" cap="none" strike="noStrike">
              <a:solidFill>
                <a:srgbClr val="423B71"/>
              </a:solidFill>
              <a:latin typeface="Calibri"/>
              <a:ea typeface="Calibri"/>
              <a:cs typeface="Calibri"/>
              <a:sym typeface="Calibri"/>
            </a:endParaRPr>
          </a:p>
        </p:txBody>
      </p:sp>
      <p:pic>
        <p:nvPicPr>
          <p:cNvPr id="129" name="Google Shape;129;p2"/>
          <p:cNvPicPr preferRelativeResize="0"/>
          <p:nvPr/>
        </p:nvPicPr>
        <p:blipFill>
          <a:blip r:embed="rId3">
            <a:alphaModFix/>
          </a:blip>
          <a:stretch>
            <a:fillRect/>
          </a:stretch>
        </p:blipFill>
        <p:spPr>
          <a:xfrm>
            <a:off x="256375" y="824834"/>
            <a:ext cx="8631250" cy="408804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3"/>
          <p:cNvSpPr/>
          <p:nvPr/>
        </p:nvSpPr>
        <p:spPr>
          <a:xfrm>
            <a:off x="836549" y="1215404"/>
            <a:ext cx="7470900" cy="8916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b="0" i="0" lang="es" sz="1800" u="none" cap="none" strike="noStrike">
                <a:solidFill>
                  <a:schemeClr val="dk1"/>
                </a:solidFill>
                <a:latin typeface="Calibri"/>
                <a:ea typeface="Calibri"/>
                <a:cs typeface="Calibri"/>
                <a:sym typeface="Calibri"/>
              </a:rPr>
              <a:t>2. ¿Cuáles de las siguientes figuras 3D corresponde a la forma del espacio constructible en este caso?</a:t>
            </a:r>
            <a:endParaRPr/>
          </a:p>
        </p:txBody>
      </p:sp>
      <p:sp>
        <p:nvSpPr>
          <p:cNvPr id="135" name="Google Shape;135;p3"/>
          <p:cNvSpPr txBox="1"/>
          <p:nvPr/>
        </p:nvSpPr>
        <p:spPr>
          <a:xfrm>
            <a:off x="312877" y="219775"/>
            <a:ext cx="7140345" cy="53088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i="0" lang="es" sz="3000" u="none" cap="none" strike="noStrike">
                <a:solidFill>
                  <a:srgbClr val="423B71"/>
                </a:solidFill>
                <a:latin typeface="Calibri"/>
                <a:ea typeface="Calibri"/>
                <a:cs typeface="Calibri"/>
                <a:sym typeface="Calibri"/>
              </a:rPr>
              <a:t>Actividad 1</a:t>
            </a:r>
            <a:endParaRPr b="1" i="0" sz="3000" u="none" cap="none" strike="noStrike">
              <a:solidFill>
                <a:srgbClr val="423B71"/>
              </a:solidFill>
              <a:latin typeface="Calibri"/>
              <a:ea typeface="Calibri"/>
              <a:cs typeface="Calibri"/>
              <a:sym typeface="Calibri"/>
            </a:endParaRPr>
          </a:p>
        </p:txBody>
      </p:sp>
      <p:pic>
        <p:nvPicPr>
          <p:cNvPr id="136" name="Google Shape;136;p3"/>
          <p:cNvPicPr preferRelativeResize="0"/>
          <p:nvPr/>
        </p:nvPicPr>
        <p:blipFill rotWithShape="1">
          <a:blip r:embed="rId3">
            <a:alphaModFix/>
          </a:blip>
          <a:srcRect b="0" l="0" r="0" t="0"/>
          <a:stretch/>
        </p:blipFill>
        <p:spPr>
          <a:xfrm>
            <a:off x="1743423" y="1979203"/>
            <a:ext cx="5709799" cy="281367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