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7"/>
  </p:notesMasterIdLst>
  <p:sldIdLst>
    <p:sldId id="256" r:id="rId3"/>
    <p:sldId id="271" r:id="rId4"/>
    <p:sldId id="275" r:id="rId5"/>
    <p:sldId id="276" r:id="rId6"/>
    <p:sldId id="277" r:id="rId7"/>
    <p:sldId id="278" r:id="rId8"/>
    <p:sldId id="261" r:id="rId9"/>
    <p:sldId id="262" r:id="rId10"/>
    <p:sldId id="279" r:id="rId11"/>
    <p:sldId id="263" r:id="rId12"/>
    <p:sldId id="264" r:id="rId13"/>
    <p:sldId id="265" r:id="rId14"/>
    <p:sldId id="266" r:id="rId15"/>
    <p:sldId id="280" r:id="rId16"/>
    <p:sldId id="281" r:id="rId17"/>
    <p:sldId id="268" r:id="rId18"/>
    <p:sldId id="282" r:id="rId19"/>
    <p:sldId id="283" r:id="rId20"/>
    <p:sldId id="286" r:id="rId21"/>
    <p:sldId id="267" r:id="rId22"/>
    <p:sldId id="285" r:id="rId23"/>
    <p:sldId id="288" r:id="rId24"/>
    <p:sldId id="287" r:id="rId25"/>
    <p:sldId id="26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664"/>
    <a:srgbClr val="43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27e5ae78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27e5ae785_0_4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1f27e5ae785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350cc9e83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25350cc9e8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350cc9e83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25350cc9e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350cc9e83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25350cc9e8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>
          <a:extLst>
            <a:ext uri="{FF2B5EF4-FFF2-40B4-BE49-F238E27FC236}">
              <a16:creationId xmlns:a16="http://schemas.microsoft.com/office/drawing/2014/main" id="{BABADCF3-9067-6BDA-244E-3071E514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350cc9e83_0_18:notes">
            <a:extLst>
              <a:ext uri="{FF2B5EF4-FFF2-40B4-BE49-F238E27FC236}">
                <a16:creationId xmlns:a16="http://schemas.microsoft.com/office/drawing/2014/main" id="{08E08F80-C9E4-2FEA-31B0-741EE6BA2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25350cc9e83_0_18:notes">
            <a:extLst>
              <a:ext uri="{FF2B5EF4-FFF2-40B4-BE49-F238E27FC236}">
                <a16:creationId xmlns:a16="http://schemas.microsoft.com/office/drawing/2014/main" id="{55A00F76-9D8A-AA4A-96F8-D4F97D03BE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7274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>
          <a:extLst>
            <a:ext uri="{FF2B5EF4-FFF2-40B4-BE49-F238E27FC236}">
              <a16:creationId xmlns:a16="http://schemas.microsoft.com/office/drawing/2014/main" id="{31569935-9844-7427-CA57-AC4F1A085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350cc9e83_0_18:notes">
            <a:extLst>
              <a:ext uri="{FF2B5EF4-FFF2-40B4-BE49-F238E27FC236}">
                <a16:creationId xmlns:a16="http://schemas.microsoft.com/office/drawing/2014/main" id="{2FF40947-424C-1F47-8FE6-ED8A72D245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25350cc9e83_0_18:notes">
            <a:extLst>
              <a:ext uri="{FF2B5EF4-FFF2-40B4-BE49-F238E27FC236}">
                <a16:creationId xmlns:a16="http://schemas.microsoft.com/office/drawing/2014/main" id="{4AE0C14A-A35A-BC90-93B7-4CB8311BD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3028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4" name="Google Shape;204;g1f27e5ae785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A7856016-7777-15EC-23FE-307F87B1B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>
            <a:extLst>
              <a:ext uri="{FF2B5EF4-FFF2-40B4-BE49-F238E27FC236}">
                <a16:creationId xmlns:a16="http://schemas.microsoft.com/office/drawing/2014/main" id="{50418709-C164-85F6-4DA6-04ECCB534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4" name="Google Shape;204;g1f27e5ae785_0_425:notes">
            <a:extLst>
              <a:ext uri="{FF2B5EF4-FFF2-40B4-BE49-F238E27FC236}">
                <a16:creationId xmlns:a16="http://schemas.microsoft.com/office/drawing/2014/main" id="{6D24C144-CA62-A3E4-6480-B675B84F47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0388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C1F0B2AC-B67A-DAAB-44FF-265D3BB47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>
            <a:extLst>
              <a:ext uri="{FF2B5EF4-FFF2-40B4-BE49-F238E27FC236}">
                <a16:creationId xmlns:a16="http://schemas.microsoft.com/office/drawing/2014/main" id="{B5AF08A8-04FB-29CB-141B-2549A12D7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4" name="Google Shape;204;g1f27e5ae785_0_425:notes">
            <a:extLst>
              <a:ext uri="{FF2B5EF4-FFF2-40B4-BE49-F238E27FC236}">
                <a16:creationId xmlns:a16="http://schemas.microsoft.com/office/drawing/2014/main" id="{F616317F-239D-FBC5-2232-2DD0432E9B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8592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5C29B986-DAC1-656A-70C1-9B6B1A3E3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>
            <a:extLst>
              <a:ext uri="{FF2B5EF4-FFF2-40B4-BE49-F238E27FC236}">
                <a16:creationId xmlns:a16="http://schemas.microsoft.com/office/drawing/2014/main" id="{FE59B0E4-8A9B-C554-6664-8A95632B2E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4" name="Google Shape;204;g1f27e5ae785_0_425:notes">
            <a:extLst>
              <a:ext uri="{FF2B5EF4-FFF2-40B4-BE49-F238E27FC236}">
                <a16:creationId xmlns:a16="http://schemas.microsoft.com/office/drawing/2014/main" id="{1E69CB6F-6035-2B34-FD51-0FADF96C7A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79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4b365c0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24b365c08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24b365c08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350cc9e83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25350cc9e8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E04FE722-A89B-BDA4-8722-0595FF67D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>
            <a:extLst>
              <a:ext uri="{FF2B5EF4-FFF2-40B4-BE49-F238E27FC236}">
                <a16:creationId xmlns:a16="http://schemas.microsoft.com/office/drawing/2014/main" id="{196ABB10-D6DB-4CB3-D33C-BB86EFDA7D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4" name="Google Shape;204;g1f27e5ae785_0_425:notes">
            <a:extLst>
              <a:ext uri="{FF2B5EF4-FFF2-40B4-BE49-F238E27FC236}">
                <a16:creationId xmlns:a16="http://schemas.microsoft.com/office/drawing/2014/main" id="{8EFA1134-BB31-DE7A-FD25-0C2B23F07B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9148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9B6C460D-5805-EB60-F9A1-0F531A757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>
            <a:extLst>
              <a:ext uri="{FF2B5EF4-FFF2-40B4-BE49-F238E27FC236}">
                <a16:creationId xmlns:a16="http://schemas.microsoft.com/office/drawing/2014/main" id="{D84829B8-6110-D11E-5900-85241A7BF8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4" name="Google Shape;204;g1f27e5ae785_0_425:notes">
            <a:extLst>
              <a:ext uri="{FF2B5EF4-FFF2-40B4-BE49-F238E27FC236}">
                <a16:creationId xmlns:a16="http://schemas.microsoft.com/office/drawing/2014/main" id="{1D65570B-77A0-E9CD-FD9A-2561765F75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520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E1606DCB-6DCD-8641-A8C8-01702566C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>
            <a:extLst>
              <a:ext uri="{FF2B5EF4-FFF2-40B4-BE49-F238E27FC236}">
                <a16:creationId xmlns:a16="http://schemas.microsoft.com/office/drawing/2014/main" id="{F341A3E0-E0CA-42CC-65A3-94E66C56B4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4" name="Google Shape;204;g1f27e5ae785_0_425:notes">
            <a:extLst>
              <a:ext uri="{FF2B5EF4-FFF2-40B4-BE49-F238E27FC236}">
                <a16:creationId xmlns:a16="http://schemas.microsoft.com/office/drawing/2014/main" id="{7B342B3C-0D3C-5557-DA11-6D2A7CC80A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8381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350cc9e83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g25350cc9e8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4b365c08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24b365c08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224b365c084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4b365c0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24b365c08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224b365c08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74EB9459-1F1C-6EE9-1F86-C96751D66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4b365c084_0_17:notes">
            <a:extLst>
              <a:ext uri="{FF2B5EF4-FFF2-40B4-BE49-F238E27FC236}">
                <a16:creationId xmlns:a16="http://schemas.microsoft.com/office/drawing/2014/main" id="{62948E9D-0C19-62D1-036C-29BBE5C370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24b365c084_0_17:notes">
            <a:extLst>
              <a:ext uri="{FF2B5EF4-FFF2-40B4-BE49-F238E27FC236}">
                <a16:creationId xmlns:a16="http://schemas.microsoft.com/office/drawing/2014/main" id="{CC299006-4CEB-5A64-FC6C-AD01F935EF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224b365c084_0_17:notes">
            <a:extLst>
              <a:ext uri="{FF2B5EF4-FFF2-40B4-BE49-F238E27FC236}">
                <a16:creationId xmlns:a16="http://schemas.microsoft.com/office/drawing/2014/main" id="{CC9927D5-EEF1-64F4-BCD0-0EDCAE8E13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8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980faefef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2980faefe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27e5ae785_0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1f27e5ae785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A99F209E-BA50-D650-E05C-14266FDC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27e5ae785_0_411:notes">
            <a:extLst>
              <a:ext uri="{FF2B5EF4-FFF2-40B4-BE49-F238E27FC236}">
                <a16:creationId xmlns:a16="http://schemas.microsoft.com/office/drawing/2014/main" id="{50AB4243-6C04-EFF7-5F4B-27E986B12B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1f27e5ae785_0_411:notes">
            <a:extLst>
              <a:ext uri="{FF2B5EF4-FFF2-40B4-BE49-F238E27FC236}">
                <a16:creationId xmlns:a16="http://schemas.microsoft.com/office/drawing/2014/main" id="{7D021C8B-9D24-A97D-73FF-92C198D6E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364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neurochispas.com/calculadoras-algebra/calculadora-de-sistema-de-ecuaciones-3x3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hyperlink" Target="https://www.neurochispas.com/calculadoras-algebra/calculadora-de-sistema-de-ecuaciones-3x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0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Raycast: Tiro al blanco con matemáticas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/>
          <p:nvPr/>
        </p:nvSpPr>
        <p:spPr>
          <a:xfrm>
            <a:off x="619380" y="1654016"/>
            <a:ext cx="3952620" cy="277252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efectuar un lanzamiento, ¿cómo podríamos saber qué tan bueno o malo fue el tiro?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información se necesita saber para calcular el puntaje de un lanzamiento?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639" y="1769815"/>
            <a:ext cx="3388799" cy="2540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4;p32">
            <a:extLst>
              <a:ext uri="{FF2B5EF4-FFF2-40B4-BE49-F238E27FC236}">
                <a16:creationId xmlns:a16="http://schemas.microsoft.com/office/drawing/2014/main" id="{771A4993-463C-7FD5-FB7C-5D87317E8893}"/>
              </a:ext>
            </a:extLst>
          </p:cNvPr>
          <p:cNvSpPr txBox="1"/>
          <p:nvPr/>
        </p:nvSpPr>
        <p:spPr>
          <a:xfrm>
            <a:off x="332400" y="4405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75" y="114650"/>
            <a:ext cx="8532024" cy="486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4"/>
          <p:cNvSpPr/>
          <p:nvPr/>
        </p:nvSpPr>
        <p:spPr>
          <a:xfrm>
            <a:off x="291974" y="2765900"/>
            <a:ext cx="2426100" cy="189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obtenemos matemáticamente las coordenadas de este punto de impacto?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66" y="1136674"/>
            <a:ext cx="4359206" cy="31595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Google Shape;183;p35"/>
              <p:cNvSpPr txBox="1"/>
              <p:nvPr/>
            </p:nvSpPr>
            <p:spPr>
              <a:xfrm>
                <a:off x="4908164" y="1761739"/>
                <a:ext cx="4100285" cy="1734804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3. Escriba la ecuación del plano en el que se encuentra el tablero y que utiliza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𝑃</m:t>
                    </m:r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como posición, 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ES" sz="1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como vectores directores. 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Considera que,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𝑃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=(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3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5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es-419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;</a:t>
                </a: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=⟨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2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.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5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,−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1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.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5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0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⟩ </m:t>
                    </m:r>
                  </m:oMath>
                </a14:m>
                <a:r>
                  <a:rPr lang="es-419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=⟨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0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0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2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⟩</m:t>
                    </m:r>
                  </m:oMath>
                </a14:m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83" name="Google Shape;183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64" y="1761739"/>
                <a:ext cx="4100285" cy="1734804"/>
              </a:xfrm>
              <a:prstGeom prst="rect">
                <a:avLst/>
              </a:prstGeom>
              <a:blipFill>
                <a:blip r:embed="rId4"/>
                <a:stretch>
                  <a:fillRect l="-743" r="-594" b="-1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64;p32">
            <a:extLst>
              <a:ext uri="{FF2B5EF4-FFF2-40B4-BE49-F238E27FC236}">
                <a16:creationId xmlns:a16="http://schemas.microsoft.com/office/drawing/2014/main" id="{DC6151E1-34F1-9546-E81B-208130014F4F}"/>
              </a:ext>
            </a:extLst>
          </p:cNvPr>
          <p:cNvSpPr txBox="1"/>
          <p:nvPr/>
        </p:nvSpPr>
        <p:spPr>
          <a:xfrm>
            <a:off x="332400" y="4405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19" y="1003703"/>
            <a:ext cx="3812524" cy="32997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Google Shape;191;p36"/>
              <p:cNvSpPr txBox="1"/>
              <p:nvPr/>
            </p:nvSpPr>
            <p:spPr>
              <a:xfrm>
                <a:off x="4347030" y="2105906"/>
                <a:ext cx="4608285" cy="150801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4. ¿Cuál de los siguientes vectores podría representar la posición del centro de un tablero? ¿Por qué?</a:t>
                </a: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ar-AE" sz="16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ar-AE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𝑄</m:t>
                          </m:r>
                        </m:e>
                      </m:acc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5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s-ES" sz="1600" b="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ar-AE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𝑅</m:t>
                          </m:r>
                        </m:e>
                      </m:acc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6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8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AE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91" name="Google Shape;191;p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030" y="2105906"/>
                <a:ext cx="4608285" cy="1508011"/>
              </a:xfrm>
              <a:prstGeom prst="rect">
                <a:avLst/>
              </a:prstGeom>
              <a:blipFill>
                <a:blip r:embed="rId4"/>
                <a:stretch>
                  <a:fillRect l="-661" r="-1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64;p32">
            <a:extLst>
              <a:ext uri="{FF2B5EF4-FFF2-40B4-BE49-F238E27FC236}">
                <a16:creationId xmlns:a16="http://schemas.microsoft.com/office/drawing/2014/main" id="{7637F5F6-2A2A-C73F-1A00-CA45757F71EC}"/>
              </a:ext>
            </a:extLst>
          </p:cNvPr>
          <p:cNvSpPr txBox="1"/>
          <p:nvPr/>
        </p:nvSpPr>
        <p:spPr>
          <a:xfrm>
            <a:off x="332400" y="4405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>
          <a:extLst>
            <a:ext uri="{FF2B5EF4-FFF2-40B4-BE49-F238E27FC236}">
              <a16:creationId xmlns:a16="http://schemas.microsoft.com/office/drawing/2014/main" id="{714B4562-80D0-444D-A06A-3502531EF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6">
            <a:extLst>
              <a:ext uri="{FF2B5EF4-FFF2-40B4-BE49-F238E27FC236}">
                <a16:creationId xmlns:a16="http://schemas.microsoft.com/office/drawing/2014/main" id="{2503FA19-ECCA-880B-2F86-FF5EC1E5B0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19" y="1003703"/>
            <a:ext cx="3812524" cy="32997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Google Shape;191;p36">
                <a:extLst>
                  <a:ext uri="{FF2B5EF4-FFF2-40B4-BE49-F238E27FC236}">
                    <a16:creationId xmlns:a16="http://schemas.microsoft.com/office/drawing/2014/main" id="{985B7E74-E810-487F-39DB-F590112FBEC5}"/>
                  </a:ext>
                </a:extLst>
              </p:cNvPr>
              <p:cNvSpPr txBox="1"/>
              <p:nvPr/>
            </p:nvSpPr>
            <p:spPr>
              <a:xfrm>
                <a:off x="4274459" y="1612421"/>
                <a:ext cx="4608285" cy="150801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4. ¿Cuál de los siguientes vectores podría representar la posición del centro de un tablero? ¿Por qué?</a:t>
                </a: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ar-AE" sz="16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ar-AE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𝑄</m:t>
                          </m:r>
                        </m:e>
                      </m:acc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5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s-ES" sz="1600" b="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ar-AE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𝑅</m:t>
                          </m:r>
                        </m:e>
                      </m:acc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6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8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AE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91" name="Google Shape;191;p36">
                <a:extLst>
                  <a:ext uri="{FF2B5EF4-FFF2-40B4-BE49-F238E27FC236}">
                    <a16:creationId xmlns:a16="http://schemas.microsoft.com/office/drawing/2014/main" id="{985B7E74-E810-487F-39DB-F590112FB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59" y="1612421"/>
                <a:ext cx="4608285" cy="1508011"/>
              </a:xfrm>
              <a:prstGeom prst="rect">
                <a:avLst/>
              </a:prstGeom>
              <a:blipFill>
                <a:blip r:embed="rId4"/>
                <a:stretch>
                  <a:fillRect l="-661" r="-1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64;p32">
            <a:extLst>
              <a:ext uri="{FF2B5EF4-FFF2-40B4-BE49-F238E27FC236}">
                <a16:creationId xmlns:a16="http://schemas.microsoft.com/office/drawing/2014/main" id="{3CED853E-F131-3026-E288-F83F4D2A1824}"/>
              </a:ext>
            </a:extLst>
          </p:cNvPr>
          <p:cNvSpPr txBox="1"/>
          <p:nvPr/>
        </p:nvSpPr>
        <p:spPr>
          <a:xfrm>
            <a:off x="332400" y="4405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A0E9A8E-0E1A-A547-E9AA-3506DB2D02FF}"/>
                  </a:ext>
                </a:extLst>
              </p:cNvPr>
              <p:cNvSpPr txBox="1"/>
              <p:nvPr/>
            </p:nvSpPr>
            <p:spPr>
              <a:xfrm>
                <a:off x="4572000" y="3563257"/>
                <a:ext cx="1451359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A0E9A8E-0E1A-A547-E9AA-3506DB2D0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63257"/>
                <a:ext cx="1451359" cy="333938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340373D5-DB48-62BF-94D6-2956F5964A79}"/>
              </a:ext>
            </a:extLst>
          </p:cNvPr>
          <p:cNvSpPr txBox="1"/>
          <p:nvPr/>
        </p:nvSpPr>
        <p:spPr>
          <a:xfrm>
            <a:off x="4274459" y="3255480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Respuesta: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EF56032-4C23-6D4B-E7EE-952AAE061DEF}"/>
                  </a:ext>
                </a:extLst>
              </p:cNvPr>
              <p:cNvSpPr txBox="1"/>
              <p:nvPr/>
            </p:nvSpPr>
            <p:spPr>
              <a:xfrm>
                <a:off x="4354253" y="4003244"/>
                <a:ext cx="4789748" cy="764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solidFill>
                      <a:srgbClr val="433B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 lo anterior, se deduce que el punto R (recordar que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s-ES" dirty="0">
                    <a:solidFill>
                      <a:srgbClr val="433B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va desde el origen hasta el punto R) no está ubicado en el sector del plano visible y por tanto no sirve.</a:t>
                </a:r>
                <a:endParaRPr lang="es-419" dirty="0">
                  <a:solidFill>
                    <a:srgbClr val="433B7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EF56032-4C23-6D4B-E7EE-952AAE06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53" y="4003244"/>
                <a:ext cx="4789748" cy="764825"/>
              </a:xfrm>
              <a:prstGeom prst="rect">
                <a:avLst/>
              </a:prstGeom>
              <a:blipFill>
                <a:blip r:embed="rId6"/>
                <a:stretch>
                  <a:fillRect l="-382" t="-1600" b="-8000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54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>
          <a:extLst>
            <a:ext uri="{FF2B5EF4-FFF2-40B4-BE49-F238E27FC236}">
              <a16:creationId xmlns:a16="http://schemas.microsoft.com/office/drawing/2014/main" id="{9C1C64BC-FF75-DA4E-D9B4-EAFCBBDD3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6">
            <a:extLst>
              <a:ext uri="{FF2B5EF4-FFF2-40B4-BE49-F238E27FC236}">
                <a16:creationId xmlns:a16="http://schemas.microsoft.com/office/drawing/2014/main" id="{38422452-3493-E9FA-CC42-64591C8DABA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19" y="1003703"/>
            <a:ext cx="3812524" cy="32997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Google Shape;191;p36">
                <a:extLst>
                  <a:ext uri="{FF2B5EF4-FFF2-40B4-BE49-F238E27FC236}">
                    <a16:creationId xmlns:a16="http://schemas.microsoft.com/office/drawing/2014/main" id="{05223C96-BF11-8FE1-CD2C-07B24F3AEBA2}"/>
                  </a:ext>
                </a:extLst>
              </p:cNvPr>
              <p:cNvSpPr txBox="1"/>
              <p:nvPr/>
            </p:nvSpPr>
            <p:spPr>
              <a:xfrm>
                <a:off x="4274459" y="1612421"/>
                <a:ext cx="4608285" cy="150801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4. ¿Cuál de los siguientes vectores podría representar la posición del centro de un tablero? ¿Por qué?</a:t>
                </a: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ar-AE" sz="16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ar-AE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𝑄</m:t>
                          </m:r>
                        </m:e>
                      </m:acc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5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s-ES" sz="1600" b="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ar-AE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𝑅</m:t>
                          </m:r>
                        </m:e>
                      </m:acc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6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8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AE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91" name="Google Shape;191;p36">
                <a:extLst>
                  <a:ext uri="{FF2B5EF4-FFF2-40B4-BE49-F238E27FC236}">
                    <a16:creationId xmlns:a16="http://schemas.microsoft.com/office/drawing/2014/main" id="{05223C96-BF11-8FE1-CD2C-07B24F3AE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59" y="1612421"/>
                <a:ext cx="4608285" cy="1508011"/>
              </a:xfrm>
              <a:prstGeom prst="rect">
                <a:avLst/>
              </a:prstGeom>
              <a:blipFill>
                <a:blip r:embed="rId4"/>
                <a:stretch>
                  <a:fillRect l="-661" r="-1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64;p32">
            <a:extLst>
              <a:ext uri="{FF2B5EF4-FFF2-40B4-BE49-F238E27FC236}">
                <a16:creationId xmlns:a16="http://schemas.microsoft.com/office/drawing/2014/main" id="{93D3D7A1-EFDA-DF25-FDA2-B8DACDF6A8C8}"/>
              </a:ext>
            </a:extLst>
          </p:cNvPr>
          <p:cNvSpPr txBox="1"/>
          <p:nvPr/>
        </p:nvSpPr>
        <p:spPr>
          <a:xfrm>
            <a:off x="332400" y="4405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0F1B0C-9CB2-8CD9-A50A-7CCB4643B876}"/>
              </a:ext>
            </a:extLst>
          </p:cNvPr>
          <p:cNvSpPr txBox="1"/>
          <p:nvPr/>
        </p:nvSpPr>
        <p:spPr>
          <a:xfrm>
            <a:off x="4274459" y="3255480"/>
            <a:ext cx="4600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Recordemos la ecuación general del plano para lo que sigue: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39BD3F6-3DC0-3A2B-8554-9B751A310B65}"/>
                  </a:ext>
                </a:extLst>
              </p:cNvPr>
              <p:cNvSpPr txBox="1"/>
              <p:nvPr/>
            </p:nvSpPr>
            <p:spPr>
              <a:xfrm>
                <a:off x="4170900" y="3698305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𝑥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𝑦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𝑧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𝑠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𝑟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AE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39BD3F6-3DC0-3A2B-8554-9B751A310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900" y="3698305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01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/>
        </p:nvSpPr>
        <p:spPr>
          <a:xfrm>
            <a:off x="375286" y="498336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7" name="Google Shape;207;p38"/>
              <p:cNvSpPr/>
              <p:nvPr/>
            </p:nvSpPr>
            <p:spPr>
              <a:xfrm>
                <a:off x="440873" y="1445985"/>
                <a:ext cx="8086269" cy="59327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419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¿Cómo podemos obtener matemáticamente el punto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en que la flecha impacta al tablero?</a:t>
                </a:r>
                <a:endParaRPr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7" name="Google Shape;207;p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3" y="1445985"/>
                <a:ext cx="8086269" cy="593272"/>
              </a:xfrm>
              <a:prstGeom prst="rect">
                <a:avLst/>
              </a:prstGeom>
              <a:blipFill>
                <a:blip r:embed="rId3"/>
                <a:stretch>
                  <a:fillRect l="-6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43A1BD6-40D1-94AD-5CF3-6399A3956616}"/>
                  </a:ext>
                </a:extLst>
              </p:cNvPr>
              <p:cNvSpPr txBox="1"/>
              <p:nvPr/>
            </p:nvSpPr>
            <p:spPr>
              <a:xfrm>
                <a:off x="1513114" y="2430222"/>
                <a:ext cx="6117771" cy="786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𝐴</m:t>
                          </m:r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𝑡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𝑑</m:t>
                          </m:r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𝑃</m:t>
                          </m:r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𝑠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𝑟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sz="1400" b="0" i="1" dirty="0">
                  <a:solidFill>
                    <a:schemeClr val="dk1"/>
                  </a:solidFill>
                  <a:latin typeface="Cambria Math" panose="02040503050406030204" pitchFamily="18" charset="0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4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𝑠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𝑟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A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43A1BD6-40D1-94AD-5CF3-6399A3956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14" y="2430222"/>
                <a:ext cx="6117771" cy="786497"/>
              </a:xfrm>
              <a:prstGeom prst="rect">
                <a:avLst/>
              </a:prstGeom>
              <a:blipFill>
                <a:blip r:embed="rId4"/>
                <a:stretch>
                  <a:fillRect b="-3101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E0CCCB06-2D3D-631A-90C1-800C7D0CAA04}"/>
              </a:ext>
            </a:extLst>
          </p:cNvPr>
          <p:cNvSpPr txBox="1"/>
          <p:nvPr/>
        </p:nvSpPr>
        <p:spPr>
          <a:xfrm>
            <a:off x="2090059" y="3386108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Desarrollemos …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AB0F0120-6B7A-E9D8-E52E-F1B5D1F44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>
            <a:extLst>
              <a:ext uri="{FF2B5EF4-FFF2-40B4-BE49-F238E27FC236}">
                <a16:creationId xmlns:a16="http://schemas.microsoft.com/office/drawing/2014/main" id="{305C0233-104D-068E-7253-62AC5E696B99}"/>
              </a:ext>
            </a:extLst>
          </p:cNvPr>
          <p:cNvSpPr txBox="1"/>
          <p:nvPr/>
        </p:nvSpPr>
        <p:spPr>
          <a:xfrm>
            <a:off x="375286" y="498336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7" name="Google Shape;207;p38">
                <a:extLst>
                  <a:ext uri="{FF2B5EF4-FFF2-40B4-BE49-F238E27FC236}">
                    <a16:creationId xmlns:a16="http://schemas.microsoft.com/office/drawing/2014/main" id="{90FA3DEF-3431-C045-EB9E-B9CFC25527F1}"/>
                  </a:ext>
                </a:extLst>
              </p:cNvPr>
              <p:cNvSpPr/>
              <p:nvPr/>
            </p:nvSpPr>
            <p:spPr>
              <a:xfrm>
                <a:off x="440873" y="1445985"/>
                <a:ext cx="8086269" cy="59327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419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¿Cómo podemos obtener matemáticamente el punto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en que la flecha impacta al tablero?</a:t>
                </a:r>
                <a:endParaRPr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7" name="Google Shape;207;p38">
                <a:extLst>
                  <a:ext uri="{FF2B5EF4-FFF2-40B4-BE49-F238E27FC236}">
                    <a16:creationId xmlns:a16="http://schemas.microsoft.com/office/drawing/2014/main" id="{90FA3DEF-3431-C045-EB9E-B9CFC2552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3" y="1445985"/>
                <a:ext cx="8086269" cy="593272"/>
              </a:xfrm>
              <a:prstGeom prst="rect">
                <a:avLst/>
              </a:prstGeom>
              <a:blipFill>
                <a:blip r:embed="rId3"/>
                <a:stretch>
                  <a:fillRect l="-6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CF9264C0-6B08-AB6D-9FB1-D651B68260CE}"/>
                  </a:ext>
                </a:extLst>
              </p:cNvPr>
              <p:cNvSpPr txBox="1"/>
              <p:nvPr/>
            </p:nvSpPr>
            <p:spPr>
              <a:xfrm>
                <a:off x="1513114" y="2430222"/>
                <a:ext cx="6117771" cy="786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𝐴</m:t>
                          </m:r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𝑡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𝑑</m:t>
                          </m:r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𝑃</m:t>
                          </m:r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𝑠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𝑟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sz="1400" b="0" i="1" dirty="0">
                  <a:solidFill>
                    <a:schemeClr val="dk1"/>
                  </a:solidFill>
                  <a:latin typeface="Cambria Math" panose="02040503050406030204" pitchFamily="18" charset="0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4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𝑠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𝑟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A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CF9264C0-6B08-AB6D-9FB1-D651B6826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14" y="2430222"/>
                <a:ext cx="6117771" cy="786497"/>
              </a:xfrm>
              <a:prstGeom prst="rect">
                <a:avLst/>
              </a:prstGeom>
              <a:blipFill>
                <a:blip r:embed="rId4"/>
                <a:stretch>
                  <a:fillRect b="-3101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BBA91040-FCDE-CB9E-48BD-0CC5F0620D1F}"/>
              </a:ext>
            </a:extLst>
          </p:cNvPr>
          <p:cNvSpPr txBox="1"/>
          <p:nvPr/>
        </p:nvSpPr>
        <p:spPr>
          <a:xfrm>
            <a:off x="2090059" y="3386108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Desarrollemos …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13E56D6-C246-047B-963D-F4BF6350ADBC}"/>
                  </a:ext>
                </a:extLst>
              </p:cNvPr>
              <p:cNvSpPr txBox="1"/>
              <p:nvPr/>
            </p:nvSpPr>
            <p:spPr>
              <a:xfrm>
                <a:off x="1799771" y="3790369"/>
                <a:ext cx="457200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13E56D6-C246-047B-963D-F4BF6350A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771" y="3790369"/>
                <a:ext cx="457200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errar llave 4">
            <a:extLst>
              <a:ext uri="{FF2B5EF4-FFF2-40B4-BE49-F238E27FC236}">
                <a16:creationId xmlns:a16="http://schemas.microsoft.com/office/drawing/2014/main" id="{FA3F2393-581A-6AE8-1A82-F6E45D99B07E}"/>
              </a:ext>
            </a:extLst>
          </p:cNvPr>
          <p:cNvSpPr/>
          <p:nvPr/>
        </p:nvSpPr>
        <p:spPr>
          <a:xfrm>
            <a:off x="5558971" y="3592286"/>
            <a:ext cx="77596" cy="1052878"/>
          </a:xfrm>
          <a:prstGeom prst="rightBrace">
            <a:avLst/>
          </a:prstGeom>
          <a:ln>
            <a:solidFill>
              <a:srgbClr val="43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0F310D-FCFE-8466-17B1-9C21C6C23D2C}"/>
              </a:ext>
            </a:extLst>
          </p:cNvPr>
          <p:cNvSpPr txBox="1"/>
          <p:nvPr/>
        </p:nvSpPr>
        <p:spPr>
          <a:xfrm>
            <a:off x="6060270" y="3857115"/>
            <a:ext cx="206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3 ecuaciones con 3 incógnitas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89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C165799E-297B-4333-F1FE-0F370469A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>
            <a:extLst>
              <a:ext uri="{FF2B5EF4-FFF2-40B4-BE49-F238E27FC236}">
                <a16:creationId xmlns:a16="http://schemas.microsoft.com/office/drawing/2014/main" id="{BEAAB952-2B18-3CC7-21B8-9B4A12726A0B}"/>
              </a:ext>
            </a:extLst>
          </p:cNvPr>
          <p:cNvSpPr txBox="1"/>
          <p:nvPr/>
        </p:nvSpPr>
        <p:spPr>
          <a:xfrm>
            <a:off x="375286" y="498336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2A7C22C-AF88-DE86-BB27-87D2E123B6EB}"/>
                  </a:ext>
                </a:extLst>
              </p:cNvPr>
              <p:cNvSpPr txBox="1"/>
              <p:nvPr/>
            </p:nvSpPr>
            <p:spPr>
              <a:xfrm>
                <a:off x="1066798" y="1412593"/>
                <a:ext cx="220617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2A7C22C-AF88-DE86-BB27-87D2E123B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8" y="1412593"/>
                <a:ext cx="220617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errar llave 4">
            <a:extLst>
              <a:ext uri="{FF2B5EF4-FFF2-40B4-BE49-F238E27FC236}">
                <a16:creationId xmlns:a16="http://schemas.microsoft.com/office/drawing/2014/main" id="{91B091C3-C933-2C3D-51FE-8E132FA3AC5B}"/>
              </a:ext>
            </a:extLst>
          </p:cNvPr>
          <p:cNvSpPr/>
          <p:nvPr/>
        </p:nvSpPr>
        <p:spPr>
          <a:xfrm>
            <a:off x="3410857" y="1255486"/>
            <a:ext cx="77596" cy="1052878"/>
          </a:xfrm>
          <a:prstGeom prst="rightBrace">
            <a:avLst/>
          </a:prstGeom>
          <a:ln>
            <a:solidFill>
              <a:srgbClr val="43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1D0D247-7BEA-00E2-35B7-183A80CBA8DC}"/>
              </a:ext>
            </a:extLst>
          </p:cNvPr>
          <p:cNvSpPr txBox="1"/>
          <p:nvPr/>
        </p:nvSpPr>
        <p:spPr>
          <a:xfrm>
            <a:off x="3912156" y="1520315"/>
            <a:ext cx="206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3 ecuaciones con 3 incógnitas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187A809-F955-BA2D-3857-D26DEA00621C}"/>
              </a:ext>
            </a:extLst>
          </p:cNvPr>
          <p:cNvSpPr txBox="1"/>
          <p:nvPr/>
        </p:nvSpPr>
        <p:spPr>
          <a:xfrm>
            <a:off x="757892" y="2737821"/>
            <a:ext cx="269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 resolveremos con un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software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4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BA17C92-9C65-A1EF-B41D-4CCD697213F0}"/>
              </a:ext>
            </a:extLst>
          </p:cNvPr>
          <p:cNvCxnSpPr/>
          <p:nvPr/>
        </p:nvCxnSpPr>
        <p:spPr>
          <a:xfrm>
            <a:off x="3488453" y="2891709"/>
            <a:ext cx="945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3824DBB-826D-FA99-81EC-0E78F669C6F5}"/>
                  </a:ext>
                </a:extLst>
              </p:cNvPr>
              <p:cNvSpPr txBox="1"/>
              <p:nvPr/>
            </p:nvSpPr>
            <p:spPr>
              <a:xfrm>
                <a:off x="4477656" y="2693449"/>
                <a:ext cx="2747945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Solución,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113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160</m:t>
                        </m:r>
                      </m:den>
                    </m:f>
                  </m:oMath>
                </a14:m>
                <a:endParaRPr lang="es-419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3824DBB-826D-FA99-81EC-0E78F669C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656" y="2693449"/>
                <a:ext cx="2747945" cy="396519"/>
              </a:xfrm>
              <a:prstGeom prst="rect">
                <a:avLst/>
              </a:prstGeom>
              <a:blipFill>
                <a:blip r:embed="rId5"/>
                <a:stretch>
                  <a:fillRect l="-667" b="-461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207;p38">
                <a:extLst>
                  <a:ext uri="{FF2B5EF4-FFF2-40B4-BE49-F238E27FC236}">
                    <a16:creationId xmlns:a16="http://schemas.microsoft.com/office/drawing/2014/main" id="{66B8979E-DEE9-6CCF-EFF6-DF341E6BDB29}"/>
                  </a:ext>
                </a:extLst>
              </p:cNvPr>
              <p:cNvSpPr/>
              <p:nvPr/>
            </p:nvSpPr>
            <p:spPr>
              <a:xfrm>
                <a:off x="4477656" y="3411993"/>
                <a:ext cx="4339772" cy="81892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Interpreta la solución para obtener las coordenadas del punto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endParaRPr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Google Shape;207;p38">
                <a:extLst>
                  <a:ext uri="{FF2B5EF4-FFF2-40B4-BE49-F238E27FC236}">
                    <a16:creationId xmlns:a16="http://schemas.microsoft.com/office/drawing/2014/main" id="{66B8979E-DEE9-6CCF-EFF6-DF341E6BD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656" y="3411993"/>
                <a:ext cx="4339772" cy="818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77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735EBE55-55E5-2281-38A3-B4E88258A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>
            <a:extLst>
              <a:ext uri="{FF2B5EF4-FFF2-40B4-BE49-F238E27FC236}">
                <a16:creationId xmlns:a16="http://schemas.microsoft.com/office/drawing/2014/main" id="{53FBA96B-F407-650F-AC98-1780B8FE7806}"/>
              </a:ext>
            </a:extLst>
          </p:cNvPr>
          <p:cNvSpPr txBox="1"/>
          <p:nvPr/>
        </p:nvSpPr>
        <p:spPr>
          <a:xfrm>
            <a:off x="375286" y="498336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2AB6BAB-637E-EB77-FF1F-28BFAB3D57A0}"/>
                  </a:ext>
                </a:extLst>
              </p:cNvPr>
              <p:cNvSpPr txBox="1"/>
              <p:nvPr/>
            </p:nvSpPr>
            <p:spPr>
              <a:xfrm>
                <a:off x="1066798" y="1412593"/>
                <a:ext cx="220617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2AB6BAB-637E-EB77-FF1F-28BFAB3D5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8" y="1412593"/>
                <a:ext cx="220617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errar llave 4">
            <a:extLst>
              <a:ext uri="{FF2B5EF4-FFF2-40B4-BE49-F238E27FC236}">
                <a16:creationId xmlns:a16="http://schemas.microsoft.com/office/drawing/2014/main" id="{01B991C8-FE85-35DA-496D-B8E45E09B784}"/>
              </a:ext>
            </a:extLst>
          </p:cNvPr>
          <p:cNvSpPr/>
          <p:nvPr/>
        </p:nvSpPr>
        <p:spPr>
          <a:xfrm>
            <a:off x="3410857" y="1255486"/>
            <a:ext cx="77596" cy="1052878"/>
          </a:xfrm>
          <a:prstGeom prst="rightBrace">
            <a:avLst/>
          </a:prstGeom>
          <a:ln>
            <a:solidFill>
              <a:srgbClr val="43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5DB388-F0BC-FB89-79EF-0EC55B800D96}"/>
              </a:ext>
            </a:extLst>
          </p:cNvPr>
          <p:cNvSpPr txBox="1"/>
          <p:nvPr/>
        </p:nvSpPr>
        <p:spPr>
          <a:xfrm>
            <a:off x="3912156" y="1520315"/>
            <a:ext cx="206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3 ecuaciones con 3 incógnitas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D94B57-8400-9D0A-AC36-DF7367E6A804}"/>
              </a:ext>
            </a:extLst>
          </p:cNvPr>
          <p:cNvSpPr txBox="1"/>
          <p:nvPr/>
        </p:nvSpPr>
        <p:spPr>
          <a:xfrm>
            <a:off x="757892" y="2737821"/>
            <a:ext cx="269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 resolveremos con un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software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4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EFC7E05-7D95-C0F0-EC68-73AD23FF78A9}"/>
              </a:ext>
            </a:extLst>
          </p:cNvPr>
          <p:cNvCxnSpPr/>
          <p:nvPr/>
        </p:nvCxnSpPr>
        <p:spPr>
          <a:xfrm>
            <a:off x="3488453" y="2891709"/>
            <a:ext cx="945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E890463-A910-B3A8-C4F7-61ABA69BAB8B}"/>
                  </a:ext>
                </a:extLst>
              </p:cNvPr>
              <p:cNvSpPr txBox="1"/>
              <p:nvPr/>
            </p:nvSpPr>
            <p:spPr>
              <a:xfrm>
                <a:off x="4477656" y="2693449"/>
                <a:ext cx="2747945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Solución,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113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160</m:t>
                        </m:r>
                      </m:den>
                    </m:f>
                  </m:oMath>
                </a14:m>
                <a:endParaRPr lang="es-419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E890463-A910-B3A8-C4F7-61ABA69BA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656" y="2693449"/>
                <a:ext cx="2747945" cy="396519"/>
              </a:xfrm>
              <a:prstGeom prst="rect">
                <a:avLst/>
              </a:prstGeom>
              <a:blipFill>
                <a:blip r:embed="rId5"/>
                <a:stretch>
                  <a:fillRect l="-667" b="-461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207;p38">
                <a:extLst>
                  <a:ext uri="{FF2B5EF4-FFF2-40B4-BE49-F238E27FC236}">
                    <a16:creationId xmlns:a16="http://schemas.microsoft.com/office/drawing/2014/main" id="{7E7893FF-BADA-0B0F-48D3-98CAA3D4BEB1}"/>
                  </a:ext>
                </a:extLst>
              </p:cNvPr>
              <p:cNvSpPr/>
              <p:nvPr/>
            </p:nvSpPr>
            <p:spPr>
              <a:xfrm>
                <a:off x="4477656" y="3226841"/>
                <a:ext cx="4339772" cy="76220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Interpreta la solución para obtener las coordenadas del punto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Google Shape;207;p38">
                <a:extLst>
                  <a:ext uri="{FF2B5EF4-FFF2-40B4-BE49-F238E27FC236}">
                    <a16:creationId xmlns:a16="http://schemas.microsoft.com/office/drawing/2014/main" id="{7E7893FF-BADA-0B0F-48D3-98CAA3D4B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656" y="3226841"/>
                <a:ext cx="4339772" cy="7622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64957A8-F82D-ECE0-6B48-A458D5D3C1BD}"/>
                  </a:ext>
                </a:extLst>
              </p:cNvPr>
              <p:cNvSpPr txBox="1"/>
              <p:nvPr/>
            </p:nvSpPr>
            <p:spPr>
              <a:xfrm>
                <a:off x="1629506" y="4170285"/>
                <a:ext cx="7424058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solidFill>
                      <a:srgbClr val="433B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Reemplazando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s-ES" dirty="0">
                    <a:solidFill>
                      <a:srgbClr val="433B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en la ecuación de la recta,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05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41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>
                    <a:solidFill>
                      <a:srgbClr val="433B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s-419" dirty="0">
                  <a:solidFill>
                    <a:srgbClr val="433B7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64957A8-F82D-ECE0-6B48-A458D5D3C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06" y="4170285"/>
                <a:ext cx="7424058" cy="396519"/>
              </a:xfrm>
              <a:prstGeom prst="rect">
                <a:avLst/>
              </a:prstGeom>
              <a:blipFill>
                <a:blip r:embed="rId7"/>
                <a:stretch>
                  <a:fillRect l="-246" b="-6154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A753F2F5-F7AA-DFEA-31F2-EE5088A62C02}"/>
              </a:ext>
            </a:extLst>
          </p:cNvPr>
          <p:cNvSpPr txBox="1"/>
          <p:nvPr/>
        </p:nvSpPr>
        <p:spPr>
          <a:xfrm>
            <a:off x="1504598" y="4570974"/>
            <a:ext cx="73747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i="1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*Es posible llegar a la misma solución reemplazando s y r en la ecuación del plano</a:t>
            </a:r>
            <a:endParaRPr lang="es-419" i="1" dirty="0"/>
          </a:p>
        </p:txBody>
      </p:sp>
    </p:spTree>
    <p:extLst>
      <p:ext uri="{BB962C8B-B14F-4D97-AF65-F5344CB8AC3E}">
        <p14:creationId xmlns:p14="http://schemas.microsoft.com/office/powerpoint/2010/main" val="171264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4b365c084_0_0"/>
          <p:cNvSpPr txBox="1"/>
          <p:nvPr/>
        </p:nvSpPr>
        <p:spPr>
          <a:xfrm>
            <a:off x="335645" y="449807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Matemática y videojuegos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24b365c084_0_0"/>
          <p:cNvSpPr/>
          <p:nvPr/>
        </p:nvSpPr>
        <p:spPr>
          <a:xfrm>
            <a:off x="613301" y="1940153"/>
            <a:ext cx="7481970" cy="150699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495299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s-419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¿Conocen el juego del tiro con arco?</a:t>
            </a:r>
          </a:p>
          <a:p>
            <a:pPr marL="495299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s-419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¿Han jugado algún juego de tiro al blanco en consola?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8" name="Google Shape;198;p37"/>
              <p:cNvSpPr txBox="1"/>
              <p:nvPr/>
            </p:nvSpPr>
            <p:spPr>
              <a:xfrm>
                <a:off x="573313" y="936435"/>
                <a:ext cx="4499429" cy="2523738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Los puntajes del tablero se determinan según la distancia del impacto Q, al punto C.</a:t>
                </a:r>
              </a:p>
              <a:p>
                <a:pPr lvl="0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≤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𝑑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(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𝐶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𝑄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)≤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0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25</m:t>
                    </m:r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→ </a:t>
                </a:r>
                <a:r>
                  <a:rPr lang="es-ES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100 </a:t>
                </a: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puntos</a:t>
                </a:r>
              </a:p>
              <a:p>
                <a:pPr lvl="0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𝑑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(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𝐶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𝑄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)≤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0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5</m:t>
                    </m:r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→ </a:t>
                </a:r>
                <a:r>
                  <a:rPr lang="es-ES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75 </a:t>
                </a: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puntos </a:t>
                </a:r>
              </a:p>
              <a:p>
                <a:pPr lvl="0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5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𝑑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(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𝐶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𝑄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)≤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1</m:t>
                    </m:r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→ </a:t>
                </a:r>
                <a:r>
                  <a:rPr lang="es-ES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50 </a:t>
                </a: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puntos </a:t>
                </a:r>
              </a:p>
              <a:p>
                <a:pPr lvl="0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1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&lt;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𝑑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(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𝐶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𝑄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)≤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1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5</m:t>
                    </m:r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→ </a:t>
                </a:r>
                <a:r>
                  <a:rPr lang="es-ES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25 </a:t>
                </a: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puntos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2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&lt;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𝑑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(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𝐶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𝑄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→ </a:t>
                </a:r>
                <a:r>
                  <a:rPr lang="es-ES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puntos </a:t>
                </a:r>
                <a:endParaRPr sz="1600" dirty="0"/>
              </a:p>
            </p:txBody>
          </p:sp>
        </mc:Choice>
        <mc:Fallback>
          <p:sp>
            <p:nvSpPr>
              <p:cNvPr id="198" name="Google Shape;198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13" y="936435"/>
                <a:ext cx="4499429" cy="2523738"/>
              </a:xfrm>
              <a:prstGeom prst="rect">
                <a:avLst/>
              </a:prstGeom>
              <a:blipFill>
                <a:blip r:embed="rId3"/>
                <a:stretch>
                  <a:fillRect l="-6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9" name="Google Shape;19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343" y="1153884"/>
            <a:ext cx="3284082" cy="33582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Google Shape;201;p37"/>
              <p:cNvSpPr txBox="1"/>
              <p:nvPr/>
            </p:nvSpPr>
            <p:spPr>
              <a:xfrm>
                <a:off x="489736" y="3809814"/>
                <a:ext cx="5355251" cy="10473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800" i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Distancia entre dos puntos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sz="1600" i="1" dirty="0"/>
              </a:p>
            </p:txBody>
          </p:sp>
        </mc:Choice>
        <mc:Fallback xmlns="">
          <p:sp>
            <p:nvSpPr>
              <p:cNvPr id="201" name="Google Shape;201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36" y="3809814"/>
                <a:ext cx="5355251" cy="1047372"/>
              </a:xfrm>
              <a:prstGeom prst="rect">
                <a:avLst/>
              </a:prstGeom>
              <a:blipFill>
                <a:blip r:embed="rId5"/>
                <a:stretch>
                  <a:fillRect l="-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F0733B1A-1C2E-C3DE-EF38-F3DC0352C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>
            <a:extLst>
              <a:ext uri="{FF2B5EF4-FFF2-40B4-BE49-F238E27FC236}">
                <a16:creationId xmlns:a16="http://schemas.microsoft.com/office/drawing/2014/main" id="{9CA0E89F-A55A-2F63-DC4A-5BE4B7EF02A9}"/>
              </a:ext>
            </a:extLst>
          </p:cNvPr>
          <p:cNvSpPr txBox="1"/>
          <p:nvPr/>
        </p:nvSpPr>
        <p:spPr>
          <a:xfrm>
            <a:off x="375286" y="498336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8">
            <a:extLst>
              <a:ext uri="{FF2B5EF4-FFF2-40B4-BE49-F238E27FC236}">
                <a16:creationId xmlns:a16="http://schemas.microsoft.com/office/drawing/2014/main" id="{25E1851B-137B-25EC-774D-74684FD5C058}"/>
              </a:ext>
            </a:extLst>
          </p:cNvPr>
          <p:cNvSpPr/>
          <p:nvPr/>
        </p:nvSpPr>
        <p:spPr>
          <a:xfrm>
            <a:off x="440873" y="1445985"/>
            <a:ext cx="8086269" cy="59327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5. ¿Cuál es el puntaje obtenido con este lanzamiento?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A67675F2-F3CE-5D12-3700-AD2FDB7D1482}"/>
                  </a:ext>
                </a:extLst>
              </p:cNvPr>
              <p:cNvSpPr txBox="1"/>
              <p:nvPr/>
            </p:nvSpPr>
            <p:spPr>
              <a:xfrm>
                <a:off x="1513114" y="2430222"/>
                <a:ext cx="6117771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𝑄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25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25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41</m:t>
                          </m:r>
                        </m:e>
                      </m:d>
                    </m:oMath>
                  </m:oMathPara>
                </a14:m>
                <a:br>
                  <a:rPr lang="es-ES" sz="1400" b="0" i="1" dirty="0">
                    <a:solidFill>
                      <a:schemeClr val="dk1"/>
                    </a:solidFill>
                    <a:latin typeface="Cambria Math" panose="02040503050406030204" pitchFamily="18" charset="0"/>
                    <a:cs typeface="Calibri"/>
                    <a:sym typeface="Calibri"/>
                  </a:rPr>
                </a:br>
                <a:endParaRPr lang="ar-A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A67675F2-F3CE-5D12-3700-AD2FDB7D1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14" y="2430222"/>
                <a:ext cx="6117771" cy="415498"/>
              </a:xfrm>
              <a:prstGeom prst="rect">
                <a:avLst/>
              </a:prstGeom>
              <a:blipFill>
                <a:blip r:embed="rId3"/>
                <a:stretch>
                  <a:fillRect l="-299" b="-26471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F4277DE9-7292-B814-9ECA-B29B047AC703}"/>
              </a:ext>
            </a:extLst>
          </p:cNvPr>
          <p:cNvSpPr txBox="1"/>
          <p:nvPr/>
        </p:nvSpPr>
        <p:spPr>
          <a:xfrm>
            <a:off x="1567544" y="2276333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Recuerda que 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45DBCBE-81DC-C31F-BFC0-A162664B8288}"/>
                  </a:ext>
                </a:extLst>
              </p:cNvPr>
              <p:cNvSpPr txBox="1"/>
              <p:nvPr/>
            </p:nvSpPr>
            <p:spPr>
              <a:xfrm>
                <a:off x="2204898" y="3494475"/>
                <a:ext cx="4572000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𝐶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=(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25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25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8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s-ES" sz="1400" b="0" i="1" dirty="0">
                  <a:solidFill>
                    <a:schemeClr val="dk1"/>
                  </a:solidFill>
                  <a:latin typeface="Cambria Math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45DBCBE-81DC-C31F-BFC0-A162664B8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98" y="3494475"/>
                <a:ext cx="4572000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BF1843C6-83B2-BEBC-8FB8-4C08AEF82FCC}"/>
              </a:ext>
            </a:extLst>
          </p:cNvPr>
          <p:cNvSpPr txBox="1"/>
          <p:nvPr/>
        </p:nvSpPr>
        <p:spPr>
          <a:xfrm>
            <a:off x="1567544" y="3016209"/>
            <a:ext cx="3809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considera las siguientes coordenadas del centro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18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91733107-AF31-E791-3294-7C294318D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>
            <a:extLst>
              <a:ext uri="{FF2B5EF4-FFF2-40B4-BE49-F238E27FC236}">
                <a16:creationId xmlns:a16="http://schemas.microsoft.com/office/drawing/2014/main" id="{2A155AE3-02BB-6056-BDE0-C1A4709EC21E}"/>
              </a:ext>
            </a:extLst>
          </p:cNvPr>
          <p:cNvSpPr txBox="1"/>
          <p:nvPr/>
        </p:nvSpPr>
        <p:spPr>
          <a:xfrm>
            <a:off x="375286" y="498336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8">
            <a:extLst>
              <a:ext uri="{FF2B5EF4-FFF2-40B4-BE49-F238E27FC236}">
                <a16:creationId xmlns:a16="http://schemas.microsoft.com/office/drawing/2014/main" id="{C261BEF9-1F12-4730-5EC1-36A31CA073BC}"/>
              </a:ext>
            </a:extLst>
          </p:cNvPr>
          <p:cNvSpPr/>
          <p:nvPr/>
        </p:nvSpPr>
        <p:spPr>
          <a:xfrm>
            <a:off x="440873" y="1445985"/>
            <a:ext cx="8086269" cy="59327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5. ¿Cuál es el puntaje obtenido con este lanzamiento?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927E70D-503E-731B-D5D4-EE32831C760F}"/>
                  </a:ext>
                </a:extLst>
              </p:cNvPr>
              <p:cNvSpPr txBox="1"/>
              <p:nvPr/>
            </p:nvSpPr>
            <p:spPr>
              <a:xfrm>
                <a:off x="752231" y="2678781"/>
                <a:ext cx="1911177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𝑄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25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25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41</m:t>
                          </m:r>
                        </m:e>
                      </m:d>
                    </m:oMath>
                  </m:oMathPara>
                </a14:m>
                <a:br>
                  <a:rPr lang="es-ES" sz="1400" b="0" i="1" dirty="0">
                    <a:solidFill>
                      <a:schemeClr val="dk1"/>
                    </a:solidFill>
                    <a:latin typeface="Cambria Math" panose="02040503050406030204" pitchFamily="18" charset="0"/>
                    <a:cs typeface="Calibri"/>
                    <a:sym typeface="Calibri"/>
                  </a:rPr>
                </a:br>
                <a:endParaRPr lang="ar-A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927E70D-503E-731B-D5D4-EE32831C7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31" y="2678781"/>
                <a:ext cx="1911177" cy="415498"/>
              </a:xfrm>
              <a:prstGeom prst="rect">
                <a:avLst/>
              </a:prstGeom>
              <a:blipFill>
                <a:blip r:embed="rId3"/>
                <a:stretch>
                  <a:fillRect l="-955" b="-26087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92AFA70E-0BA0-B924-E371-A509E9196137}"/>
              </a:ext>
            </a:extLst>
          </p:cNvPr>
          <p:cNvSpPr txBox="1"/>
          <p:nvPr/>
        </p:nvSpPr>
        <p:spPr>
          <a:xfrm>
            <a:off x="616894" y="2353889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Recuerda que 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2CF2A18-FBE4-B73F-8094-2F3EFB07BE24}"/>
                  </a:ext>
                </a:extLst>
              </p:cNvPr>
              <p:cNvSpPr txBox="1"/>
              <p:nvPr/>
            </p:nvSpPr>
            <p:spPr>
              <a:xfrm>
                <a:off x="883261" y="3669899"/>
                <a:ext cx="1830073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𝐶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=(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25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25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8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s-ES" sz="1400" b="0" i="1" dirty="0">
                  <a:solidFill>
                    <a:schemeClr val="dk1"/>
                  </a:solidFill>
                  <a:latin typeface="Cambria Math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2CF2A18-FBE4-B73F-8094-2F3EFB07B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61" y="3669899"/>
                <a:ext cx="1830073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B6AB00BE-1F72-65CA-BA00-11A5D0B7C56F}"/>
              </a:ext>
            </a:extLst>
          </p:cNvPr>
          <p:cNvSpPr txBox="1"/>
          <p:nvPr/>
        </p:nvSpPr>
        <p:spPr>
          <a:xfrm>
            <a:off x="674951" y="3104244"/>
            <a:ext cx="268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considera las siguientes coordenadas del centro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79625D92-8D72-4AA7-2EBA-9AB664C2B5FF}"/>
              </a:ext>
            </a:extLst>
          </p:cNvPr>
          <p:cNvSpPr/>
          <p:nvPr/>
        </p:nvSpPr>
        <p:spPr>
          <a:xfrm>
            <a:off x="2918835" y="2299054"/>
            <a:ext cx="312966" cy="2133600"/>
          </a:xfrm>
          <a:prstGeom prst="rightBrace">
            <a:avLst/>
          </a:prstGeom>
          <a:ln>
            <a:solidFill>
              <a:srgbClr val="D65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2AD7768-0249-3F45-A25A-83A0DA827E43}"/>
                  </a:ext>
                </a:extLst>
              </p:cNvPr>
              <p:cNvSpPr txBox="1"/>
              <p:nvPr/>
            </p:nvSpPr>
            <p:spPr>
              <a:xfrm>
                <a:off x="3554843" y="2760635"/>
                <a:ext cx="4637314" cy="2609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2AD7768-0249-3F45-A25A-83A0DA827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843" y="2760635"/>
                <a:ext cx="4637314" cy="260905"/>
              </a:xfrm>
              <a:prstGeom prst="rect">
                <a:avLst/>
              </a:prstGeom>
              <a:blipFill>
                <a:blip r:embed="rId5"/>
                <a:stretch>
                  <a:fillRect l="-526" b="-25581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841A373-C042-F39D-1A0D-1DD4BDA28134}"/>
                  </a:ext>
                </a:extLst>
              </p:cNvPr>
              <p:cNvSpPr txBox="1"/>
              <p:nvPr/>
            </p:nvSpPr>
            <p:spPr>
              <a:xfrm>
                <a:off x="3729852" y="3326290"/>
                <a:ext cx="46373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6125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841A373-C042-F39D-1A0D-1DD4BDA28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852" y="3326290"/>
                <a:ext cx="4637314" cy="215444"/>
              </a:xfrm>
              <a:prstGeom prst="rect">
                <a:avLst/>
              </a:prstGeom>
              <a:blipFill>
                <a:blip r:embed="rId6"/>
                <a:stretch>
                  <a:fillRect b="-34286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00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6A5DC4B6-8936-8808-C2AF-08E9C2BC7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>
            <a:extLst>
              <a:ext uri="{FF2B5EF4-FFF2-40B4-BE49-F238E27FC236}">
                <a16:creationId xmlns:a16="http://schemas.microsoft.com/office/drawing/2014/main" id="{55283E2F-8759-4D04-3EE9-CE75EAAAC9ED}"/>
              </a:ext>
            </a:extLst>
          </p:cNvPr>
          <p:cNvSpPr txBox="1"/>
          <p:nvPr/>
        </p:nvSpPr>
        <p:spPr>
          <a:xfrm>
            <a:off x="375286" y="498336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8">
            <a:extLst>
              <a:ext uri="{FF2B5EF4-FFF2-40B4-BE49-F238E27FC236}">
                <a16:creationId xmlns:a16="http://schemas.microsoft.com/office/drawing/2014/main" id="{EE031C16-BE78-384A-053F-B065FE97B201}"/>
              </a:ext>
            </a:extLst>
          </p:cNvPr>
          <p:cNvSpPr/>
          <p:nvPr/>
        </p:nvSpPr>
        <p:spPr>
          <a:xfrm>
            <a:off x="440873" y="1445985"/>
            <a:ext cx="8086269" cy="59327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5. ¿Cuál es el puntaje obtenido con este lanzamiento?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F668FDC-3917-58FB-EBFF-5EBF2F636473}"/>
                  </a:ext>
                </a:extLst>
              </p:cNvPr>
              <p:cNvSpPr txBox="1"/>
              <p:nvPr/>
            </p:nvSpPr>
            <p:spPr>
              <a:xfrm>
                <a:off x="752231" y="2678781"/>
                <a:ext cx="1911177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𝑄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25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25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41</m:t>
                          </m:r>
                        </m:e>
                      </m:d>
                    </m:oMath>
                  </m:oMathPara>
                </a14:m>
                <a:br>
                  <a:rPr lang="es-ES" sz="1400" b="0" i="1" dirty="0">
                    <a:solidFill>
                      <a:schemeClr val="dk1"/>
                    </a:solidFill>
                    <a:latin typeface="Cambria Math" panose="02040503050406030204" pitchFamily="18" charset="0"/>
                    <a:cs typeface="Calibri"/>
                    <a:sym typeface="Calibri"/>
                  </a:rPr>
                </a:br>
                <a:endParaRPr lang="ar-A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F668FDC-3917-58FB-EBFF-5EBF2F636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31" y="2678781"/>
                <a:ext cx="1911177" cy="415498"/>
              </a:xfrm>
              <a:prstGeom prst="rect">
                <a:avLst/>
              </a:prstGeom>
              <a:blipFill>
                <a:blip r:embed="rId3"/>
                <a:stretch>
                  <a:fillRect l="-955" b="-26087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61766795-D360-65D0-BD49-BD0C8A0F427F}"/>
              </a:ext>
            </a:extLst>
          </p:cNvPr>
          <p:cNvSpPr txBox="1"/>
          <p:nvPr/>
        </p:nvSpPr>
        <p:spPr>
          <a:xfrm>
            <a:off x="616894" y="2353889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Recuerda que 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BB1EB05-B279-BC1A-8195-D3133259A0D5}"/>
                  </a:ext>
                </a:extLst>
              </p:cNvPr>
              <p:cNvSpPr txBox="1"/>
              <p:nvPr/>
            </p:nvSpPr>
            <p:spPr>
              <a:xfrm>
                <a:off x="883261" y="3669899"/>
                <a:ext cx="1830073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𝐶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=(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25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25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8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s-ES" sz="1400" b="0" i="1" dirty="0">
                  <a:solidFill>
                    <a:schemeClr val="dk1"/>
                  </a:solidFill>
                  <a:latin typeface="Cambria Math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BB1EB05-B279-BC1A-8195-D3133259A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61" y="3669899"/>
                <a:ext cx="1830073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87E94183-9A59-C390-ECC5-D287D74A6BF2}"/>
              </a:ext>
            </a:extLst>
          </p:cNvPr>
          <p:cNvSpPr txBox="1"/>
          <p:nvPr/>
        </p:nvSpPr>
        <p:spPr>
          <a:xfrm>
            <a:off x="674951" y="3104244"/>
            <a:ext cx="268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considera las siguientes coordenadas del centro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4C34EBEF-24CD-91C2-2D57-384F36403741}"/>
              </a:ext>
            </a:extLst>
          </p:cNvPr>
          <p:cNvSpPr/>
          <p:nvPr/>
        </p:nvSpPr>
        <p:spPr>
          <a:xfrm>
            <a:off x="2918835" y="2299054"/>
            <a:ext cx="312966" cy="2133600"/>
          </a:xfrm>
          <a:prstGeom prst="rightBrace">
            <a:avLst/>
          </a:prstGeom>
          <a:ln>
            <a:solidFill>
              <a:srgbClr val="D65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C17F494-78D2-48C9-7984-14FBF9C15880}"/>
                  </a:ext>
                </a:extLst>
              </p:cNvPr>
              <p:cNvSpPr txBox="1"/>
              <p:nvPr/>
            </p:nvSpPr>
            <p:spPr>
              <a:xfrm>
                <a:off x="3554843" y="2760635"/>
                <a:ext cx="4637314" cy="2609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C17F494-78D2-48C9-7984-14FBF9C15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843" y="2760635"/>
                <a:ext cx="4637314" cy="260905"/>
              </a:xfrm>
              <a:prstGeom prst="rect">
                <a:avLst/>
              </a:prstGeom>
              <a:blipFill>
                <a:blip r:embed="rId5"/>
                <a:stretch>
                  <a:fillRect l="-526" b="-25581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57AED74-4A9B-56A5-F7A3-E2FD8BA46D15}"/>
                  </a:ext>
                </a:extLst>
              </p:cNvPr>
              <p:cNvSpPr txBox="1"/>
              <p:nvPr/>
            </p:nvSpPr>
            <p:spPr>
              <a:xfrm>
                <a:off x="3729852" y="3326290"/>
                <a:ext cx="46373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6125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57AED74-4A9B-56A5-F7A3-E2FD8BA4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852" y="3326290"/>
                <a:ext cx="4637314" cy="215444"/>
              </a:xfrm>
              <a:prstGeom prst="rect">
                <a:avLst/>
              </a:prstGeom>
              <a:blipFill>
                <a:blip r:embed="rId6"/>
                <a:stretch>
                  <a:fillRect b="-34286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A55D17C-C857-183A-3D4E-9CDAA9B7F736}"/>
                  </a:ext>
                </a:extLst>
              </p:cNvPr>
              <p:cNvSpPr txBox="1"/>
              <p:nvPr/>
            </p:nvSpPr>
            <p:spPr>
              <a:xfrm>
                <a:off x="5543647" y="3927058"/>
                <a:ext cx="282351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14:m>
                  <m:oMath xmlns:m="http://schemas.openxmlformats.org/officeDocument/2006/math">
                    <m:r>
                      <a:rPr lang="es-ES" sz="14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  <m:r>
                      <a:rPr lang="es-E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r>
                      <a:rPr lang="es-E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5</m:t>
                    </m:r>
                    <m:r>
                      <a:rPr lang="es-E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𝑑</m:t>
                    </m:r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(</m:t>
                    </m:r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𝐶</m:t>
                    </m:r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𝑄</m:t>
                    </m:r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)≤</m:t>
                    </m:r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1</m:t>
                    </m:r>
                  </m:oMath>
                </a14:m>
                <a:r>
                  <a:rPr lang="es-E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→ </a:t>
                </a:r>
                <a:r>
                  <a:rPr lang="es-ES" sz="14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50 </a:t>
                </a:r>
                <a:r>
                  <a:rPr lang="es-E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puntos </a:t>
                </a:r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A55D17C-C857-183A-3D4E-9CDAA9B7F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647" y="3927058"/>
                <a:ext cx="2823519" cy="381515"/>
              </a:xfrm>
              <a:prstGeom prst="rect">
                <a:avLst/>
              </a:prstGeom>
              <a:blipFill>
                <a:blip r:embed="rId7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oogle Shape;199;p37">
            <a:extLst>
              <a:ext uri="{FF2B5EF4-FFF2-40B4-BE49-F238E27FC236}">
                <a16:creationId xmlns:a16="http://schemas.microsoft.com/office/drawing/2014/main" id="{2C35B803-2B90-EBB6-1C35-42871F3164D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4917" y="3604090"/>
            <a:ext cx="1368196" cy="1224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108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9"/>
          <p:cNvSpPr/>
          <p:nvPr/>
        </p:nvSpPr>
        <p:spPr>
          <a:xfrm>
            <a:off x="622300" y="1308100"/>
            <a:ext cx="8112900" cy="3155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actividad trabajamos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intersectando una recta y un plano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Para determinar las coordenadas del punto de intersección, se necesita resolver un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ecuaciones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3 ecuaciones y 3 incógnitas.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general, se pueden detectar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 casos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ocurren al intentar buscar la intersección entre rectas y plano: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recta intersecta en un solo punto al plano.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recta es paralela al plano y no lo intersecta.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recta es paralela al plano y está contenida en él, por tanto se intersecta en todos los puntos de la recta.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26;p26">
            <a:extLst>
              <a:ext uri="{FF2B5EF4-FFF2-40B4-BE49-F238E27FC236}">
                <a16:creationId xmlns:a16="http://schemas.microsoft.com/office/drawing/2014/main" id="{F0CE4095-FF54-FFB5-60F9-DDCBE410F4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19;p40">
            <a:extLst>
              <a:ext uri="{FF2B5EF4-FFF2-40B4-BE49-F238E27FC236}">
                <a16:creationId xmlns:a16="http://schemas.microsoft.com/office/drawing/2014/main" id="{0927856F-1EE2-3B68-12B1-19E22D8A1D77}"/>
              </a:ext>
            </a:extLst>
          </p:cNvPr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Raycast: Tiro al blanco con matemáticas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379285" y="447225"/>
            <a:ext cx="72141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defTabSz="914378">
              <a:buSzPts val="2700"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716978" y="1160514"/>
            <a:ext cx="771004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/>
            <a:r>
              <a:rPr lang="es" sz="24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el recurso “Raycast: Matemáticas y videojuegos”</a:t>
            </a:r>
            <a:endParaRPr sz="1100" dirty="0"/>
          </a:p>
        </p:txBody>
      </p:sp>
      <p:pic>
        <p:nvPicPr>
          <p:cNvPr id="3" name="Picture 2" descr="A cartoon of a person wearing a bunny mask and jumpsuit&#10;&#10;Description automatically generated">
            <a:extLst>
              <a:ext uri="{FF2B5EF4-FFF2-40B4-BE49-F238E27FC236}">
                <a16:creationId xmlns:a16="http://schemas.microsoft.com/office/drawing/2014/main" id="{12FB908B-FDEA-118B-F295-223DDB70D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65" y="1896885"/>
            <a:ext cx="3467070" cy="25239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4b365c084_0_10"/>
          <p:cNvSpPr txBox="1"/>
          <p:nvPr/>
        </p:nvSpPr>
        <p:spPr>
          <a:xfrm>
            <a:off x="335645" y="491150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24b365c084_0_10"/>
          <p:cNvSpPr/>
          <p:nvPr/>
        </p:nvSpPr>
        <p:spPr>
          <a:xfrm>
            <a:off x="621825" y="1950410"/>
            <a:ext cx="7634514" cy="199147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42892" indent="-304793" algn="just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419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un raycast? 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2" indent="-304793" algn="just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419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¿Para qué se usa en videojuegos?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2" indent="-304793" algn="just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419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ideas matemáticas pueden observarse en esta técnica? 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24b365c084_0_10"/>
          <p:cNvSpPr txBox="1"/>
          <p:nvPr/>
        </p:nvSpPr>
        <p:spPr>
          <a:xfrm>
            <a:off x="454276" y="1201614"/>
            <a:ext cx="7444125" cy="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s-419" sz="2100" dirty="0">
                <a:latin typeface="Calibri"/>
                <a:ea typeface="Calibri"/>
                <a:cs typeface="Calibri"/>
                <a:sym typeface="Calibri"/>
              </a:rPr>
              <a:t>Luego de observar la infografía responde las siguientes preguntas: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4b365c084_0_17"/>
          <p:cNvSpPr txBox="1"/>
          <p:nvPr/>
        </p:nvSpPr>
        <p:spPr>
          <a:xfrm>
            <a:off x="339019" y="424542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F5443580-0731-2CB0-FEA8-07365E885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6" y="1512366"/>
            <a:ext cx="3723790" cy="285168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1BAB851-B450-092A-82A6-5E2F86A7A8F8}"/>
              </a:ext>
            </a:extLst>
          </p:cNvPr>
          <p:cNvSpPr txBox="1"/>
          <p:nvPr/>
        </p:nvSpPr>
        <p:spPr>
          <a:xfrm>
            <a:off x="4516679" y="1512366"/>
            <a:ext cx="4366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programar videojuegos de este tipo, se utiliza por lo general, la herramienta </a:t>
            </a:r>
            <a:r>
              <a:rPr lang="es-419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Raycast</a:t>
            </a: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mediante el trazado de un rayo detecta si la flecha lanzada impactará con otros objetos.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419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este caso, según el lugar del impacto permitirá asignar el puntaje en cada lanzamiento de la flecha. </a:t>
            </a:r>
            <a:endParaRPr lang="es-419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D8C21A25-5F42-2863-5206-AB9358F45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4b365c084_0_17">
            <a:extLst>
              <a:ext uri="{FF2B5EF4-FFF2-40B4-BE49-F238E27FC236}">
                <a16:creationId xmlns:a16="http://schemas.microsoft.com/office/drawing/2014/main" id="{27F56174-EAB0-03E6-8E8A-8D2C0DF8B084}"/>
              </a:ext>
            </a:extLst>
          </p:cNvPr>
          <p:cNvSpPr txBox="1"/>
          <p:nvPr/>
        </p:nvSpPr>
        <p:spPr>
          <a:xfrm>
            <a:off x="339019" y="424542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C28F5641-751F-EBAA-15E9-9E302021C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6" y="1512366"/>
            <a:ext cx="3723790" cy="285168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53C28F0-DEE0-8AE7-6B47-9C39CD183E84}"/>
              </a:ext>
            </a:extLst>
          </p:cNvPr>
          <p:cNvSpPr txBox="1"/>
          <p:nvPr/>
        </p:nvSpPr>
        <p:spPr>
          <a:xfrm>
            <a:off x="4523936" y="2122600"/>
            <a:ext cx="4366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>
                <a:latin typeface="Calibri" panose="020F0502020204030204" pitchFamily="34" charset="0"/>
                <a:cs typeface="Calibri" panose="020F0502020204030204" pitchFamily="34" charset="0"/>
              </a:rPr>
              <a:t>¿Como podemos determinar matemáticamente el punto de impacto de la flecha en el tablero y calcular su distancia al centro, para asignar el puntaje de cada lanzamiento?</a:t>
            </a:r>
          </a:p>
        </p:txBody>
      </p:sp>
    </p:spTree>
    <p:extLst>
      <p:ext uri="{BB962C8B-B14F-4D97-AF65-F5344CB8AC3E}">
        <p14:creationId xmlns:p14="http://schemas.microsoft.com/office/powerpoint/2010/main" val="71953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/>
        </p:nvSpPr>
        <p:spPr>
          <a:xfrm>
            <a:off x="360772" y="541879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Comprensión del problema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12" y="1451222"/>
            <a:ext cx="7975375" cy="299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Google Shape;163;p32"/>
              <p:cNvSpPr/>
              <p:nvPr/>
            </p:nvSpPr>
            <p:spPr>
              <a:xfrm>
                <a:off x="332400" y="1152725"/>
                <a:ext cx="4239600" cy="3295904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114300"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1. Si los puntos: </a:t>
                </a:r>
              </a:p>
              <a:p>
                <a:pPr marL="45720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𝐴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=(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;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;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y 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𝐵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=(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; 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; 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25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corresponden a los puntos origen y final de la flecha que será lanzada. ¿Cuál es el vector director de la recta que representa su desplazamiento?</a:t>
                </a:r>
              </a:p>
              <a:p>
                <a:pPr marL="114300"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endParaRPr lang="es-E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14300"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2. Escriba una ecuación vectorial de la recta que contiene la trayectoria de la flecha. </a:t>
                </a: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63" name="Google Shape;163;p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00" y="1152725"/>
                <a:ext cx="4239600" cy="3295904"/>
              </a:xfrm>
              <a:prstGeom prst="rect">
                <a:avLst/>
              </a:prstGeom>
              <a:blipFill>
                <a:blip r:embed="rId3"/>
                <a:stretch>
                  <a:fillRect b="-16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Google Shape;164;p32"/>
          <p:cNvSpPr txBox="1"/>
          <p:nvPr/>
        </p:nvSpPr>
        <p:spPr>
          <a:xfrm>
            <a:off x="332400" y="4405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32"/>
          <p:cNvPicPr preferRelativeResize="0"/>
          <p:nvPr/>
        </p:nvPicPr>
        <p:blipFill rotWithShape="1">
          <a:blip r:embed="rId4">
            <a:alphaModFix/>
          </a:blip>
          <a:srcRect l="51274" r="1593"/>
          <a:stretch/>
        </p:blipFill>
        <p:spPr>
          <a:xfrm>
            <a:off x="4818775" y="1237800"/>
            <a:ext cx="4103900" cy="33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93576C00-E65A-D9C7-4786-3B8DF8CF3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>
            <a:extLst>
              <a:ext uri="{FF2B5EF4-FFF2-40B4-BE49-F238E27FC236}">
                <a16:creationId xmlns:a16="http://schemas.microsoft.com/office/drawing/2014/main" id="{75AAA1FB-BB6D-80F4-D777-D06182E7A91E}"/>
              </a:ext>
            </a:extLst>
          </p:cNvPr>
          <p:cNvSpPr txBox="1"/>
          <p:nvPr/>
        </p:nvSpPr>
        <p:spPr>
          <a:xfrm>
            <a:off x="332400" y="4405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32">
            <a:extLst>
              <a:ext uri="{FF2B5EF4-FFF2-40B4-BE49-F238E27FC236}">
                <a16:creationId xmlns:a16="http://schemas.microsoft.com/office/drawing/2014/main" id="{D3CB6738-CE72-F087-6A25-4E05503FCD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1274" r="1593"/>
          <a:stretch/>
        </p:blipFill>
        <p:spPr>
          <a:xfrm>
            <a:off x="649071" y="1626187"/>
            <a:ext cx="2701086" cy="226941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ABA6B81-D5FF-F317-4ECF-75348557E95D}"/>
                  </a:ext>
                </a:extLst>
              </p:cNvPr>
              <p:cNvSpPr txBox="1"/>
              <p:nvPr/>
            </p:nvSpPr>
            <p:spPr>
              <a:xfrm>
                <a:off x="4804386" y="2024521"/>
                <a:ext cx="23400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s-419" sz="1600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ABA6B81-D5FF-F317-4ECF-75348557E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386" y="2024521"/>
                <a:ext cx="2340000" cy="246221"/>
              </a:xfrm>
              <a:prstGeom prst="rect">
                <a:avLst/>
              </a:prstGeom>
              <a:blipFill>
                <a:blip r:embed="rId4"/>
                <a:stretch>
                  <a:fillRect l="-1042" r="-2344" b="-37500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C1095550-523C-E8C0-70E8-6DF12C5C0DFB}"/>
              </a:ext>
            </a:extLst>
          </p:cNvPr>
          <p:cNvSpPr txBox="1"/>
          <p:nvPr/>
        </p:nvSpPr>
        <p:spPr>
          <a:xfrm>
            <a:off x="3737429" y="1469121"/>
            <a:ext cx="1877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Ecuación de la recta</a:t>
            </a:r>
            <a:endParaRPr lang="es-419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49AC929-2EB1-9626-F7B0-35219771EB83}"/>
              </a:ext>
            </a:extLst>
          </p:cNvPr>
          <p:cNvCxnSpPr/>
          <p:nvPr/>
        </p:nvCxnSpPr>
        <p:spPr>
          <a:xfrm>
            <a:off x="6676572" y="2390779"/>
            <a:ext cx="0" cy="370114"/>
          </a:xfrm>
          <a:prstGeom prst="straightConnector1">
            <a:avLst/>
          </a:prstGeom>
          <a:ln>
            <a:solidFill>
              <a:srgbClr val="433B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D92A159-BFA7-090E-DDB4-A3D99AB023EF}"/>
              </a:ext>
            </a:extLst>
          </p:cNvPr>
          <p:cNvSpPr txBox="1"/>
          <p:nvPr/>
        </p:nvSpPr>
        <p:spPr>
          <a:xfrm>
            <a:off x="6006772" y="2760893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vector director</a:t>
            </a:r>
            <a:endParaRPr lang="es-419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67;g224b365c084_0_0">
            <a:extLst>
              <a:ext uri="{FF2B5EF4-FFF2-40B4-BE49-F238E27FC236}">
                <a16:creationId xmlns:a16="http://schemas.microsoft.com/office/drawing/2014/main" id="{44A2EDDE-337B-EEEC-7E0B-C4D5AE403B9A}"/>
              </a:ext>
            </a:extLst>
          </p:cNvPr>
          <p:cNvSpPr/>
          <p:nvPr/>
        </p:nvSpPr>
        <p:spPr>
          <a:xfrm>
            <a:off x="3672116" y="3469560"/>
            <a:ext cx="5102830" cy="79385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8099" algn="just">
              <a:buClr>
                <a:schemeClr val="dk1"/>
              </a:buClr>
              <a:buSzPct val="100000"/>
            </a:pPr>
            <a:r>
              <a:rPr lang="es-E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419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significa que t positivo en el contexto del videojuego?¿y negativo?</a:t>
            </a:r>
          </a:p>
        </p:txBody>
      </p:sp>
    </p:spTree>
    <p:extLst>
      <p:ext uri="{BB962C8B-B14F-4D97-AF65-F5344CB8AC3E}">
        <p14:creationId xmlns:p14="http://schemas.microsoft.com/office/powerpoint/2010/main" val="146798406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1139</Words>
  <Application>Microsoft Office PowerPoint</Application>
  <PresentationFormat>Presentación en pantalla (16:9)</PresentationFormat>
  <Paragraphs>124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Ricardo Felipe Fredes Silva (ricardo.fredes)</cp:lastModifiedBy>
  <cp:revision>9</cp:revision>
  <dcterms:modified xsi:type="dcterms:W3CDTF">2025-05-03T05:11:11Z</dcterms:modified>
</cp:coreProperties>
</file>