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Nunito Medium"/>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i55/+9bTEut0YyihFcRA/KPCSV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NunitoMedium-bold.fntdata"/><Relationship Id="rId21" Type="http://schemas.openxmlformats.org/officeDocument/2006/relationships/slide" Target="slides/slide16.xml"/><Relationship Id="rId43" Type="http://schemas.openxmlformats.org/officeDocument/2006/relationships/font" Target="fonts/NunitoMedium-regular.fntdata"/><Relationship Id="rId24" Type="http://schemas.openxmlformats.org/officeDocument/2006/relationships/slide" Target="slides/slide19.xml"/><Relationship Id="rId46" Type="http://schemas.openxmlformats.org/officeDocument/2006/relationships/font" Target="fonts/NunitoMedium-boldItalic.fntdata"/><Relationship Id="rId23" Type="http://schemas.openxmlformats.org/officeDocument/2006/relationships/slide" Target="slides/slide18.xml"/><Relationship Id="rId45" Type="http://schemas.openxmlformats.org/officeDocument/2006/relationships/font" Target="fonts/Nunito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Haga notar a sus estudiantes que cada curva de nivel se obtiene intersectando el relieve del cerro con un plano horizontal a la altitud correspondiente a dicha curva.</a:t>
            </a:r>
            <a:r>
              <a:rPr lang="es">
                <a:solidFill>
                  <a:srgbClr val="9900FF"/>
                </a:solidFill>
                <a:latin typeface="Nunito Medium"/>
                <a:ea typeface="Nunito Medium"/>
                <a:cs typeface="Nunito Medium"/>
                <a:sym typeface="Nunito Medium"/>
              </a:rPr>
              <a:t> </a:t>
            </a:r>
            <a:r>
              <a:rPr lang="es">
                <a:solidFill>
                  <a:schemeClr val="dk1"/>
                </a:solidFill>
                <a:latin typeface="Nunito Medium"/>
                <a:ea typeface="Nunito Medium"/>
                <a:cs typeface="Nunito Medium"/>
                <a:sym typeface="Nunito Medium"/>
              </a:rPr>
              <a:t>Dichos planos son equidistantes, es decir, se encuentran a la misma distancia.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85" name="Google Shape;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214346171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6214346171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6214346171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6214346171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
              <a:t>tipo de fuente Calibri —&gt; imagen del preview con hipervínculo al video</a:t>
            </a:r>
            <a:endParaRPr/>
          </a:p>
        </p:txBody>
      </p:sp>
      <p:sp>
        <p:nvSpPr>
          <p:cNvPr id="98" name="Google Shape;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0" name="Shape 10"/>
        <p:cNvGrpSpPr/>
        <p:nvPr/>
      </p:nvGrpSpPr>
      <p:grpSpPr>
        <a:xfrm>
          <a:off x="0" y="0"/>
          <a:ext cx="0" cy="0"/>
          <a:chOff x="0" y="0"/>
          <a:chExt cx="0" cy="0"/>
        </a:xfrm>
      </p:grpSpPr>
      <p:sp>
        <p:nvSpPr>
          <p:cNvPr id="11" name="Google Shape;11;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 name="Google Shape;12;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8" name="Shape 58"/>
        <p:cNvGrpSpPr/>
        <p:nvPr/>
      </p:nvGrpSpPr>
      <p:grpSpPr>
        <a:xfrm>
          <a:off x="0" y="0"/>
          <a:ext cx="0" cy="0"/>
          <a:chOff x="0" y="0"/>
          <a:chExt cx="0" cy="0"/>
        </a:xfrm>
      </p:grpSpPr>
      <p:sp>
        <p:nvSpPr>
          <p:cNvPr id="59" name="Google Shape;59;p4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46"/>
          <p:cNvSpPr/>
          <p:nvPr>
            <p:ph idx="2" type="pic"/>
          </p:nvPr>
        </p:nvSpPr>
        <p:spPr>
          <a:xfrm>
            <a:off x="3887391" y="740569"/>
            <a:ext cx="4629300" cy="3655200"/>
          </a:xfrm>
          <a:prstGeom prst="rect">
            <a:avLst/>
          </a:prstGeom>
          <a:noFill/>
          <a:ln>
            <a:noFill/>
          </a:ln>
        </p:spPr>
      </p:sp>
      <p:sp>
        <p:nvSpPr>
          <p:cNvPr id="61" name="Google Shape;61;p46"/>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5" name="Shape 65"/>
        <p:cNvGrpSpPr/>
        <p:nvPr/>
      </p:nvGrpSpPr>
      <p:grpSpPr>
        <a:xfrm>
          <a:off x="0" y="0"/>
          <a:ext cx="0" cy="0"/>
          <a:chOff x="0" y="0"/>
          <a:chExt cx="0" cy="0"/>
        </a:xfrm>
      </p:grpSpPr>
      <p:sp>
        <p:nvSpPr>
          <p:cNvPr id="66" name="Google Shape;66;p4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4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8" name="Google Shape;6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1" name="Shape 71"/>
        <p:cNvGrpSpPr/>
        <p:nvPr/>
      </p:nvGrpSpPr>
      <p:grpSpPr>
        <a:xfrm>
          <a:off x="0" y="0"/>
          <a:ext cx="0" cy="0"/>
          <a:chOff x="0" y="0"/>
          <a:chExt cx="0" cy="0"/>
        </a:xfrm>
      </p:grpSpPr>
      <p:sp>
        <p:nvSpPr>
          <p:cNvPr id="72" name="Google Shape;72;p48"/>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4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4" name="Shape 14"/>
        <p:cNvGrpSpPr/>
        <p:nvPr/>
      </p:nvGrpSpPr>
      <p:grpSpPr>
        <a:xfrm>
          <a:off x="0" y="0"/>
          <a:ext cx="0" cy="0"/>
          <a:chOff x="0" y="0"/>
          <a:chExt cx="0" cy="0"/>
        </a:xfrm>
      </p:grpSpPr>
      <p:pic>
        <p:nvPicPr>
          <p:cNvPr descr="Forma" id="15" name="Google Shape;15;p38"/>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16" name="Shape 16"/>
        <p:cNvGrpSpPr/>
        <p:nvPr/>
      </p:nvGrpSpPr>
      <p:grpSpPr>
        <a:xfrm>
          <a:off x="0" y="0"/>
          <a:ext cx="0" cy="0"/>
          <a:chOff x="0" y="0"/>
          <a:chExt cx="0" cy="0"/>
        </a:xfrm>
      </p:grpSpPr>
      <p:pic>
        <p:nvPicPr>
          <p:cNvPr descr="Imagen que contiene Forma&#10;&#10;Descripción generada automáticamente" id="17" name="Google Shape;17;p39"/>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8" name="Shape 18"/>
        <p:cNvGrpSpPr/>
        <p:nvPr/>
      </p:nvGrpSpPr>
      <p:grpSpPr>
        <a:xfrm>
          <a:off x="0" y="0"/>
          <a:ext cx="0" cy="0"/>
          <a:chOff x="0" y="0"/>
          <a:chExt cx="0" cy="0"/>
        </a:xfrm>
      </p:grpSpPr>
      <p:sp>
        <p:nvSpPr>
          <p:cNvPr id="19" name="Google Shape;19;p40"/>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4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4" name="Shape 24"/>
        <p:cNvGrpSpPr/>
        <p:nvPr/>
      </p:nvGrpSpPr>
      <p:grpSpPr>
        <a:xfrm>
          <a:off x="0" y="0"/>
          <a:ext cx="0" cy="0"/>
          <a:chOff x="0" y="0"/>
          <a:chExt cx="0" cy="0"/>
        </a:xfrm>
      </p:grpSpPr>
      <p:sp>
        <p:nvSpPr>
          <p:cNvPr id="25" name="Google Shape;25;p41"/>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41"/>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7" name="Google Shape;27;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4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0" name="Shape 30"/>
        <p:cNvGrpSpPr/>
        <p:nvPr/>
      </p:nvGrpSpPr>
      <p:grpSpPr>
        <a:xfrm>
          <a:off x="0" y="0"/>
          <a:ext cx="0" cy="0"/>
          <a:chOff x="0" y="0"/>
          <a:chExt cx="0" cy="0"/>
        </a:xfrm>
      </p:grpSpPr>
      <p:sp>
        <p:nvSpPr>
          <p:cNvPr id="31" name="Google Shape;31;p42"/>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2" name="Google Shape;32;p4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7" name="Shape 37"/>
        <p:cNvGrpSpPr/>
        <p:nvPr/>
      </p:nvGrpSpPr>
      <p:grpSpPr>
        <a:xfrm>
          <a:off x="0" y="0"/>
          <a:ext cx="0" cy="0"/>
          <a:chOff x="0" y="0"/>
          <a:chExt cx="0" cy="0"/>
        </a:xfrm>
      </p:grpSpPr>
      <p:sp>
        <p:nvSpPr>
          <p:cNvPr id="38" name="Google Shape;38;p43"/>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9" name="Google Shape;39;p43"/>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3"/>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3"/>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6" name="Shape 46"/>
        <p:cNvGrpSpPr/>
        <p:nvPr/>
      </p:nvGrpSpPr>
      <p:grpSpPr>
        <a:xfrm>
          <a:off x="0" y="0"/>
          <a:ext cx="0" cy="0"/>
          <a:chOff x="0" y="0"/>
          <a:chExt cx="0" cy="0"/>
        </a:xfrm>
      </p:grpSpPr>
      <p:sp>
        <p:nvSpPr>
          <p:cNvPr id="47" name="Google Shape;47;p4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1" name="Shape 51"/>
        <p:cNvGrpSpPr/>
        <p:nvPr/>
      </p:nvGrpSpPr>
      <p:grpSpPr>
        <a:xfrm>
          <a:off x="0" y="0"/>
          <a:ext cx="0" cy="0"/>
          <a:chOff x="0" y="0"/>
          <a:chExt cx="0" cy="0"/>
        </a:xfrm>
      </p:grpSpPr>
      <p:sp>
        <p:nvSpPr>
          <p:cNvPr id="52" name="Google Shape;52;p45"/>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45"/>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4" name="Google Shape;54;p45"/>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5" name="Google Shape;55;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7" name="Google Shape;7;p3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8" name="Google Shape;8;p3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Planificación de rutas de excursión</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38" name="Google Shape;138;p10"/>
          <p:cNvPicPr preferRelativeResize="0"/>
          <p:nvPr/>
        </p:nvPicPr>
        <p:blipFill>
          <a:blip r:embed="rId3">
            <a:alphaModFix/>
          </a:blip>
          <a:stretch>
            <a:fillRect/>
          </a:stretch>
        </p:blipFill>
        <p:spPr>
          <a:xfrm>
            <a:off x="1865300" y="2571750"/>
            <a:ext cx="5675301" cy="196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1"/>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44" name="Google Shape;144;p11"/>
          <p:cNvPicPr preferRelativeResize="0"/>
          <p:nvPr/>
        </p:nvPicPr>
        <p:blipFill>
          <a:blip r:embed="rId3">
            <a:alphaModFix/>
          </a:blip>
          <a:stretch>
            <a:fillRect/>
          </a:stretch>
        </p:blipFill>
        <p:spPr>
          <a:xfrm>
            <a:off x="1785950" y="2209275"/>
            <a:ext cx="6710450" cy="243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2"/>
          <p:cNvSpPr txBox="1"/>
          <p:nvPr/>
        </p:nvSpPr>
        <p:spPr>
          <a:xfrm>
            <a:off x="414650" y="549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sp>
        <p:nvSpPr>
          <p:cNvPr id="150" name="Google Shape;150;p12"/>
          <p:cNvSpPr/>
          <p:nvPr/>
        </p:nvSpPr>
        <p:spPr>
          <a:xfrm>
            <a:off x="243675" y="1936950"/>
            <a:ext cx="2211000" cy="20688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2000"/>
              <a:buFont typeface="Arial"/>
              <a:buNone/>
            </a:pPr>
            <a:r>
              <a:rPr b="0" i="0" lang="es" sz="2100" u="none" cap="none" strike="noStrike">
                <a:solidFill>
                  <a:schemeClr val="dk1"/>
                </a:solidFill>
                <a:latin typeface="Calibri"/>
                <a:ea typeface="Calibri"/>
                <a:cs typeface="Calibri"/>
                <a:sym typeface="Calibri"/>
              </a:rPr>
              <a:t>¿Qué representa lo que se ha agregado en la siguiente imagen?</a:t>
            </a:r>
            <a:endParaRPr b="0" i="0" sz="2100" u="none" cap="none" strike="noStrike">
              <a:solidFill>
                <a:schemeClr val="dk1"/>
              </a:solidFill>
              <a:latin typeface="Calibri"/>
              <a:ea typeface="Calibri"/>
              <a:cs typeface="Calibri"/>
              <a:sym typeface="Calibri"/>
            </a:endParaRPr>
          </a:p>
        </p:txBody>
      </p:sp>
      <p:pic>
        <p:nvPicPr>
          <p:cNvPr id="151" name="Google Shape;151;p12"/>
          <p:cNvPicPr preferRelativeResize="0"/>
          <p:nvPr/>
        </p:nvPicPr>
        <p:blipFill rotWithShape="1">
          <a:blip r:embed="rId3">
            <a:alphaModFix/>
          </a:blip>
          <a:srcRect b="0" l="0" r="5464" t="0"/>
          <a:stretch/>
        </p:blipFill>
        <p:spPr>
          <a:xfrm>
            <a:off x="2910250" y="1742075"/>
            <a:ext cx="6108726" cy="2778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3"/>
          <p:cNvSpPr txBox="1"/>
          <p:nvPr/>
        </p:nvSpPr>
        <p:spPr>
          <a:xfrm>
            <a:off x="414650" y="549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57" name="Google Shape;157;p13"/>
          <p:cNvPicPr preferRelativeResize="0"/>
          <p:nvPr/>
        </p:nvPicPr>
        <p:blipFill>
          <a:blip r:embed="rId3">
            <a:alphaModFix/>
          </a:blip>
          <a:stretch>
            <a:fillRect/>
          </a:stretch>
        </p:blipFill>
        <p:spPr>
          <a:xfrm>
            <a:off x="2407700" y="1396250"/>
            <a:ext cx="5265225" cy="3490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4"/>
          <p:cNvSpPr txBox="1"/>
          <p:nvPr/>
        </p:nvSpPr>
        <p:spPr>
          <a:xfrm>
            <a:off x="414650" y="549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63" name="Google Shape;163;p14"/>
          <p:cNvPicPr preferRelativeResize="0"/>
          <p:nvPr/>
        </p:nvPicPr>
        <p:blipFill>
          <a:blip r:embed="rId3">
            <a:alphaModFix/>
          </a:blip>
          <a:stretch>
            <a:fillRect/>
          </a:stretch>
        </p:blipFill>
        <p:spPr>
          <a:xfrm>
            <a:off x="1719800" y="1997625"/>
            <a:ext cx="6384600" cy="1878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169" name="Google Shape;169;p15"/>
          <p:cNvSpPr/>
          <p:nvPr/>
        </p:nvSpPr>
        <p:spPr>
          <a:xfrm>
            <a:off x="312875" y="875550"/>
            <a:ext cx="7326000" cy="11070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0" i="0" lang="es" sz="2200" u="none" cap="none" strike="noStrike">
                <a:solidFill>
                  <a:schemeClr val="dk1"/>
                </a:solidFill>
                <a:latin typeface="Calibri"/>
                <a:ea typeface="Calibri"/>
                <a:cs typeface="Calibri"/>
                <a:sym typeface="Calibri"/>
              </a:rPr>
              <a:t>Identifica y marca con tu lápiz a mano alzada la curva de nivel de 30 metros de altitud, tanto en el relieve de la montaña como en el mapa.</a:t>
            </a:r>
            <a:endParaRPr b="0" i="0" sz="2200" u="none" cap="none" strike="noStrike">
              <a:solidFill>
                <a:schemeClr val="dk1"/>
              </a:solidFill>
              <a:latin typeface="Calibri"/>
              <a:ea typeface="Calibri"/>
              <a:cs typeface="Calibri"/>
              <a:sym typeface="Calibri"/>
            </a:endParaRPr>
          </a:p>
        </p:txBody>
      </p:sp>
      <p:pic>
        <p:nvPicPr>
          <p:cNvPr id="170" name="Google Shape;170;p15"/>
          <p:cNvPicPr preferRelativeResize="0"/>
          <p:nvPr/>
        </p:nvPicPr>
        <p:blipFill>
          <a:blip r:embed="rId3">
            <a:alphaModFix/>
          </a:blip>
          <a:stretch>
            <a:fillRect/>
          </a:stretch>
        </p:blipFill>
        <p:spPr>
          <a:xfrm>
            <a:off x="171975" y="2447425"/>
            <a:ext cx="8744475" cy="1906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lang="es" sz="3000">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176" name="Google Shape;176;p16"/>
          <p:cNvSpPr/>
          <p:nvPr/>
        </p:nvSpPr>
        <p:spPr>
          <a:xfrm>
            <a:off x="251324" y="1004338"/>
            <a:ext cx="2047500" cy="458400"/>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AutoNum type="arabicPeriod"/>
            </a:pPr>
            <a:r>
              <a:rPr b="0" i="0" lang="es" sz="2400" u="none" cap="none" strike="noStrike">
                <a:solidFill>
                  <a:schemeClr val="dk1"/>
                </a:solidFill>
                <a:latin typeface="Calibri"/>
                <a:ea typeface="Calibri"/>
                <a:cs typeface="Calibri"/>
                <a:sym typeface="Calibri"/>
              </a:rPr>
              <a:t>Respuesta</a:t>
            </a:r>
            <a:endParaRPr b="0" i="0" sz="2400" u="none" cap="none" strike="noStrike">
              <a:solidFill>
                <a:schemeClr val="dk1"/>
              </a:solidFill>
              <a:latin typeface="Calibri"/>
              <a:ea typeface="Calibri"/>
              <a:cs typeface="Calibri"/>
              <a:sym typeface="Calibri"/>
            </a:endParaRPr>
          </a:p>
        </p:txBody>
      </p:sp>
      <p:pic>
        <p:nvPicPr>
          <p:cNvPr id="177" name="Google Shape;177;p16"/>
          <p:cNvPicPr preferRelativeResize="0"/>
          <p:nvPr/>
        </p:nvPicPr>
        <p:blipFill>
          <a:blip r:embed="rId3">
            <a:alphaModFix/>
          </a:blip>
          <a:stretch>
            <a:fillRect/>
          </a:stretch>
        </p:blipFill>
        <p:spPr>
          <a:xfrm>
            <a:off x="175513" y="2117725"/>
            <a:ext cx="8792976" cy="191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Problema  </a:t>
            </a:r>
            <a:endParaRPr b="1" i="0" sz="3000" u="none" cap="none" strike="noStrike">
              <a:solidFill>
                <a:srgbClr val="423B71"/>
              </a:solidFill>
              <a:latin typeface="Calibri"/>
              <a:ea typeface="Calibri"/>
              <a:cs typeface="Calibri"/>
              <a:sym typeface="Calibri"/>
            </a:endParaRPr>
          </a:p>
        </p:txBody>
      </p:sp>
      <p:pic>
        <p:nvPicPr>
          <p:cNvPr id="183" name="Google Shape;183;p17"/>
          <p:cNvPicPr preferRelativeResize="0"/>
          <p:nvPr/>
        </p:nvPicPr>
        <p:blipFill>
          <a:blip r:embed="rId3">
            <a:alphaModFix/>
          </a:blip>
          <a:stretch>
            <a:fillRect/>
          </a:stretch>
        </p:blipFill>
        <p:spPr>
          <a:xfrm>
            <a:off x="1326875" y="474900"/>
            <a:ext cx="6458750" cy="434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8"/>
          <p:cNvSpPr/>
          <p:nvPr/>
        </p:nvSpPr>
        <p:spPr>
          <a:xfrm>
            <a:off x="326750" y="511675"/>
            <a:ext cx="7326000" cy="1119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400" u="none" cap="none" strike="noStrike">
                <a:solidFill>
                  <a:schemeClr val="dk1"/>
                </a:solidFill>
                <a:latin typeface="Calibri"/>
                <a:ea typeface="Calibri"/>
                <a:cs typeface="Calibri"/>
                <a:sym typeface="Calibri"/>
              </a:rPr>
              <a:t>Imagina que empiezas la ruta hacia la cima desde la entrada “puel”, ¿a qué altitudes te encontrarás en los puntos marcados en rojo?</a:t>
            </a:r>
            <a:endParaRPr b="0" i="0" sz="2400" u="none" cap="none" strike="noStrike">
              <a:solidFill>
                <a:schemeClr val="dk1"/>
              </a:solidFill>
              <a:latin typeface="Calibri"/>
              <a:ea typeface="Calibri"/>
              <a:cs typeface="Calibri"/>
              <a:sym typeface="Calibri"/>
            </a:endParaRPr>
          </a:p>
        </p:txBody>
      </p:sp>
      <p:pic>
        <p:nvPicPr>
          <p:cNvPr id="189" name="Google Shape;189;p18"/>
          <p:cNvPicPr preferRelativeResize="0"/>
          <p:nvPr/>
        </p:nvPicPr>
        <p:blipFill>
          <a:blip r:embed="rId3">
            <a:alphaModFix/>
          </a:blip>
          <a:stretch>
            <a:fillRect/>
          </a:stretch>
        </p:blipFill>
        <p:spPr>
          <a:xfrm>
            <a:off x="1640425" y="1772675"/>
            <a:ext cx="6072175" cy="3190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9"/>
          <p:cNvSpPr/>
          <p:nvPr/>
        </p:nvSpPr>
        <p:spPr>
          <a:xfrm>
            <a:off x="229675" y="1809150"/>
            <a:ext cx="2487600" cy="855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400" u="none" cap="none" strike="noStrike">
                <a:solidFill>
                  <a:schemeClr val="dk1"/>
                </a:solidFill>
                <a:latin typeface="Calibri"/>
                <a:ea typeface="Calibri"/>
                <a:cs typeface="Calibri"/>
                <a:sym typeface="Calibri"/>
              </a:rPr>
              <a:t>¿Qué representan los puntos azules?</a:t>
            </a:r>
            <a:endParaRPr b="0" i="0" sz="2400" u="none" cap="none" strike="noStrike">
              <a:solidFill>
                <a:schemeClr val="dk1"/>
              </a:solidFill>
              <a:latin typeface="Calibri"/>
              <a:ea typeface="Calibri"/>
              <a:cs typeface="Calibri"/>
              <a:sym typeface="Calibri"/>
            </a:endParaRPr>
          </a:p>
        </p:txBody>
      </p:sp>
      <p:pic>
        <p:nvPicPr>
          <p:cNvPr id="195" name="Google Shape;195;p19"/>
          <p:cNvPicPr preferRelativeResize="0"/>
          <p:nvPr/>
        </p:nvPicPr>
        <p:blipFill>
          <a:blip r:embed="rId3">
            <a:alphaModFix/>
          </a:blip>
          <a:stretch>
            <a:fillRect/>
          </a:stretch>
        </p:blipFill>
        <p:spPr>
          <a:xfrm>
            <a:off x="2950125" y="217538"/>
            <a:ext cx="4813049" cy="4708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
          <p:cNvSpPr txBox="1"/>
          <p:nvPr/>
        </p:nvSpPr>
        <p:spPr>
          <a:xfrm>
            <a:off x="396430" y="550094"/>
            <a:ext cx="72141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Video  </a:t>
            </a:r>
            <a:endParaRPr b="1" i="0" sz="3000" u="none" cap="none" strike="noStrike">
              <a:solidFill>
                <a:srgbClr val="423B71"/>
              </a:solidFill>
              <a:latin typeface="Calibri"/>
              <a:ea typeface="Calibri"/>
              <a:cs typeface="Calibri"/>
              <a:sym typeface="Calibri"/>
            </a:endParaRPr>
          </a:p>
        </p:txBody>
      </p:sp>
      <p:pic>
        <p:nvPicPr>
          <p:cNvPr id="88" name="Google Shape;88;p2"/>
          <p:cNvPicPr preferRelativeResize="0"/>
          <p:nvPr/>
        </p:nvPicPr>
        <p:blipFill>
          <a:blip r:embed="rId3">
            <a:alphaModFix/>
          </a:blip>
          <a:stretch>
            <a:fillRect/>
          </a:stretch>
        </p:blipFill>
        <p:spPr>
          <a:xfrm>
            <a:off x="2274576" y="1997450"/>
            <a:ext cx="4750898" cy="2497651"/>
          </a:xfrm>
          <a:prstGeom prst="rect">
            <a:avLst/>
          </a:prstGeom>
          <a:noFill/>
          <a:ln>
            <a:noFill/>
          </a:ln>
        </p:spPr>
      </p:pic>
      <p:sp>
        <p:nvSpPr>
          <p:cNvPr id="89" name="Google Shape;89;p2"/>
          <p:cNvSpPr txBox="1"/>
          <p:nvPr/>
        </p:nvSpPr>
        <p:spPr>
          <a:xfrm>
            <a:off x="794950" y="1262225"/>
            <a:ext cx="745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2400">
                <a:solidFill>
                  <a:srgbClr val="423B71"/>
                </a:solidFill>
                <a:latin typeface="Calibri"/>
                <a:ea typeface="Calibri"/>
                <a:cs typeface="Calibri"/>
                <a:sym typeface="Calibri"/>
              </a:rPr>
              <a:t>Revisemos el recurso “Planificación de rutas de excursión” </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nvSpPr>
        <p:spPr>
          <a:xfrm>
            <a:off x="219629" y="25372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01" name="Google Shape;201;p20"/>
          <p:cNvSpPr/>
          <p:nvPr/>
        </p:nvSpPr>
        <p:spPr>
          <a:xfrm>
            <a:off x="380700" y="784725"/>
            <a:ext cx="4964400" cy="40713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marR="0" rtl="0" algn="just">
              <a:lnSpc>
                <a:spcPct val="100000"/>
              </a:lnSpc>
              <a:spcBef>
                <a:spcPts val="0"/>
              </a:spcBef>
              <a:spcAft>
                <a:spcPts val="0"/>
              </a:spcAft>
              <a:buClr>
                <a:schemeClr val="dk1"/>
              </a:buClr>
              <a:buSzPts val="2000"/>
              <a:buFont typeface="Calibri"/>
              <a:buAutoNum type="arabicPeriod" startAt="2"/>
            </a:pPr>
            <a:r>
              <a:rPr i="0" lang="es" sz="2000" u="none" cap="none" strike="noStrike">
                <a:solidFill>
                  <a:schemeClr val="dk1"/>
                </a:solidFill>
                <a:latin typeface="Calibri"/>
                <a:ea typeface="Calibri"/>
                <a:cs typeface="Calibri"/>
                <a:sym typeface="Calibri"/>
              </a:rPr>
              <a:t>En la imagen:</a:t>
            </a:r>
            <a:endParaRPr i="0" sz="2000" u="none" cap="none" strike="noStrike">
              <a:solidFill>
                <a:schemeClr val="dk1"/>
              </a:solidFill>
              <a:latin typeface="Calibri"/>
              <a:ea typeface="Calibri"/>
              <a:cs typeface="Calibri"/>
              <a:sym typeface="Calibri"/>
            </a:endParaRPr>
          </a:p>
          <a:p>
            <a:pPr indent="-355600" lvl="0" marL="914400" marR="0" rtl="0" algn="just">
              <a:lnSpc>
                <a:spcPct val="100000"/>
              </a:lnSpc>
              <a:spcBef>
                <a:spcPts val="0"/>
              </a:spcBef>
              <a:spcAft>
                <a:spcPts val="0"/>
              </a:spcAft>
              <a:buClr>
                <a:schemeClr val="dk1"/>
              </a:buClr>
              <a:buSzPts val="2000"/>
              <a:buFont typeface="Calibri"/>
              <a:buAutoNum type="alphaLcPeriod"/>
            </a:pPr>
            <a:r>
              <a:rPr i="0" lang="es" sz="2000" u="none" cap="none" strike="noStrike">
                <a:solidFill>
                  <a:schemeClr val="dk1"/>
                </a:solidFill>
                <a:latin typeface="Calibri"/>
                <a:ea typeface="Calibri"/>
                <a:cs typeface="Calibri"/>
                <a:sym typeface="Calibri"/>
              </a:rPr>
              <a:t>En las curvas de nivel, marca en rojo los puntos que faltan por representar.</a:t>
            </a:r>
            <a:endParaRPr i="0" sz="2000" u="none" cap="none" strike="noStrike">
              <a:solidFill>
                <a:schemeClr val="dk1"/>
              </a:solidFill>
              <a:latin typeface="Calibri"/>
              <a:ea typeface="Calibri"/>
              <a:cs typeface="Calibri"/>
              <a:sym typeface="Calibri"/>
            </a:endParaRPr>
          </a:p>
          <a:p>
            <a:pPr indent="-355600" lvl="0" marL="914400" marR="0" rtl="0" algn="just">
              <a:lnSpc>
                <a:spcPct val="100000"/>
              </a:lnSpc>
              <a:spcBef>
                <a:spcPts val="0"/>
              </a:spcBef>
              <a:spcAft>
                <a:spcPts val="0"/>
              </a:spcAft>
              <a:buClr>
                <a:schemeClr val="dk1"/>
              </a:buClr>
              <a:buSzPts val="2000"/>
              <a:buFont typeface="Calibri"/>
              <a:buAutoNum type="alphaLcPeriod"/>
            </a:pPr>
            <a:r>
              <a:rPr i="0" lang="es" sz="2000" u="none" cap="none" strike="noStrike">
                <a:solidFill>
                  <a:schemeClr val="dk1"/>
                </a:solidFill>
                <a:latin typeface="Calibri"/>
                <a:ea typeface="Calibri"/>
                <a:cs typeface="Calibri"/>
                <a:sym typeface="Calibri"/>
              </a:rPr>
              <a:t>Representa en azul dichos puntos en el plano cartesiano. Para esto utiliza una regla.</a:t>
            </a:r>
            <a:endParaRPr i="0" sz="2000" u="none" cap="none" strike="noStrike">
              <a:solidFill>
                <a:schemeClr val="dk1"/>
              </a:solidFill>
              <a:latin typeface="Calibri"/>
              <a:ea typeface="Calibri"/>
              <a:cs typeface="Calibri"/>
              <a:sym typeface="Calibri"/>
            </a:endParaRPr>
          </a:p>
          <a:p>
            <a:pPr indent="-355600" lvl="0" marL="914400" marR="0" rtl="0" algn="just">
              <a:lnSpc>
                <a:spcPct val="100000"/>
              </a:lnSpc>
              <a:spcBef>
                <a:spcPts val="0"/>
              </a:spcBef>
              <a:spcAft>
                <a:spcPts val="0"/>
              </a:spcAft>
              <a:buClr>
                <a:schemeClr val="dk1"/>
              </a:buClr>
              <a:buSzPts val="2000"/>
              <a:buFont typeface="Calibri"/>
              <a:buAutoNum type="alphaLcPeriod"/>
            </a:pPr>
            <a:r>
              <a:rPr i="0" lang="es" sz="2000" u="none" cap="none" strike="noStrike">
                <a:solidFill>
                  <a:schemeClr val="dk1"/>
                </a:solidFill>
                <a:latin typeface="Calibri"/>
                <a:ea typeface="Calibri"/>
                <a:cs typeface="Calibri"/>
                <a:sym typeface="Calibri"/>
              </a:rPr>
              <a:t>Une todos los puntos con un trazo “a mano alzada”, para obtener de manera aproximada el perfil del relieve del cerro. </a:t>
            </a:r>
            <a:endParaRPr i="0" sz="2000" u="none" cap="none" strike="noStrike">
              <a:solidFill>
                <a:schemeClr val="dk1"/>
              </a:solidFill>
              <a:latin typeface="Calibri"/>
              <a:ea typeface="Calibri"/>
              <a:cs typeface="Calibri"/>
              <a:sym typeface="Calibri"/>
            </a:endParaRPr>
          </a:p>
        </p:txBody>
      </p:sp>
      <p:pic>
        <p:nvPicPr>
          <p:cNvPr id="202" name="Google Shape;202;p20"/>
          <p:cNvPicPr preferRelativeResize="0"/>
          <p:nvPr/>
        </p:nvPicPr>
        <p:blipFill>
          <a:blip r:embed="rId3">
            <a:alphaModFix/>
          </a:blip>
          <a:stretch>
            <a:fillRect/>
          </a:stretch>
        </p:blipFill>
        <p:spPr>
          <a:xfrm>
            <a:off x="5575975" y="1398450"/>
            <a:ext cx="3328850" cy="3256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lang="es" sz="3000">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08" name="Google Shape;208;p21"/>
          <p:cNvSpPr/>
          <p:nvPr/>
        </p:nvSpPr>
        <p:spPr>
          <a:xfrm>
            <a:off x="243549" y="875550"/>
            <a:ext cx="2047475" cy="458257"/>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AutoNum type="arabicPeriod" startAt="2"/>
            </a:pPr>
            <a:r>
              <a:rPr b="0" i="0" lang="es" sz="2400" u="none" cap="none" strike="noStrike">
                <a:solidFill>
                  <a:schemeClr val="dk1"/>
                </a:solidFill>
                <a:latin typeface="Calibri"/>
                <a:ea typeface="Calibri"/>
                <a:cs typeface="Calibri"/>
                <a:sym typeface="Calibri"/>
              </a:rPr>
              <a:t>Respuesta</a:t>
            </a:r>
            <a:endParaRPr b="0" i="0" sz="2400" u="none" cap="none" strike="noStrike">
              <a:solidFill>
                <a:schemeClr val="dk1"/>
              </a:solidFill>
              <a:latin typeface="Calibri"/>
              <a:ea typeface="Calibri"/>
              <a:cs typeface="Calibri"/>
              <a:sym typeface="Calibri"/>
            </a:endParaRPr>
          </a:p>
        </p:txBody>
      </p:sp>
      <p:pic>
        <p:nvPicPr>
          <p:cNvPr id="209" name="Google Shape;209;p21"/>
          <p:cNvPicPr preferRelativeResize="0"/>
          <p:nvPr/>
        </p:nvPicPr>
        <p:blipFill>
          <a:blip r:embed="rId3">
            <a:alphaModFix/>
          </a:blip>
          <a:stretch>
            <a:fillRect/>
          </a:stretch>
        </p:blipFill>
        <p:spPr>
          <a:xfrm>
            <a:off x="2443424" y="1027950"/>
            <a:ext cx="4045594" cy="39631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2"/>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15" name="Google Shape;215;p22"/>
          <p:cNvSpPr/>
          <p:nvPr/>
        </p:nvSpPr>
        <p:spPr>
          <a:xfrm>
            <a:off x="243549" y="875550"/>
            <a:ext cx="5966332" cy="458257"/>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AutoNum type="arabicPeriod" startAt="2"/>
            </a:pPr>
            <a:r>
              <a:rPr b="0" i="0" lang="es" sz="2400" u="none" cap="none" strike="noStrike">
                <a:solidFill>
                  <a:schemeClr val="dk1"/>
                </a:solidFill>
                <a:latin typeface="Calibri"/>
                <a:ea typeface="Calibri"/>
                <a:cs typeface="Calibri"/>
                <a:sym typeface="Calibri"/>
              </a:rPr>
              <a:t>Respuesta no factible y factible: ¿Por qué?</a:t>
            </a:r>
            <a:endParaRPr b="0" i="0" sz="2400" u="none" cap="none" strike="noStrike">
              <a:solidFill>
                <a:schemeClr val="dk1"/>
              </a:solidFill>
              <a:latin typeface="Calibri"/>
              <a:ea typeface="Calibri"/>
              <a:cs typeface="Calibri"/>
              <a:sym typeface="Calibri"/>
            </a:endParaRPr>
          </a:p>
        </p:txBody>
      </p:sp>
      <p:pic>
        <p:nvPicPr>
          <p:cNvPr id="216" name="Google Shape;216;p22"/>
          <p:cNvPicPr preferRelativeResize="0"/>
          <p:nvPr/>
        </p:nvPicPr>
        <p:blipFill>
          <a:blip r:embed="rId3">
            <a:alphaModFix/>
          </a:blip>
          <a:stretch>
            <a:fillRect/>
          </a:stretch>
        </p:blipFill>
        <p:spPr>
          <a:xfrm>
            <a:off x="1317550" y="1475707"/>
            <a:ext cx="6686550" cy="3352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3"/>
          <p:cNvSpPr txBox="1"/>
          <p:nvPr/>
        </p:nvSpPr>
        <p:spPr>
          <a:xfrm>
            <a:off x="24354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Perfil Topográfico</a:t>
            </a:r>
            <a:endParaRPr b="1" i="0" sz="2700" u="none" cap="none" strike="noStrike">
              <a:solidFill>
                <a:srgbClr val="423B71"/>
              </a:solidFill>
              <a:latin typeface="Calibri"/>
              <a:ea typeface="Calibri"/>
              <a:cs typeface="Calibri"/>
              <a:sym typeface="Calibri"/>
            </a:endParaRPr>
          </a:p>
        </p:txBody>
      </p:sp>
      <p:sp>
        <p:nvSpPr>
          <p:cNvPr id="222" name="Google Shape;222;p23"/>
          <p:cNvSpPr/>
          <p:nvPr/>
        </p:nvSpPr>
        <p:spPr>
          <a:xfrm>
            <a:off x="378825" y="941700"/>
            <a:ext cx="5117700" cy="35313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101600" marR="0" rtl="0" algn="just">
              <a:lnSpc>
                <a:spcPct val="100000"/>
              </a:lnSpc>
              <a:spcBef>
                <a:spcPts val="0"/>
              </a:spcBef>
              <a:spcAft>
                <a:spcPts val="0"/>
              </a:spcAft>
              <a:buNone/>
            </a:pPr>
            <a:r>
              <a:rPr i="0" lang="es" sz="2400" u="none" cap="none" strike="noStrike">
                <a:solidFill>
                  <a:schemeClr val="dk1"/>
                </a:solidFill>
                <a:latin typeface="Calibri"/>
                <a:ea typeface="Calibri"/>
                <a:cs typeface="Calibri"/>
                <a:sym typeface="Calibri"/>
              </a:rPr>
              <a:t>Lo que acabamos de construir se conoce como perfil topográfico</a:t>
            </a:r>
            <a:r>
              <a:rPr lang="es" sz="2400">
                <a:solidFill>
                  <a:schemeClr val="dk1"/>
                </a:solidFill>
                <a:latin typeface="Calibri"/>
                <a:ea typeface="Calibri"/>
                <a:cs typeface="Calibri"/>
                <a:sym typeface="Calibri"/>
              </a:rPr>
              <a:t>, que se obtiene al intersectar el relieve de un terreno con un plano vertical.</a:t>
            </a:r>
            <a:endParaRPr sz="1800">
              <a:latin typeface="Calibri"/>
              <a:ea typeface="Calibri"/>
              <a:cs typeface="Calibri"/>
              <a:sym typeface="Calibri"/>
            </a:endParaRPr>
          </a:p>
          <a:p>
            <a:pPr indent="0" lvl="0" marL="101600" marR="0" rtl="0" algn="just">
              <a:lnSpc>
                <a:spcPct val="100000"/>
              </a:lnSpc>
              <a:spcBef>
                <a:spcPts val="0"/>
              </a:spcBef>
              <a:spcAft>
                <a:spcPts val="0"/>
              </a:spcAft>
              <a:buNone/>
            </a:pPr>
            <a:r>
              <a:t/>
            </a:r>
            <a:endParaRPr i="0" sz="2400" u="none" cap="none" strike="noStrike">
              <a:solidFill>
                <a:schemeClr val="dk1"/>
              </a:solidFill>
              <a:latin typeface="Calibri"/>
              <a:ea typeface="Calibri"/>
              <a:cs typeface="Calibri"/>
              <a:sym typeface="Calibri"/>
            </a:endParaRPr>
          </a:p>
          <a:p>
            <a:pPr indent="0" lvl="0" marL="101600" marR="0" rtl="0" algn="just">
              <a:lnSpc>
                <a:spcPct val="100000"/>
              </a:lnSpc>
              <a:spcBef>
                <a:spcPts val="0"/>
              </a:spcBef>
              <a:spcAft>
                <a:spcPts val="0"/>
              </a:spcAft>
              <a:buNone/>
            </a:pPr>
            <a:r>
              <a:rPr i="0" lang="es" sz="2400" u="none" cap="none" strike="noStrike">
                <a:solidFill>
                  <a:schemeClr val="dk1"/>
                </a:solidFill>
                <a:latin typeface="Calibri"/>
                <a:ea typeface="Calibri"/>
                <a:cs typeface="Calibri"/>
                <a:sym typeface="Calibri"/>
              </a:rPr>
              <a:t>Nos entregan una información visual directa sobre la forma del relieve en altura, sobre todo respecto a las distintas pendientes de una montaña.</a:t>
            </a:r>
            <a:endParaRPr sz="1800">
              <a:latin typeface="Calibri"/>
              <a:ea typeface="Calibri"/>
              <a:cs typeface="Calibri"/>
              <a:sym typeface="Calibri"/>
            </a:endParaRPr>
          </a:p>
          <a:p>
            <a:pPr indent="0" lvl="0" marL="101600" marR="0" rtl="0" algn="just">
              <a:lnSpc>
                <a:spcPct val="100000"/>
              </a:lnSpc>
              <a:spcBef>
                <a:spcPts val="0"/>
              </a:spcBef>
              <a:spcAft>
                <a:spcPts val="0"/>
              </a:spcAft>
              <a:buNone/>
            </a:pPr>
            <a:r>
              <a:t/>
            </a:r>
            <a:endParaRPr b="0" i="0" sz="2100" u="none" cap="none" strike="noStrike">
              <a:solidFill>
                <a:schemeClr val="dk1"/>
              </a:solidFill>
              <a:latin typeface="Calibri"/>
              <a:ea typeface="Calibri"/>
              <a:cs typeface="Calibri"/>
              <a:sym typeface="Calibri"/>
            </a:endParaRPr>
          </a:p>
        </p:txBody>
      </p:sp>
      <p:pic>
        <p:nvPicPr>
          <p:cNvPr id="223" name="Google Shape;223;p23"/>
          <p:cNvPicPr preferRelativeResize="0"/>
          <p:nvPr/>
        </p:nvPicPr>
        <p:blipFill>
          <a:blip r:embed="rId3">
            <a:alphaModFix/>
          </a:blip>
          <a:stretch>
            <a:fillRect/>
          </a:stretch>
        </p:blipFill>
        <p:spPr>
          <a:xfrm>
            <a:off x="5997600" y="1603075"/>
            <a:ext cx="2641050" cy="2208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txBox="1"/>
          <p:nvPr/>
        </p:nvSpPr>
        <p:spPr>
          <a:xfrm>
            <a:off x="312879" y="29260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29" name="Google Shape;229;p24"/>
          <p:cNvSpPr/>
          <p:nvPr/>
        </p:nvSpPr>
        <p:spPr>
          <a:xfrm>
            <a:off x="398350" y="870575"/>
            <a:ext cx="7453200" cy="14535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None/>
            </a:pPr>
            <a:r>
              <a:t/>
            </a:r>
            <a:endParaRPr sz="2200">
              <a:latin typeface="Calibri"/>
              <a:ea typeface="Calibri"/>
              <a:cs typeface="Calibri"/>
              <a:sym typeface="Calibri"/>
            </a:endParaRPr>
          </a:p>
          <a:p>
            <a:pPr indent="0" lvl="0" marL="101600" marR="0" rtl="0" algn="just">
              <a:lnSpc>
                <a:spcPct val="100000"/>
              </a:lnSpc>
              <a:spcBef>
                <a:spcPts val="0"/>
              </a:spcBef>
              <a:spcAft>
                <a:spcPts val="0"/>
              </a:spcAft>
              <a:buNone/>
            </a:pPr>
            <a:r>
              <a:rPr b="0" i="0" lang="es" sz="2200" u="none" cap="none" strike="noStrike">
                <a:solidFill>
                  <a:srgbClr val="000000"/>
                </a:solidFill>
                <a:latin typeface="Calibri"/>
                <a:ea typeface="Calibri"/>
                <a:cs typeface="Calibri"/>
                <a:sym typeface="Calibri"/>
              </a:rPr>
              <a:t>3. Observa las curvas de nivel y el perfil topográfico que dibujaste y responde. ¿En qué zonas la pendiente del relieve es más pronunciada, cuando las curvas de nivel se encuentran más separadas o más juntas? Explica.</a:t>
            </a:r>
            <a:endParaRPr b="0" i="0" sz="2200" u="none" cap="none" strike="noStrike">
              <a:solidFill>
                <a:srgbClr val="000000"/>
              </a:solidFill>
              <a:latin typeface="Calibri"/>
              <a:ea typeface="Calibri"/>
              <a:cs typeface="Calibri"/>
              <a:sym typeface="Calibri"/>
            </a:endParaRPr>
          </a:p>
          <a:p>
            <a:pPr indent="-228600" lvl="0" marL="914400" marR="0" rtl="0" algn="just">
              <a:lnSpc>
                <a:spcPct val="100000"/>
              </a:lnSpc>
              <a:spcBef>
                <a:spcPts val="0"/>
              </a:spcBef>
              <a:spcAft>
                <a:spcPts val="0"/>
              </a:spcAft>
              <a:buClr>
                <a:srgbClr val="000000"/>
              </a:buClr>
              <a:buSzPts val="2000"/>
              <a:buFont typeface="Calibri"/>
              <a:buNone/>
            </a:pPr>
            <a:r>
              <a:t/>
            </a:r>
            <a:endParaRPr b="0" i="0" sz="2000" u="none" cap="none" strike="noStrike">
              <a:solidFill>
                <a:srgbClr val="000000"/>
              </a:solidFill>
              <a:latin typeface="Calibri"/>
              <a:ea typeface="Calibri"/>
              <a:cs typeface="Calibri"/>
              <a:sym typeface="Calibri"/>
            </a:endParaRPr>
          </a:p>
        </p:txBody>
      </p:sp>
      <p:pic>
        <p:nvPicPr>
          <p:cNvPr id="230" name="Google Shape;230;p24"/>
          <p:cNvPicPr preferRelativeResize="0"/>
          <p:nvPr/>
        </p:nvPicPr>
        <p:blipFill>
          <a:blip r:embed="rId3">
            <a:alphaModFix/>
          </a:blip>
          <a:stretch>
            <a:fillRect/>
          </a:stretch>
        </p:blipFill>
        <p:spPr>
          <a:xfrm>
            <a:off x="3269975" y="2571750"/>
            <a:ext cx="2408916" cy="23598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36" name="Google Shape;236;p25"/>
          <p:cNvSpPr/>
          <p:nvPr/>
        </p:nvSpPr>
        <p:spPr>
          <a:xfrm>
            <a:off x="312875" y="1000800"/>
            <a:ext cx="5234700" cy="3948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None/>
            </a:pPr>
            <a:r>
              <a:rPr b="1" lang="es" sz="2200" u="sng">
                <a:latin typeface="Calibri"/>
                <a:ea typeface="Calibri"/>
                <a:cs typeface="Calibri"/>
                <a:sym typeface="Calibri"/>
              </a:rPr>
              <a:t>R</a:t>
            </a:r>
            <a:r>
              <a:rPr b="1" i="0" lang="es" sz="2200" u="sng" cap="none" strike="noStrike">
                <a:solidFill>
                  <a:srgbClr val="000000"/>
                </a:solidFill>
                <a:latin typeface="Calibri"/>
                <a:ea typeface="Calibri"/>
                <a:cs typeface="Calibri"/>
                <a:sym typeface="Calibri"/>
              </a:rPr>
              <a:t>espuesta:</a:t>
            </a:r>
            <a:r>
              <a:rPr b="1" i="0" lang="es" sz="2200" u="none" cap="none" strike="noStrike">
                <a:solidFill>
                  <a:srgbClr val="000000"/>
                </a:solidFill>
                <a:latin typeface="Calibri"/>
                <a:ea typeface="Calibri"/>
                <a:cs typeface="Calibri"/>
                <a:sym typeface="Calibri"/>
              </a:rPr>
              <a:t> </a:t>
            </a:r>
            <a:r>
              <a:rPr b="0" i="0" lang="es" sz="2200" u="none" cap="none" strike="noStrike">
                <a:solidFill>
                  <a:srgbClr val="000000"/>
                </a:solidFill>
                <a:latin typeface="Calibri"/>
                <a:ea typeface="Calibri"/>
                <a:cs typeface="Calibri"/>
                <a:sym typeface="Calibri"/>
              </a:rPr>
              <a:t>La pendiente del relieve es más pronunciada cuando las curvas de nivel están más juntas. Esto se debe a que en dicho caso, la distancia “horizontal” entre las curvas es menor, mientras que las diferencias de altitud son la misma, por lo tanto, si para el mismo incremento en altitud, el incremento horizontal es más pequeño, entonces la pendiente es mayor. </a:t>
            </a:r>
            <a:endParaRPr b="0" i="0" sz="2200" u="none" cap="none" strike="noStrike">
              <a:solidFill>
                <a:srgbClr val="000000"/>
              </a:solidFill>
              <a:latin typeface="Calibri"/>
              <a:ea typeface="Calibri"/>
              <a:cs typeface="Calibri"/>
              <a:sym typeface="Calibri"/>
            </a:endParaRPr>
          </a:p>
        </p:txBody>
      </p:sp>
      <p:pic>
        <p:nvPicPr>
          <p:cNvPr id="237" name="Google Shape;237;p25"/>
          <p:cNvPicPr preferRelativeResize="0"/>
          <p:nvPr/>
        </p:nvPicPr>
        <p:blipFill>
          <a:blip r:embed="rId3">
            <a:alphaModFix/>
          </a:blip>
          <a:stretch>
            <a:fillRect/>
          </a:stretch>
        </p:blipFill>
        <p:spPr>
          <a:xfrm>
            <a:off x="5710475" y="1362825"/>
            <a:ext cx="3291625" cy="32245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6214346171_0_45"/>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pic>
        <p:nvPicPr>
          <p:cNvPr id="243" name="Google Shape;243;g26214346171_0_45"/>
          <p:cNvPicPr preferRelativeResize="0"/>
          <p:nvPr/>
        </p:nvPicPr>
        <p:blipFill>
          <a:blip r:embed="rId3">
            <a:alphaModFix/>
          </a:blip>
          <a:stretch>
            <a:fillRect/>
          </a:stretch>
        </p:blipFill>
        <p:spPr>
          <a:xfrm>
            <a:off x="2196049" y="440250"/>
            <a:ext cx="5104876" cy="4445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6214346171_0_4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pic>
        <p:nvPicPr>
          <p:cNvPr id="249" name="Google Shape;249;g26214346171_0_40"/>
          <p:cNvPicPr preferRelativeResize="0"/>
          <p:nvPr/>
        </p:nvPicPr>
        <p:blipFill>
          <a:blip r:embed="rId3">
            <a:alphaModFix/>
          </a:blip>
          <a:stretch>
            <a:fillRect/>
          </a:stretch>
        </p:blipFill>
        <p:spPr>
          <a:xfrm>
            <a:off x="2286575" y="253688"/>
            <a:ext cx="5426025" cy="46361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55" name="Google Shape;255;p26"/>
          <p:cNvSpPr/>
          <p:nvPr/>
        </p:nvSpPr>
        <p:spPr>
          <a:xfrm>
            <a:off x="312875" y="1000800"/>
            <a:ext cx="4515900" cy="27570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None/>
            </a:pPr>
            <a:r>
              <a:rPr b="0" i="0" lang="es" sz="2200" u="none" cap="none" strike="noStrike">
                <a:solidFill>
                  <a:srgbClr val="000000"/>
                </a:solidFill>
                <a:latin typeface="Calibri"/>
                <a:ea typeface="Calibri"/>
                <a:cs typeface="Calibri"/>
                <a:sym typeface="Calibri"/>
              </a:rPr>
              <a:t>4.	A partir de las curvas de nivel, construye el perfil topográfico del relieve del cerro correspondiente a la línea norte-sur. Para esto utiliza una regla. </a:t>
            </a:r>
            <a:endParaRPr b="0" i="0" sz="2200" u="none" cap="none" strike="noStrike">
              <a:solidFill>
                <a:srgbClr val="000000"/>
              </a:solidFill>
              <a:latin typeface="Calibri"/>
              <a:ea typeface="Calibri"/>
              <a:cs typeface="Calibri"/>
              <a:sym typeface="Calibri"/>
            </a:endParaRPr>
          </a:p>
        </p:txBody>
      </p:sp>
      <p:pic>
        <p:nvPicPr>
          <p:cNvPr id="256" name="Google Shape;256;p26"/>
          <p:cNvPicPr preferRelativeResize="0"/>
          <p:nvPr/>
        </p:nvPicPr>
        <p:blipFill>
          <a:blip r:embed="rId3">
            <a:alphaModFix/>
          </a:blip>
          <a:stretch>
            <a:fillRect/>
          </a:stretch>
        </p:blipFill>
        <p:spPr>
          <a:xfrm>
            <a:off x="4828775" y="146875"/>
            <a:ext cx="3770175" cy="48243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62" name="Google Shape;262;p27"/>
          <p:cNvSpPr/>
          <p:nvPr/>
        </p:nvSpPr>
        <p:spPr>
          <a:xfrm>
            <a:off x="402952" y="1131209"/>
            <a:ext cx="3234300" cy="797700"/>
          </a:xfrm>
          <a:prstGeom prst="rect">
            <a:avLst/>
          </a:prstGeom>
          <a:solidFill>
            <a:srgbClr val="F3F3F3"/>
          </a:solidFill>
          <a:ln>
            <a:noFill/>
          </a:ln>
        </p:spPr>
        <p:txBody>
          <a:bodyPr anchorCtr="0" anchor="ctr" bIns="68575" lIns="68575" spcFirstLastPara="1" rIns="68575" wrap="square" tIns="68575">
            <a:noAutofit/>
          </a:bodyPr>
          <a:lstStyle/>
          <a:p>
            <a:pPr indent="0" lvl="0" marL="101600" marR="0" rtl="0" algn="just">
              <a:lnSpc>
                <a:spcPct val="100000"/>
              </a:lnSpc>
              <a:spcBef>
                <a:spcPts val="0"/>
              </a:spcBef>
              <a:spcAft>
                <a:spcPts val="0"/>
              </a:spcAft>
              <a:buNone/>
            </a:pPr>
            <a:r>
              <a:rPr b="0" i="0" lang="es" sz="2400" u="none" cap="none" strike="noStrike">
                <a:solidFill>
                  <a:srgbClr val="000000"/>
                </a:solidFill>
                <a:latin typeface="Calibri"/>
                <a:ea typeface="Calibri"/>
                <a:cs typeface="Calibri"/>
                <a:sym typeface="Calibri"/>
              </a:rPr>
              <a:t>4.	Respuesta factible</a:t>
            </a:r>
            <a:endParaRPr b="0" i="0" sz="2400" u="none" cap="none" strike="noStrike">
              <a:solidFill>
                <a:srgbClr val="000000"/>
              </a:solidFill>
              <a:latin typeface="Calibri"/>
              <a:ea typeface="Calibri"/>
              <a:cs typeface="Calibri"/>
              <a:sym typeface="Calibri"/>
            </a:endParaRPr>
          </a:p>
        </p:txBody>
      </p:sp>
      <p:pic>
        <p:nvPicPr>
          <p:cNvPr id="263" name="Google Shape;263;p27"/>
          <p:cNvPicPr preferRelativeResize="0"/>
          <p:nvPr/>
        </p:nvPicPr>
        <p:blipFill>
          <a:blip r:embed="rId3">
            <a:alphaModFix/>
          </a:blip>
          <a:stretch>
            <a:fillRect/>
          </a:stretch>
        </p:blipFill>
        <p:spPr>
          <a:xfrm>
            <a:off x="4158875" y="235187"/>
            <a:ext cx="3401000" cy="467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3"/>
          <p:cNvSpPr/>
          <p:nvPr/>
        </p:nvSpPr>
        <p:spPr>
          <a:xfrm>
            <a:off x="679325" y="1763700"/>
            <a:ext cx="7957800" cy="1515000"/>
          </a:xfrm>
          <a:prstGeom prst="rect">
            <a:avLst/>
          </a:prstGeom>
          <a:solidFill>
            <a:srgbClr val="F3F3F3"/>
          </a:solidFill>
          <a:ln>
            <a:noFill/>
          </a:ln>
        </p:spPr>
        <p:txBody>
          <a:bodyPr anchorCtr="0" anchor="ctr" bIns="68575" lIns="68575" spcFirstLastPara="1" rIns="68575" wrap="square" tIns="68575">
            <a:noAutofit/>
          </a:bodyPr>
          <a:lstStyle/>
          <a:p>
            <a:pPr indent="-381000" lvl="0" marL="457200" marR="0" rtl="0" algn="just">
              <a:lnSpc>
                <a:spcPct val="100000"/>
              </a:lnSpc>
              <a:spcBef>
                <a:spcPts val="0"/>
              </a:spcBef>
              <a:spcAft>
                <a:spcPts val="0"/>
              </a:spcAft>
              <a:buClr>
                <a:schemeClr val="dk1"/>
              </a:buClr>
              <a:buSzPts val="2400"/>
              <a:buFont typeface="Calibri"/>
              <a:buChar char="●"/>
            </a:pPr>
            <a:r>
              <a:rPr b="0" i="0" lang="es" sz="2400" u="none" cap="none" strike="noStrike">
                <a:solidFill>
                  <a:schemeClr val="dk1"/>
                </a:solidFill>
                <a:latin typeface="Calibri"/>
                <a:ea typeface="Calibri"/>
                <a:cs typeface="Calibri"/>
                <a:sym typeface="Calibri"/>
              </a:rPr>
              <a:t>¿Alguna vez han utilizado un mapa que indique montañas o cerros?</a:t>
            </a:r>
            <a:endParaRPr b="0" i="0" sz="2400" u="none" cap="none" strike="noStrike">
              <a:solidFill>
                <a:schemeClr val="dk1"/>
              </a:solidFill>
              <a:latin typeface="Calibri"/>
              <a:ea typeface="Calibri"/>
              <a:cs typeface="Calibri"/>
              <a:sym typeface="Calibri"/>
            </a:endParaRPr>
          </a:p>
          <a:p>
            <a:pPr indent="-381000" lvl="0" marL="457200" marR="0" rtl="0" algn="just">
              <a:lnSpc>
                <a:spcPct val="100000"/>
              </a:lnSpc>
              <a:spcBef>
                <a:spcPts val="0"/>
              </a:spcBef>
              <a:spcAft>
                <a:spcPts val="0"/>
              </a:spcAft>
              <a:buClr>
                <a:schemeClr val="dk1"/>
              </a:buClr>
              <a:buSzPts val="2400"/>
              <a:buFont typeface="Calibri"/>
              <a:buChar char="●"/>
            </a:pPr>
            <a:r>
              <a:rPr b="0" i="0" lang="es" sz="2400" u="none" cap="none" strike="noStrike">
                <a:solidFill>
                  <a:schemeClr val="dk1"/>
                </a:solidFill>
                <a:latin typeface="Calibri"/>
                <a:ea typeface="Calibri"/>
                <a:cs typeface="Calibri"/>
                <a:sym typeface="Calibri"/>
              </a:rPr>
              <a:t>¿Para qué creen que estos son útiles?</a:t>
            </a:r>
            <a:endParaRPr b="0" i="0" sz="2400" u="none" cap="none" strike="noStrike">
              <a:solidFill>
                <a:schemeClr val="dk1"/>
              </a:solidFill>
              <a:latin typeface="Calibri"/>
              <a:ea typeface="Calibri"/>
              <a:cs typeface="Calibri"/>
              <a:sym typeface="Calibri"/>
            </a:endParaRPr>
          </a:p>
        </p:txBody>
      </p:sp>
      <p:sp>
        <p:nvSpPr>
          <p:cNvPr id="95" name="Google Shape;95;p3"/>
          <p:cNvSpPr txBox="1"/>
          <p:nvPr/>
        </p:nvSpPr>
        <p:spPr>
          <a:xfrm>
            <a:off x="396430" y="550094"/>
            <a:ext cx="72141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i="0" lang="es" sz="3000" u="none" cap="none" strike="noStrike">
                <a:solidFill>
                  <a:srgbClr val="423B71"/>
                </a:solidFill>
                <a:latin typeface="Calibri"/>
                <a:ea typeface="Calibri"/>
                <a:cs typeface="Calibri"/>
                <a:sym typeface="Calibri"/>
              </a:rPr>
              <a:t>A partir del video, respondamos:</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8"/>
          <p:cNvSpPr txBox="1"/>
          <p:nvPr/>
        </p:nvSpPr>
        <p:spPr>
          <a:xfrm>
            <a:off x="312878" y="344550"/>
            <a:ext cx="716309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Volvemos al problema original</a:t>
            </a:r>
            <a:endParaRPr b="1" i="0" sz="2700" u="none" cap="none" strike="noStrike">
              <a:solidFill>
                <a:srgbClr val="423B71"/>
              </a:solidFill>
              <a:latin typeface="Calibri"/>
              <a:ea typeface="Calibri"/>
              <a:cs typeface="Calibri"/>
              <a:sym typeface="Calibri"/>
            </a:endParaRPr>
          </a:p>
        </p:txBody>
      </p:sp>
      <p:sp>
        <p:nvSpPr>
          <p:cNvPr id="269" name="Google Shape;269;p28"/>
          <p:cNvSpPr txBox="1"/>
          <p:nvPr/>
        </p:nvSpPr>
        <p:spPr>
          <a:xfrm>
            <a:off x="1056699" y="1000325"/>
            <a:ext cx="6669000" cy="4386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700"/>
              <a:buFont typeface="Arial"/>
              <a:buNone/>
            </a:pPr>
            <a:r>
              <a:rPr b="0" i="0" lang="es" sz="2400" u="none" cap="none" strike="noStrike">
                <a:solidFill>
                  <a:srgbClr val="423B71"/>
                </a:solidFill>
                <a:latin typeface="Calibri"/>
                <a:ea typeface="Calibri"/>
                <a:cs typeface="Calibri"/>
                <a:sym typeface="Calibri"/>
              </a:rPr>
              <a:t>¿Qué ruta es más conveniente para llegar a la cima?</a:t>
            </a:r>
            <a:endParaRPr/>
          </a:p>
        </p:txBody>
      </p:sp>
      <p:pic>
        <p:nvPicPr>
          <p:cNvPr id="270" name="Google Shape;270;p28"/>
          <p:cNvPicPr preferRelativeResize="0"/>
          <p:nvPr/>
        </p:nvPicPr>
        <p:blipFill>
          <a:blip r:embed="rId3">
            <a:alphaModFix/>
          </a:blip>
          <a:stretch>
            <a:fillRect/>
          </a:stretch>
        </p:blipFill>
        <p:spPr>
          <a:xfrm>
            <a:off x="1349050" y="1927225"/>
            <a:ext cx="6972300" cy="2390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nvSpPr>
        <p:spPr>
          <a:xfrm>
            <a:off x="312878" y="344550"/>
            <a:ext cx="7163095" cy="530884"/>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Volvemos al problema original</a:t>
            </a:r>
            <a:endParaRPr b="1" i="0" sz="2700" u="none" cap="none" strike="noStrike">
              <a:solidFill>
                <a:srgbClr val="423B71"/>
              </a:solidFill>
              <a:latin typeface="Calibri"/>
              <a:ea typeface="Calibri"/>
              <a:cs typeface="Calibri"/>
              <a:sym typeface="Calibri"/>
            </a:endParaRPr>
          </a:p>
        </p:txBody>
      </p:sp>
      <p:sp>
        <p:nvSpPr>
          <p:cNvPr id="276" name="Google Shape;276;p29"/>
          <p:cNvSpPr/>
          <p:nvPr/>
        </p:nvSpPr>
        <p:spPr>
          <a:xfrm>
            <a:off x="312877" y="1195754"/>
            <a:ext cx="7946867" cy="1451757"/>
          </a:xfrm>
          <a:prstGeom prst="rect">
            <a:avLst/>
          </a:prstGeom>
          <a:solidFill>
            <a:srgbClr val="F3F3F3"/>
          </a:solidFill>
          <a:ln>
            <a:noFill/>
          </a:ln>
        </p:spPr>
        <p:txBody>
          <a:bodyPr anchorCtr="0" anchor="ctr" bIns="68575" lIns="68575" spcFirstLastPara="1" rIns="68575" wrap="square" tIns="68575">
            <a:noAutofit/>
          </a:bodyPr>
          <a:lstStyle/>
          <a:p>
            <a:pPr indent="-368300" lvl="0" marL="457200" rtl="0" algn="just">
              <a:spcBef>
                <a:spcPts val="0"/>
              </a:spcBef>
              <a:spcAft>
                <a:spcPts val="0"/>
              </a:spcAft>
              <a:buSzPts val="2200"/>
              <a:buFont typeface="Calibri"/>
              <a:buChar char="•"/>
            </a:pPr>
            <a:r>
              <a:rPr lang="es" sz="2200">
                <a:latin typeface="Calibri"/>
                <a:ea typeface="Calibri"/>
                <a:cs typeface="Calibri"/>
                <a:sym typeface="Calibri"/>
              </a:rPr>
              <a:t>Si ustedes fueran quienes subieran el cerro ¿Cuál de las dos rutas escogerían? Argumenten por qué.</a:t>
            </a:r>
            <a:endParaRPr sz="2200">
              <a:latin typeface="Calibri"/>
              <a:ea typeface="Calibri"/>
              <a:cs typeface="Calibri"/>
              <a:sym typeface="Calibri"/>
            </a:endParaRPr>
          </a:p>
          <a:p>
            <a:pPr indent="-368300" lvl="0" marL="457200" rtl="0" algn="just">
              <a:spcBef>
                <a:spcPts val="0"/>
              </a:spcBef>
              <a:spcAft>
                <a:spcPts val="0"/>
              </a:spcAft>
              <a:buSzPts val="2200"/>
              <a:buFont typeface="Calibri"/>
              <a:buChar char="•"/>
            </a:pPr>
            <a:r>
              <a:rPr lang="es" sz="2200">
                <a:latin typeface="Calibri"/>
                <a:ea typeface="Calibri"/>
                <a:cs typeface="Calibri"/>
                <a:sym typeface="Calibri"/>
              </a:rPr>
              <a:t>Si planean hacer una parada a acampar ¿Cuál de las dos rutas escogerían? ¿Por qué?</a:t>
            </a:r>
            <a:endParaRPr sz="2200">
              <a:latin typeface="Calibri"/>
              <a:ea typeface="Calibri"/>
              <a:cs typeface="Calibri"/>
              <a:sym typeface="Calibri"/>
            </a:endParaRPr>
          </a:p>
        </p:txBody>
      </p:sp>
      <p:pic>
        <p:nvPicPr>
          <p:cNvPr id="277" name="Google Shape;277;p29"/>
          <p:cNvPicPr preferRelativeResize="0"/>
          <p:nvPr/>
        </p:nvPicPr>
        <p:blipFill>
          <a:blip r:embed="rId3">
            <a:alphaModFix/>
          </a:blip>
          <a:stretch>
            <a:fillRect/>
          </a:stretch>
        </p:blipFill>
        <p:spPr>
          <a:xfrm>
            <a:off x="1376875" y="2736911"/>
            <a:ext cx="6390241" cy="219118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0"/>
          <p:cNvSpPr txBox="1"/>
          <p:nvPr/>
        </p:nvSpPr>
        <p:spPr>
          <a:xfrm>
            <a:off x="312879" y="344550"/>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2700" u="none" cap="none" strike="noStrike">
              <a:solidFill>
                <a:srgbClr val="423B71"/>
              </a:solidFill>
              <a:latin typeface="Calibri"/>
              <a:ea typeface="Calibri"/>
              <a:cs typeface="Calibri"/>
              <a:sym typeface="Calibri"/>
            </a:endParaRPr>
          </a:p>
        </p:txBody>
      </p:sp>
      <p:sp>
        <p:nvSpPr>
          <p:cNvPr id="283" name="Google Shape;283;p30"/>
          <p:cNvSpPr/>
          <p:nvPr/>
        </p:nvSpPr>
        <p:spPr>
          <a:xfrm>
            <a:off x="451200" y="1152400"/>
            <a:ext cx="8011500" cy="1794000"/>
          </a:xfrm>
          <a:prstGeom prst="rect">
            <a:avLst/>
          </a:prstGeom>
          <a:solidFill>
            <a:srgbClr val="F3F3F3"/>
          </a:solidFill>
          <a:ln>
            <a:noFill/>
          </a:ln>
        </p:spPr>
        <p:txBody>
          <a:bodyPr anchorCtr="0" anchor="ctr" bIns="68575" lIns="68575" spcFirstLastPara="1" rIns="68575" wrap="square" tIns="68575">
            <a:noAutofit/>
          </a:bodyPr>
          <a:lstStyle/>
          <a:p>
            <a:pPr indent="-469900" lvl="0" marL="558800" marR="0" rtl="0" algn="just">
              <a:lnSpc>
                <a:spcPct val="100000"/>
              </a:lnSpc>
              <a:spcBef>
                <a:spcPts val="0"/>
              </a:spcBef>
              <a:spcAft>
                <a:spcPts val="0"/>
              </a:spcAft>
              <a:buClr>
                <a:srgbClr val="000000"/>
              </a:buClr>
              <a:buSzPts val="2200"/>
              <a:buFont typeface="Calibri"/>
              <a:buAutoNum type="arabicPeriod" startAt="5"/>
            </a:pPr>
            <a:r>
              <a:rPr i="0" lang="es" sz="2200" u="none" cap="none" strike="noStrike">
                <a:solidFill>
                  <a:srgbClr val="000000"/>
                </a:solidFill>
                <a:latin typeface="Calibri"/>
                <a:ea typeface="Calibri"/>
                <a:cs typeface="Calibri"/>
                <a:sym typeface="Calibri"/>
              </a:rPr>
              <a:t>Considerando los perfiles topográficos de las dos rutas de trekking que dibujaste:</a:t>
            </a:r>
            <a:endParaRPr sz="2200">
              <a:latin typeface="Calibri"/>
              <a:ea typeface="Calibri"/>
              <a:cs typeface="Calibri"/>
              <a:sym typeface="Calibri"/>
            </a:endParaRPr>
          </a:p>
          <a:p>
            <a:pPr indent="-469900" lvl="0" marL="558800" marR="0" rtl="0" algn="just">
              <a:lnSpc>
                <a:spcPct val="100000"/>
              </a:lnSpc>
              <a:spcBef>
                <a:spcPts val="0"/>
              </a:spcBef>
              <a:spcAft>
                <a:spcPts val="0"/>
              </a:spcAft>
              <a:buClr>
                <a:srgbClr val="000000"/>
              </a:buClr>
              <a:buSzPts val="2200"/>
              <a:buFont typeface="Calibri"/>
              <a:buAutoNum type="alphaLcParenR"/>
            </a:pPr>
            <a:r>
              <a:rPr i="0" lang="es" sz="2200" u="none" cap="none" strike="noStrike">
                <a:solidFill>
                  <a:srgbClr val="000000"/>
                </a:solidFill>
                <a:latin typeface="Calibri"/>
                <a:ea typeface="Calibri"/>
                <a:cs typeface="Calibri"/>
                <a:sym typeface="Calibri"/>
              </a:rPr>
              <a:t>Define un criterio, que se pueda medir matemáticamente, para determinar qué ruta es más adecuada.</a:t>
            </a:r>
            <a:endParaRPr sz="2200">
              <a:latin typeface="Calibri"/>
              <a:ea typeface="Calibri"/>
              <a:cs typeface="Calibri"/>
              <a:sym typeface="Calibri"/>
            </a:endParaRPr>
          </a:p>
          <a:p>
            <a:pPr indent="-469900" lvl="0" marL="558800" marR="0" rtl="0" algn="just">
              <a:lnSpc>
                <a:spcPct val="100000"/>
              </a:lnSpc>
              <a:spcBef>
                <a:spcPts val="0"/>
              </a:spcBef>
              <a:spcAft>
                <a:spcPts val="0"/>
              </a:spcAft>
              <a:buClr>
                <a:srgbClr val="000000"/>
              </a:buClr>
              <a:buSzPts val="2200"/>
              <a:buFont typeface="Calibri"/>
              <a:buAutoNum type="alphaLcParenR"/>
            </a:pPr>
            <a:r>
              <a:rPr i="0" lang="es" sz="2200" u="none" cap="none" strike="noStrike">
                <a:solidFill>
                  <a:srgbClr val="000000"/>
                </a:solidFill>
                <a:latin typeface="Calibri"/>
                <a:ea typeface="Calibri"/>
                <a:cs typeface="Calibri"/>
                <a:sym typeface="Calibri"/>
              </a:rPr>
              <a:t>De acuerdo al criterio anterior, ¿qué ruta es la más adecuada?</a:t>
            </a:r>
            <a:endParaRPr sz="2200">
              <a:latin typeface="Calibri"/>
              <a:ea typeface="Calibri"/>
              <a:cs typeface="Calibri"/>
              <a:sym typeface="Calibri"/>
            </a:endParaRPr>
          </a:p>
        </p:txBody>
      </p:sp>
      <p:pic>
        <p:nvPicPr>
          <p:cNvPr id="284" name="Google Shape;284;p30"/>
          <p:cNvPicPr preferRelativeResize="0"/>
          <p:nvPr/>
        </p:nvPicPr>
        <p:blipFill>
          <a:blip r:embed="rId3">
            <a:alphaModFix/>
          </a:blip>
          <a:stretch>
            <a:fillRect/>
          </a:stretch>
        </p:blipFill>
        <p:spPr>
          <a:xfrm>
            <a:off x="1903976" y="3016650"/>
            <a:ext cx="5480149" cy="1879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p:nvPr/>
        </p:nvSpPr>
        <p:spPr>
          <a:xfrm>
            <a:off x="414650" y="1385800"/>
            <a:ext cx="8422200" cy="30507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800"/>
              <a:buFont typeface="Arial"/>
              <a:buNone/>
            </a:pPr>
            <a:r>
              <a:rPr b="1" i="0" lang="es" sz="2400" u="sng" cap="none" strike="noStrike">
                <a:solidFill>
                  <a:srgbClr val="000000"/>
                </a:solidFill>
                <a:latin typeface="Calibri"/>
                <a:ea typeface="Calibri"/>
                <a:cs typeface="Calibri"/>
                <a:sym typeface="Calibri"/>
              </a:rPr>
              <a:t>Respuesta:</a:t>
            </a:r>
            <a:endParaRPr b="1" sz="2400" u="sng">
              <a:latin typeface="Calibri"/>
              <a:ea typeface="Calibri"/>
              <a:cs typeface="Calibri"/>
              <a:sym typeface="Calibri"/>
            </a:endParaRPr>
          </a:p>
          <a:p>
            <a:pPr indent="-368300" lvl="0" marL="457200" marR="0" rtl="0" algn="l">
              <a:lnSpc>
                <a:spcPct val="100000"/>
              </a:lnSpc>
              <a:spcBef>
                <a:spcPts val="0"/>
              </a:spcBef>
              <a:spcAft>
                <a:spcPts val="0"/>
              </a:spcAft>
              <a:buClr>
                <a:srgbClr val="000000"/>
              </a:buClr>
              <a:buSzPts val="2200"/>
              <a:buFont typeface="Calibri"/>
              <a:buAutoNum type="alphaLcPeriod"/>
            </a:pPr>
            <a:r>
              <a:rPr i="0" lang="es" sz="2200" u="none" cap="none" strike="noStrike">
                <a:solidFill>
                  <a:srgbClr val="000000"/>
                </a:solidFill>
                <a:latin typeface="Calibri"/>
                <a:ea typeface="Calibri"/>
                <a:cs typeface="Calibri"/>
                <a:sym typeface="Calibri"/>
              </a:rPr>
              <a:t>Aquí deben escoger criterios que se puedan medir utilizando el perfil topográfico, por ejemplo, la “menor distancia recorrida” o la de “menor pendiente”.</a:t>
            </a:r>
            <a:endParaRPr sz="2200">
              <a:latin typeface="Calibri"/>
              <a:ea typeface="Calibri"/>
              <a:cs typeface="Calibri"/>
              <a:sym typeface="Calibri"/>
            </a:endParaRPr>
          </a:p>
          <a:p>
            <a:pPr indent="-368300" lvl="0" marL="457200" marR="0" rtl="0" algn="l">
              <a:lnSpc>
                <a:spcPct val="100000"/>
              </a:lnSpc>
              <a:spcBef>
                <a:spcPts val="0"/>
              </a:spcBef>
              <a:spcAft>
                <a:spcPts val="0"/>
              </a:spcAft>
              <a:buSzPts val="2200"/>
              <a:buFont typeface="Calibri"/>
              <a:buAutoNum type="alphaLcPeriod"/>
            </a:pPr>
            <a:r>
              <a:rPr i="0" lang="es" sz="2200" u="none" cap="none" strike="noStrike">
                <a:solidFill>
                  <a:srgbClr val="000000"/>
                </a:solidFill>
                <a:latin typeface="Calibri"/>
                <a:ea typeface="Calibri"/>
                <a:cs typeface="Calibri"/>
                <a:sym typeface="Calibri"/>
              </a:rPr>
              <a:t>Esta respuesta depende de la de a. </a:t>
            </a:r>
            <a:r>
              <a:rPr lang="es" sz="2200">
                <a:latin typeface="Calibri"/>
                <a:ea typeface="Calibri"/>
                <a:cs typeface="Calibri"/>
                <a:sym typeface="Calibri"/>
              </a:rPr>
              <a:t>Sí</a:t>
            </a:r>
            <a:r>
              <a:rPr i="0" lang="es" sz="2200" u="none" cap="none" strike="noStrike">
                <a:solidFill>
                  <a:srgbClr val="000000"/>
                </a:solidFill>
                <a:latin typeface="Calibri"/>
                <a:ea typeface="Calibri"/>
                <a:cs typeface="Calibri"/>
                <a:sym typeface="Calibri"/>
              </a:rPr>
              <a:t> definen los criterios antes mencionados la respuesta es la siguiente: </a:t>
            </a:r>
            <a:endParaRPr sz="2200">
              <a:latin typeface="Calibri"/>
              <a:ea typeface="Calibri"/>
              <a:cs typeface="Calibri"/>
              <a:sym typeface="Calibri"/>
            </a:endParaRPr>
          </a:p>
          <a:p>
            <a:pPr indent="-368300" lvl="0" marL="914400" marR="0" rtl="0" algn="l">
              <a:lnSpc>
                <a:spcPct val="100000"/>
              </a:lnSpc>
              <a:spcBef>
                <a:spcPts val="0"/>
              </a:spcBef>
              <a:spcAft>
                <a:spcPts val="0"/>
              </a:spcAft>
              <a:buClr>
                <a:srgbClr val="000000"/>
              </a:buClr>
              <a:buSzPts val="2200"/>
              <a:buFont typeface="Calibri"/>
              <a:buChar char="-"/>
            </a:pPr>
            <a:r>
              <a:rPr i="0" lang="es" sz="2200" u="none" cap="none" strike="noStrike">
                <a:solidFill>
                  <a:srgbClr val="000000"/>
                </a:solidFill>
                <a:latin typeface="Calibri"/>
                <a:ea typeface="Calibri"/>
                <a:cs typeface="Calibri"/>
                <a:sym typeface="Calibri"/>
              </a:rPr>
              <a:t>Menor distancia: Huilli</a:t>
            </a:r>
            <a:endParaRPr i="0" sz="2200" u="none" cap="none" strike="noStrike">
              <a:solidFill>
                <a:srgbClr val="000000"/>
              </a:solidFill>
              <a:latin typeface="Calibri"/>
              <a:ea typeface="Calibri"/>
              <a:cs typeface="Calibri"/>
              <a:sym typeface="Calibri"/>
            </a:endParaRPr>
          </a:p>
          <a:p>
            <a:pPr indent="-368300" lvl="0" marL="914400" marR="0" rtl="0" algn="l">
              <a:lnSpc>
                <a:spcPct val="100000"/>
              </a:lnSpc>
              <a:spcBef>
                <a:spcPts val="0"/>
              </a:spcBef>
              <a:spcAft>
                <a:spcPts val="0"/>
              </a:spcAft>
              <a:buClr>
                <a:srgbClr val="000000"/>
              </a:buClr>
              <a:buSzPts val="2200"/>
              <a:buFont typeface="Calibri"/>
              <a:buChar char="-"/>
            </a:pPr>
            <a:r>
              <a:rPr i="0" lang="es" sz="2200" u="none" cap="none" strike="noStrike">
                <a:solidFill>
                  <a:srgbClr val="000000"/>
                </a:solidFill>
                <a:latin typeface="Calibri"/>
                <a:ea typeface="Calibri"/>
                <a:cs typeface="Calibri"/>
                <a:sym typeface="Calibri"/>
              </a:rPr>
              <a:t>Menor pendiente: Puel</a:t>
            </a:r>
            <a:endParaRPr i="0" sz="2200" u="none" cap="none" strike="noStrike">
              <a:solidFill>
                <a:srgbClr val="000000"/>
              </a:solidFill>
              <a:latin typeface="Calibri"/>
              <a:ea typeface="Calibri"/>
              <a:cs typeface="Calibri"/>
              <a:sym typeface="Calibri"/>
            </a:endParaRPr>
          </a:p>
        </p:txBody>
      </p:sp>
      <p:sp>
        <p:nvSpPr>
          <p:cNvPr id="290" name="Google Shape;290;p31"/>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Actividad </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2"/>
          <p:cNvSpPr/>
          <p:nvPr/>
        </p:nvSpPr>
        <p:spPr>
          <a:xfrm>
            <a:off x="520425" y="1308100"/>
            <a:ext cx="8484600" cy="2182500"/>
          </a:xfrm>
          <a:prstGeom prst="rect">
            <a:avLst/>
          </a:prstGeom>
          <a:solidFill>
            <a:srgbClr val="F3F3F3"/>
          </a:solidFill>
          <a:ln>
            <a:noFill/>
          </a:ln>
        </p:spPr>
        <p:txBody>
          <a:bodyPr anchorCtr="0" anchor="ctr" bIns="68575" lIns="68575" spcFirstLastPara="1" rIns="68575" wrap="square" tIns="68575">
            <a:noAutofit/>
          </a:bodyPr>
          <a:lstStyle/>
          <a:p>
            <a:pPr indent="-355600" lvl="0" marL="342900" marR="0" rtl="0" algn="l">
              <a:lnSpc>
                <a:spcPct val="100000"/>
              </a:lnSpc>
              <a:spcBef>
                <a:spcPts val="0"/>
              </a:spcBef>
              <a:spcAft>
                <a:spcPts val="0"/>
              </a:spcAft>
              <a:buClr>
                <a:srgbClr val="000000"/>
              </a:buClr>
              <a:buSzPts val="2000"/>
              <a:buFont typeface="Arial"/>
              <a:buChar char="•"/>
            </a:pPr>
            <a:r>
              <a:rPr b="0" i="0" lang="es" sz="2200" u="none" cap="none" strike="noStrike">
                <a:solidFill>
                  <a:srgbClr val="000000"/>
                </a:solidFill>
                <a:latin typeface="Calibri"/>
                <a:ea typeface="Calibri"/>
                <a:cs typeface="Calibri"/>
                <a:sym typeface="Calibri"/>
              </a:rPr>
              <a:t>Existen mapas cuyo fin es presentar información sobre relieves. En esta forma de representación 2D de objetos 3D, usualmente se utiliza una escala de colores y una serie de líneas que indican la altitud del terreno. A cada una de estas líneas se les denomina “curva de nivel” y corresponde a los puntos sobre un relieve que se encuentran a una misma altitud sobre el nivel del mar. </a:t>
            </a:r>
            <a:endParaRPr sz="1600"/>
          </a:p>
        </p:txBody>
      </p:sp>
      <p:sp>
        <p:nvSpPr>
          <p:cNvPr id="296" name="Google Shape;296;p32"/>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lang="es" sz="3000">
                <a:solidFill>
                  <a:srgbClr val="423B71"/>
                </a:solidFill>
                <a:latin typeface="Calibri"/>
                <a:ea typeface="Calibri"/>
                <a:cs typeface="Calibri"/>
                <a:sym typeface="Calibri"/>
              </a:rPr>
              <a:t>Sistematización</a:t>
            </a:r>
            <a:endParaRPr b="1" i="0" sz="3000" u="none" cap="none" strike="noStrike">
              <a:solidFill>
                <a:srgbClr val="423B71"/>
              </a:solidFill>
              <a:latin typeface="Calibri"/>
              <a:ea typeface="Calibri"/>
              <a:cs typeface="Calibri"/>
              <a:sym typeface="Calibri"/>
            </a:endParaRPr>
          </a:p>
        </p:txBody>
      </p:sp>
      <p:pic>
        <p:nvPicPr>
          <p:cNvPr id="297" name="Google Shape;297;p32"/>
          <p:cNvPicPr preferRelativeResize="0"/>
          <p:nvPr/>
        </p:nvPicPr>
        <p:blipFill>
          <a:blip r:embed="rId3">
            <a:alphaModFix/>
          </a:blip>
          <a:stretch>
            <a:fillRect/>
          </a:stretch>
        </p:blipFill>
        <p:spPr>
          <a:xfrm>
            <a:off x="1292250" y="3490600"/>
            <a:ext cx="6698151" cy="14604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p:nvPr/>
        </p:nvSpPr>
        <p:spPr>
          <a:xfrm>
            <a:off x="322000" y="1228725"/>
            <a:ext cx="4088700" cy="3546900"/>
          </a:xfrm>
          <a:prstGeom prst="rect">
            <a:avLst/>
          </a:prstGeom>
          <a:solidFill>
            <a:srgbClr val="F3F3F3"/>
          </a:solidFill>
          <a:ln>
            <a:noFill/>
          </a:ln>
        </p:spPr>
        <p:txBody>
          <a:bodyPr anchorCtr="0" anchor="ctr" bIns="68575" lIns="68575" spcFirstLastPara="1" rIns="68575" wrap="square" tIns="68575">
            <a:noAutofit/>
          </a:bodyPr>
          <a:lstStyle/>
          <a:p>
            <a:pPr indent="-355600" lvl="0" marL="342900" marR="0" rtl="0" algn="just">
              <a:lnSpc>
                <a:spcPct val="100000"/>
              </a:lnSpc>
              <a:spcBef>
                <a:spcPts val="0"/>
              </a:spcBef>
              <a:spcAft>
                <a:spcPts val="0"/>
              </a:spcAft>
              <a:buClr>
                <a:srgbClr val="000000"/>
              </a:buClr>
              <a:buSzPts val="2000"/>
              <a:buFont typeface="Arial"/>
              <a:buChar char="•"/>
            </a:pPr>
            <a:r>
              <a:rPr b="0" i="0" lang="es" sz="2200" u="none" cap="none" strike="noStrike">
                <a:solidFill>
                  <a:srgbClr val="000000"/>
                </a:solidFill>
                <a:latin typeface="Calibri"/>
                <a:ea typeface="Calibri"/>
                <a:cs typeface="Calibri"/>
                <a:sym typeface="Calibri"/>
              </a:rPr>
              <a:t>A partir de las curvas de nivel, representamos un “perfil topográfico” de la montaña, que corresponde a una sola línea que describe las alturas y profundidades de un terreno, con el fin de entender visualmente cómo es la superficie.</a:t>
            </a:r>
            <a:endParaRPr sz="1600"/>
          </a:p>
        </p:txBody>
      </p:sp>
      <p:sp>
        <p:nvSpPr>
          <p:cNvPr id="303" name="Google Shape;303;p33"/>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lang="es" sz="3000">
                <a:solidFill>
                  <a:srgbClr val="423B71"/>
                </a:solidFill>
                <a:latin typeface="Calibri"/>
                <a:ea typeface="Calibri"/>
                <a:cs typeface="Calibri"/>
                <a:sym typeface="Calibri"/>
              </a:rPr>
              <a:t>Sistematización</a:t>
            </a:r>
            <a:endParaRPr b="1" i="0" sz="3000" u="none" cap="none" strike="noStrike">
              <a:solidFill>
                <a:srgbClr val="423B71"/>
              </a:solidFill>
              <a:latin typeface="Calibri"/>
              <a:ea typeface="Calibri"/>
              <a:cs typeface="Calibri"/>
              <a:sym typeface="Calibri"/>
            </a:endParaRPr>
          </a:p>
        </p:txBody>
      </p:sp>
      <p:pic>
        <p:nvPicPr>
          <p:cNvPr id="304" name="Google Shape;304;p33"/>
          <p:cNvPicPr preferRelativeResize="0"/>
          <p:nvPr/>
        </p:nvPicPr>
        <p:blipFill>
          <a:blip r:embed="rId3">
            <a:alphaModFix/>
          </a:blip>
          <a:stretch>
            <a:fillRect/>
          </a:stretch>
        </p:blipFill>
        <p:spPr>
          <a:xfrm>
            <a:off x="4804525" y="1122863"/>
            <a:ext cx="3836813" cy="37586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4"/>
          <p:cNvSpPr/>
          <p:nvPr/>
        </p:nvSpPr>
        <p:spPr>
          <a:xfrm>
            <a:off x="520425" y="1180975"/>
            <a:ext cx="8383500" cy="37527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None/>
            </a:pPr>
            <a:r>
              <a:rPr lang="es" sz="2200">
                <a:latin typeface="Calibri"/>
                <a:ea typeface="Calibri"/>
                <a:cs typeface="Calibri"/>
                <a:sym typeface="Calibri"/>
              </a:rPr>
              <a:t>El</a:t>
            </a:r>
            <a:r>
              <a:rPr i="0" lang="es" sz="2200" u="none" cap="none" strike="noStrike">
                <a:solidFill>
                  <a:srgbClr val="000000"/>
                </a:solidFill>
                <a:latin typeface="Calibri"/>
                <a:ea typeface="Calibri"/>
                <a:cs typeface="Calibri"/>
                <a:sym typeface="Calibri"/>
              </a:rPr>
              <a:t> proceso geométrico para construir estas representaciones 2D es el siguiente:</a:t>
            </a:r>
            <a:endParaRPr sz="2200">
              <a:latin typeface="Calibri"/>
              <a:ea typeface="Calibri"/>
              <a:cs typeface="Calibri"/>
              <a:sym typeface="Calibri"/>
            </a:endParaRPr>
          </a:p>
          <a:p>
            <a:pPr indent="-228600" lvl="0" marL="342900" marR="0" rtl="0" algn="l">
              <a:lnSpc>
                <a:spcPct val="100000"/>
              </a:lnSpc>
              <a:spcBef>
                <a:spcPts val="0"/>
              </a:spcBef>
              <a:spcAft>
                <a:spcPts val="0"/>
              </a:spcAft>
              <a:buClr>
                <a:srgbClr val="000000"/>
              </a:buClr>
              <a:buSzPts val="1800"/>
              <a:buFont typeface="Arial"/>
              <a:buNone/>
            </a:pPr>
            <a:r>
              <a:t/>
            </a:r>
            <a:endParaRPr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SzPts val="2200"/>
              <a:buFont typeface="Calibri"/>
              <a:buChar char="●"/>
            </a:pPr>
            <a:r>
              <a:rPr lang="es" sz="2200">
                <a:latin typeface="Calibri"/>
                <a:ea typeface="Calibri"/>
                <a:cs typeface="Calibri"/>
                <a:sym typeface="Calibri"/>
              </a:rPr>
              <a:t>L</a:t>
            </a:r>
            <a:r>
              <a:rPr i="0" lang="es" sz="2200" u="none" cap="none" strike="noStrike">
                <a:solidFill>
                  <a:srgbClr val="000000"/>
                </a:solidFill>
                <a:latin typeface="Calibri"/>
                <a:ea typeface="Calibri"/>
                <a:cs typeface="Calibri"/>
                <a:sym typeface="Calibri"/>
              </a:rPr>
              <a:t>as </a:t>
            </a:r>
            <a:r>
              <a:rPr b="1" i="0" lang="es" sz="2200" u="none" cap="none" strike="noStrike">
                <a:solidFill>
                  <a:srgbClr val="000000"/>
                </a:solidFill>
                <a:latin typeface="Calibri"/>
                <a:ea typeface="Calibri"/>
                <a:cs typeface="Calibri"/>
                <a:sym typeface="Calibri"/>
              </a:rPr>
              <a:t>curvas de nivel </a:t>
            </a:r>
            <a:r>
              <a:rPr i="0" lang="es" sz="2200" u="none" cap="none" strike="noStrike">
                <a:solidFill>
                  <a:srgbClr val="000000"/>
                </a:solidFill>
                <a:latin typeface="Calibri"/>
                <a:ea typeface="Calibri"/>
                <a:cs typeface="Calibri"/>
                <a:sym typeface="Calibri"/>
              </a:rPr>
              <a:t>se obtienen al intersectar el relieve de un</a:t>
            </a:r>
            <a:r>
              <a:rPr lang="es" sz="2200">
                <a:latin typeface="Calibri"/>
                <a:ea typeface="Calibri"/>
                <a:cs typeface="Calibri"/>
                <a:sym typeface="Calibri"/>
              </a:rPr>
              <a:t> </a:t>
            </a:r>
            <a:r>
              <a:rPr i="0" lang="es" sz="2200" u="none" cap="none" strike="noStrike">
                <a:solidFill>
                  <a:srgbClr val="000000"/>
                </a:solidFill>
                <a:latin typeface="Calibri"/>
                <a:ea typeface="Calibri"/>
                <a:cs typeface="Calibri"/>
                <a:sym typeface="Calibri"/>
              </a:rPr>
              <a:t>terreno con planos horizontales paralelos, y proyectando todas  estas intersecciones en un plano (2D).  </a:t>
            </a:r>
            <a:endParaRPr sz="2200">
              <a:latin typeface="Calibri"/>
              <a:ea typeface="Calibri"/>
              <a:cs typeface="Calibri"/>
              <a:sym typeface="Calibri"/>
            </a:endParaRPr>
          </a:p>
          <a:p>
            <a:pPr indent="0" lvl="0" marL="0" marR="0" rtl="0" algn="l">
              <a:lnSpc>
                <a:spcPct val="100000"/>
              </a:lnSpc>
              <a:spcBef>
                <a:spcPts val="0"/>
              </a:spcBef>
              <a:spcAft>
                <a:spcPts val="0"/>
              </a:spcAft>
              <a:buNone/>
            </a:pPr>
            <a:r>
              <a:t/>
            </a:r>
            <a:endParaRPr i="0" sz="2200" u="none" cap="none" strike="noStrike">
              <a:solidFill>
                <a:srgbClr val="000000"/>
              </a:solidFill>
              <a:latin typeface="Calibri"/>
              <a:ea typeface="Calibri"/>
              <a:cs typeface="Calibri"/>
              <a:sym typeface="Calibri"/>
            </a:endParaRPr>
          </a:p>
          <a:p>
            <a:pPr indent="-368300" lvl="0" marL="457200" marR="0" rtl="0" algn="l">
              <a:lnSpc>
                <a:spcPct val="100000"/>
              </a:lnSpc>
              <a:spcBef>
                <a:spcPts val="0"/>
              </a:spcBef>
              <a:spcAft>
                <a:spcPts val="0"/>
              </a:spcAft>
              <a:buSzPts val="2200"/>
              <a:buFont typeface="Calibri"/>
              <a:buChar char="●"/>
            </a:pPr>
            <a:r>
              <a:rPr lang="es" sz="2200">
                <a:latin typeface="Calibri"/>
                <a:ea typeface="Calibri"/>
                <a:cs typeface="Calibri"/>
                <a:sym typeface="Calibri"/>
              </a:rPr>
              <a:t>U</a:t>
            </a:r>
            <a:r>
              <a:rPr i="0" lang="es" sz="2200" u="none" cap="none" strike="noStrike">
                <a:solidFill>
                  <a:srgbClr val="000000"/>
                </a:solidFill>
                <a:latin typeface="Calibri"/>
                <a:ea typeface="Calibri"/>
                <a:cs typeface="Calibri"/>
                <a:sym typeface="Calibri"/>
              </a:rPr>
              <a:t>n </a:t>
            </a:r>
            <a:r>
              <a:rPr b="1" i="0" lang="es" sz="2200" u="none" cap="none" strike="noStrike">
                <a:solidFill>
                  <a:srgbClr val="000000"/>
                </a:solidFill>
                <a:latin typeface="Calibri"/>
                <a:ea typeface="Calibri"/>
                <a:cs typeface="Calibri"/>
                <a:sym typeface="Calibri"/>
              </a:rPr>
              <a:t>perfil topográfico</a:t>
            </a:r>
            <a:r>
              <a:rPr i="0" lang="es" sz="2200" u="none" cap="none" strike="noStrike">
                <a:solidFill>
                  <a:srgbClr val="000000"/>
                </a:solidFill>
                <a:latin typeface="Calibri"/>
                <a:ea typeface="Calibri"/>
                <a:cs typeface="Calibri"/>
                <a:sym typeface="Calibri"/>
              </a:rPr>
              <a:t>, se obtiene al intersectar un plano vertical con el relieve de un terreno, y considerar la línea que corresponde a la superficie del terreno.</a:t>
            </a:r>
            <a:endParaRPr sz="2200">
              <a:latin typeface="Calibri"/>
              <a:ea typeface="Calibri"/>
              <a:cs typeface="Calibri"/>
              <a:sym typeface="Calibri"/>
            </a:endParaRPr>
          </a:p>
        </p:txBody>
      </p:sp>
      <p:sp>
        <p:nvSpPr>
          <p:cNvPr id="310" name="Google Shape;310;p34"/>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Sistematizaci</a:t>
            </a:r>
            <a:r>
              <a:rPr b="1" lang="es" sz="3000">
                <a:solidFill>
                  <a:srgbClr val="423B71"/>
                </a:solidFill>
                <a:latin typeface="Calibri"/>
                <a:ea typeface="Calibri"/>
                <a:cs typeface="Calibri"/>
                <a:sym typeface="Calibri"/>
              </a:rPr>
              <a:t>ó</a:t>
            </a:r>
            <a:r>
              <a:rPr b="1" i="0" lang="es" sz="3000" u="none" cap="none" strike="noStrike">
                <a:solidFill>
                  <a:srgbClr val="423B71"/>
                </a:solidFill>
                <a:latin typeface="Calibri"/>
                <a:ea typeface="Calibri"/>
                <a:cs typeface="Calibri"/>
                <a:sym typeface="Calibri"/>
              </a:rPr>
              <a:t>n</a:t>
            </a:r>
            <a:endParaRPr b="1" i="0" sz="3000" u="none" cap="none" strike="noStrike">
              <a:solidFill>
                <a:srgbClr val="423B7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35"/>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316" name="Google Shape;316;p35"/>
          <p:cNvSpPr txBox="1"/>
          <p:nvPr/>
        </p:nvSpPr>
        <p:spPr>
          <a:xfrm>
            <a:off x="483935" y="22975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i="0" lang="es" sz="3300" u="none" cap="none" strike="noStrike">
                <a:solidFill>
                  <a:schemeClr val="lt1"/>
                </a:solidFill>
                <a:latin typeface="Calibri"/>
                <a:ea typeface="Calibri"/>
                <a:cs typeface="Calibri"/>
                <a:sym typeface="Calibri"/>
              </a:rPr>
              <a:t>Ruta de trekking más conveniente</a:t>
            </a:r>
            <a:endParaRPr b="1" i="0" sz="33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4"/>
          <p:cNvSpPr/>
          <p:nvPr/>
        </p:nvSpPr>
        <p:spPr>
          <a:xfrm>
            <a:off x="338575" y="1223925"/>
            <a:ext cx="3515400" cy="2928900"/>
          </a:xfrm>
          <a:prstGeom prst="rect">
            <a:avLst/>
          </a:prstGeom>
          <a:solidFill>
            <a:srgbClr val="F3F3F3"/>
          </a:solidFill>
          <a:ln>
            <a:noFill/>
          </a:ln>
        </p:spPr>
        <p:txBody>
          <a:bodyPr anchorCtr="0" anchor="ctr" bIns="68575" lIns="68575" spcFirstLastPara="1" rIns="68575" wrap="square" tIns="68575">
            <a:noAutofit/>
          </a:bodyPr>
          <a:lstStyle/>
          <a:p>
            <a:pPr indent="-355600" lvl="0" marL="457200" marR="0" rtl="0" algn="l">
              <a:lnSpc>
                <a:spcPct val="100000"/>
              </a:lnSpc>
              <a:spcBef>
                <a:spcPts val="0"/>
              </a:spcBef>
              <a:spcAft>
                <a:spcPts val="0"/>
              </a:spcAft>
              <a:buClr>
                <a:schemeClr val="dk1"/>
              </a:buClr>
              <a:buSzPts val="2000"/>
              <a:buFont typeface="Calibri"/>
              <a:buChar char="●"/>
            </a:pPr>
            <a:r>
              <a:rPr b="0" i="0" lang="es" sz="2000" u="none" cap="none" strike="noStrike">
                <a:solidFill>
                  <a:schemeClr val="dk1"/>
                </a:solidFill>
                <a:latin typeface="Calibri"/>
                <a:ea typeface="Calibri"/>
                <a:cs typeface="Calibri"/>
                <a:sym typeface="Calibri"/>
              </a:rPr>
              <a:t>Si te fijas en el mapa, ¿entr</a:t>
            </a:r>
            <a:r>
              <a:rPr lang="es" sz="2000" u="none">
                <a:solidFill>
                  <a:schemeClr val="dk1"/>
                </a:solidFill>
                <a:latin typeface="Calibri"/>
                <a:ea typeface="Calibri"/>
                <a:cs typeface="Calibri"/>
                <a:sym typeface="Calibri"/>
              </a:rPr>
              <a:t>e</a:t>
            </a:r>
            <a:r>
              <a:rPr b="0" i="0" lang="es" sz="2000" u="none" cap="none" strike="noStrike">
                <a:solidFill>
                  <a:schemeClr val="dk1"/>
                </a:solidFill>
                <a:latin typeface="Calibri"/>
                <a:ea typeface="Calibri"/>
                <a:cs typeface="Calibri"/>
                <a:sym typeface="Calibri"/>
              </a:rPr>
              <a:t> qué altitudes aproximadamente se encuentra la zona verde?</a:t>
            </a:r>
            <a:endParaRPr b="0" i="0" sz="20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355600" lvl="0" marL="457200" marR="0" rtl="0" algn="l">
              <a:lnSpc>
                <a:spcPct val="100000"/>
              </a:lnSpc>
              <a:spcBef>
                <a:spcPts val="0"/>
              </a:spcBef>
              <a:spcAft>
                <a:spcPts val="0"/>
              </a:spcAft>
              <a:buClr>
                <a:schemeClr val="dk1"/>
              </a:buClr>
              <a:buSzPts val="2000"/>
              <a:buFont typeface="Calibri"/>
              <a:buChar char="●"/>
            </a:pPr>
            <a:r>
              <a:rPr b="0" i="0" lang="es" sz="2000" u="none" cap="none" strike="noStrike">
                <a:solidFill>
                  <a:schemeClr val="dk1"/>
                </a:solidFill>
                <a:latin typeface="Calibri"/>
                <a:ea typeface="Calibri"/>
                <a:cs typeface="Calibri"/>
                <a:sym typeface="Calibri"/>
              </a:rPr>
              <a:t>¿Qué indica la curva marcada en negro? ¿Cómo se llaman de manera general curvas como esa?</a:t>
            </a:r>
            <a:endParaRPr b="0" i="0" sz="2200" u="none" cap="none" strike="noStrike">
              <a:solidFill>
                <a:schemeClr val="dk1"/>
              </a:solidFill>
              <a:latin typeface="Calibri"/>
              <a:ea typeface="Calibri"/>
              <a:cs typeface="Calibri"/>
              <a:sym typeface="Calibri"/>
            </a:endParaRPr>
          </a:p>
        </p:txBody>
      </p:sp>
      <p:pic>
        <p:nvPicPr>
          <p:cNvPr id="101" name="Google Shape;101;p4"/>
          <p:cNvPicPr preferRelativeResize="0"/>
          <p:nvPr/>
        </p:nvPicPr>
        <p:blipFill rotWithShape="1">
          <a:blip r:embed="rId3">
            <a:alphaModFix/>
          </a:blip>
          <a:srcRect b="0" l="16408" r="0" t="0"/>
          <a:stretch/>
        </p:blipFill>
        <p:spPr>
          <a:xfrm>
            <a:off x="3985675" y="1223925"/>
            <a:ext cx="5158325" cy="32332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p:nvPr/>
        </p:nvSpPr>
        <p:spPr>
          <a:xfrm>
            <a:off x="457525" y="443675"/>
            <a:ext cx="6945900" cy="1011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400" u="none" cap="none" strike="noStrike">
                <a:solidFill>
                  <a:schemeClr val="dk1"/>
                </a:solidFill>
                <a:latin typeface="Calibri"/>
                <a:ea typeface="Calibri"/>
                <a:cs typeface="Calibri"/>
                <a:sym typeface="Calibri"/>
              </a:rPr>
              <a:t>¿De qué color está representada la cima del cerro y a qué altitud se encuentra?</a:t>
            </a:r>
            <a:endParaRPr b="0" i="0" sz="2400" u="none" cap="none" strike="noStrike">
              <a:solidFill>
                <a:schemeClr val="dk1"/>
              </a:solidFill>
              <a:latin typeface="Calibri"/>
              <a:ea typeface="Calibri"/>
              <a:cs typeface="Calibri"/>
              <a:sym typeface="Calibri"/>
            </a:endParaRPr>
          </a:p>
        </p:txBody>
      </p:sp>
      <p:pic>
        <p:nvPicPr>
          <p:cNvPr id="107" name="Google Shape;107;p5"/>
          <p:cNvPicPr preferRelativeResize="0"/>
          <p:nvPr/>
        </p:nvPicPr>
        <p:blipFill>
          <a:blip r:embed="rId3">
            <a:alphaModFix/>
          </a:blip>
          <a:stretch>
            <a:fillRect/>
          </a:stretch>
        </p:blipFill>
        <p:spPr>
          <a:xfrm>
            <a:off x="1613750" y="1532425"/>
            <a:ext cx="5916500" cy="30813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Problema  </a:t>
            </a:r>
            <a:endParaRPr b="1" i="0" sz="3000" u="none" cap="none" strike="noStrike">
              <a:solidFill>
                <a:srgbClr val="423B71"/>
              </a:solidFill>
              <a:latin typeface="Calibri"/>
              <a:ea typeface="Calibri"/>
              <a:cs typeface="Calibri"/>
              <a:sym typeface="Calibri"/>
            </a:endParaRPr>
          </a:p>
        </p:txBody>
      </p:sp>
      <p:pic>
        <p:nvPicPr>
          <p:cNvPr id="113" name="Google Shape;113;p6"/>
          <p:cNvPicPr preferRelativeResize="0"/>
          <p:nvPr/>
        </p:nvPicPr>
        <p:blipFill>
          <a:blip r:embed="rId3">
            <a:alphaModFix/>
          </a:blip>
          <a:stretch>
            <a:fillRect/>
          </a:stretch>
        </p:blipFill>
        <p:spPr>
          <a:xfrm>
            <a:off x="1509750" y="1155950"/>
            <a:ext cx="6124501" cy="36202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nvSpPr>
        <p:spPr>
          <a:xfrm>
            <a:off x="414654" y="549075"/>
            <a:ext cx="6124500" cy="531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Problema  </a:t>
            </a:r>
            <a:endParaRPr b="1" i="0" sz="3000" u="none" cap="none" strike="noStrike">
              <a:solidFill>
                <a:srgbClr val="423B71"/>
              </a:solidFill>
              <a:latin typeface="Calibri"/>
              <a:ea typeface="Calibri"/>
              <a:cs typeface="Calibri"/>
              <a:sym typeface="Calibri"/>
            </a:endParaRPr>
          </a:p>
        </p:txBody>
      </p:sp>
      <p:sp>
        <p:nvSpPr>
          <p:cNvPr id="119" name="Google Shape;119;p7"/>
          <p:cNvSpPr txBox="1"/>
          <p:nvPr/>
        </p:nvSpPr>
        <p:spPr>
          <a:xfrm>
            <a:off x="1352875" y="2075400"/>
            <a:ext cx="6923100" cy="863400"/>
          </a:xfrm>
          <a:prstGeom prst="rect">
            <a:avLst/>
          </a:prstGeom>
          <a:solidFill>
            <a:schemeClr val="lt2"/>
          </a:solid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100"/>
              <a:buFont typeface="Arial"/>
              <a:buNone/>
            </a:pPr>
            <a:r>
              <a:rPr b="1" i="0" lang="es" sz="2400" u="none" cap="none" strike="noStrike">
                <a:solidFill>
                  <a:srgbClr val="423B71"/>
                </a:solidFill>
                <a:latin typeface="Calibri"/>
                <a:ea typeface="Calibri"/>
                <a:cs typeface="Calibri"/>
                <a:sym typeface="Calibri"/>
              </a:rPr>
              <a:t>¿Cuál de estas dos rutas es más conveniente </a:t>
            </a:r>
            <a:endParaRPr b="1" sz="2400">
              <a:solidFill>
                <a:srgbClr val="423B71"/>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1100"/>
              <a:buFont typeface="Arial"/>
              <a:buNone/>
            </a:pPr>
            <a:r>
              <a:rPr b="1" i="0" lang="es" sz="2400" u="none" cap="none" strike="noStrike">
                <a:solidFill>
                  <a:srgbClr val="423B71"/>
                </a:solidFill>
                <a:latin typeface="Calibri"/>
                <a:ea typeface="Calibri"/>
                <a:cs typeface="Calibri"/>
                <a:sym typeface="Calibri"/>
              </a:rPr>
              <a:t>para llegar a la cima?</a:t>
            </a:r>
            <a:endParaRPr b="1" i="0" sz="2400" u="none" cap="none" strike="noStrike">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p:nvPr/>
        </p:nvSpPr>
        <p:spPr>
          <a:xfrm>
            <a:off x="560375" y="1773300"/>
            <a:ext cx="3796500" cy="20268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2000"/>
              <a:buFont typeface="Arial"/>
              <a:buNone/>
            </a:pPr>
            <a:r>
              <a:rPr b="0" i="0" lang="es" sz="2200" u="none" cap="none" strike="noStrike">
                <a:solidFill>
                  <a:schemeClr val="dk1"/>
                </a:solidFill>
                <a:latin typeface="Calibri"/>
                <a:ea typeface="Calibri"/>
                <a:cs typeface="Calibri"/>
                <a:sym typeface="Calibri"/>
              </a:rPr>
              <a:t>A partir de las curvas de nivel de la imagen, intenten imaginar la forma de la montaña y esbocen un dibujo de la misma.</a:t>
            </a:r>
            <a:endParaRPr b="0" i="0" sz="2200" u="none" cap="none" strike="noStrike">
              <a:solidFill>
                <a:schemeClr val="dk1"/>
              </a:solidFill>
              <a:latin typeface="Calibri"/>
              <a:ea typeface="Calibri"/>
              <a:cs typeface="Calibri"/>
              <a:sym typeface="Calibri"/>
            </a:endParaRPr>
          </a:p>
        </p:txBody>
      </p:sp>
      <p:sp>
        <p:nvSpPr>
          <p:cNvPr id="125" name="Google Shape;125;p8"/>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26" name="Google Shape;126;p8"/>
          <p:cNvPicPr preferRelativeResize="0"/>
          <p:nvPr/>
        </p:nvPicPr>
        <p:blipFill>
          <a:blip r:embed="rId3">
            <a:alphaModFix/>
          </a:blip>
          <a:stretch>
            <a:fillRect/>
          </a:stretch>
        </p:blipFill>
        <p:spPr>
          <a:xfrm>
            <a:off x="4929150" y="1773300"/>
            <a:ext cx="3001712" cy="1837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nvSpPr>
        <p:spPr>
          <a:xfrm>
            <a:off x="414650" y="345075"/>
            <a:ext cx="6891600" cy="992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000"/>
              <a:buFont typeface="Arial"/>
              <a:buNone/>
            </a:pPr>
            <a:r>
              <a:rPr b="1" i="0" lang="es" sz="3000" u="none" cap="none" strike="noStrike">
                <a:solidFill>
                  <a:srgbClr val="423B71"/>
                </a:solidFill>
                <a:latin typeface="Calibri"/>
                <a:ea typeface="Calibri"/>
                <a:cs typeface="Calibri"/>
                <a:sym typeface="Calibri"/>
              </a:rPr>
              <a:t>Relieve de una montaña a partir de las curvas de nivel</a:t>
            </a:r>
            <a:endParaRPr b="1" i="0" sz="3000" u="none" cap="none" strike="noStrike">
              <a:solidFill>
                <a:srgbClr val="423B71"/>
              </a:solidFill>
              <a:latin typeface="Calibri"/>
              <a:ea typeface="Calibri"/>
              <a:cs typeface="Calibri"/>
              <a:sym typeface="Calibri"/>
            </a:endParaRPr>
          </a:p>
        </p:txBody>
      </p:sp>
      <p:pic>
        <p:nvPicPr>
          <p:cNvPr id="132" name="Google Shape;132;p9"/>
          <p:cNvPicPr preferRelativeResize="0"/>
          <p:nvPr/>
        </p:nvPicPr>
        <p:blipFill>
          <a:blip r:embed="rId3">
            <a:alphaModFix/>
          </a:blip>
          <a:stretch>
            <a:fillRect/>
          </a:stretch>
        </p:blipFill>
        <p:spPr>
          <a:xfrm>
            <a:off x="1610425" y="3524250"/>
            <a:ext cx="5923145" cy="99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Matias Neto</dc:creator>
</cp:coreProperties>
</file>