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34"/>
  </p:notesMasterIdLst>
  <p:sldIdLst>
    <p:sldId id="256" r:id="rId3"/>
    <p:sldId id="257" r:id="rId4"/>
    <p:sldId id="258" r:id="rId5"/>
    <p:sldId id="259" r:id="rId6"/>
    <p:sldId id="297" r:id="rId7"/>
    <p:sldId id="298" r:id="rId8"/>
    <p:sldId id="260" r:id="rId9"/>
    <p:sldId id="299" r:id="rId10"/>
    <p:sldId id="301" r:id="rId11"/>
    <p:sldId id="302" r:id="rId12"/>
    <p:sldId id="303" r:id="rId13"/>
    <p:sldId id="304" r:id="rId14"/>
    <p:sldId id="261" r:id="rId15"/>
    <p:sldId id="305" r:id="rId16"/>
    <p:sldId id="306" r:id="rId17"/>
    <p:sldId id="307" r:id="rId18"/>
    <p:sldId id="308" r:id="rId19"/>
    <p:sldId id="309" r:id="rId20"/>
    <p:sldId id="310" r:id="rId21"/>
    <p:sldId id="311" r:id="rId22"/>
    <p:sldId id="316" r:id="rId23"/>
    <p:sldId id="313" r:id="rId24"/>
    <p:sldId id="314" r:id="rId25"/>
    <p:sldId id="315" r:id="rId26"/>
    <p:sldId id="317" r:id="rId27"/>
    <p:sldId id="318" r:id="rId28"/>
    <p:sldId id="320" r:id="rId29"/>
    <p:sldId id="321" r:id="rId30"/>
    <p:sldId id="319" r:id="rId31"/>
    <p:sldId id="322" r:id="rId32"/>
    <p:sldId id="312" r:id="rId33"/>
  </p:sldIdLst>
  <p:sldSz cx="9144000" cy="5143500" type="screen16x9"/>
  <p:notesSz cx="6858000" cy="9144000"/>
  <p:embeddedFontLst>
    <p:embeddedFont>
      <p:font typeface="Cambria Math" panose="02040503050406030204" pitchFamily="18" charset="0"/>
      <p:regular r:id="rId35"/>
    </p:embeddedFont>
    <p:embeddedFont>
      <p:font typeface="Nunito" panose="000005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799"/>
    <a:srgbClr val="FFFFFF"/>
    <a:srgbClr val="433B71"/>
    <a:srgbClr val="E6E6E6"/>
    <a:srgbClr val="D65664"/>
    <a:srgbClr val="087F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26" autoAdjust="0"/>
  </p:normalViewPr>
  <p:slideViewPr>
    <p:cSldViewPr snapToGrid="0">
      <p:cViewPr varScale="1">
        <p:scale>
          <a:sx n="113" d="100"/>
          <a:sy n="113" d="100"/>
        </p:scale>
        <p:origin x="586" y="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47868e74e7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4" name="Google Shape;144;g247868e74e7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4478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47868e74e7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4" name="Google Shape;144;g247868e74e7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4771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47868e74e7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4" name="Google Shape;144;g247868e74e7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5920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8298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1486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1904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3294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7868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870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s" dirty="0">
                <a:solidFill>
                  <a:schemeClr val="dk1"/>
                </a:solidFill>
              </a:rPr>
              <a:t>*Observación para el docente </a:t>
            </a:r>
            <a:r>
              <a:rPr lang="es" dirty="0">
                <a:solidFill>
                  <a:schemeClr val="dk1"/>
                </a:solidFill>
                <a:sym typeface="Wingdings" panose="05000000000000000000" pitchFamily="2" charset="2"/>
              </a:rPr>
              <a:t> en este momento se debe revisar la infografía de la situación (se puede descargar directamente desde la página de la situación).</a:t>
            </a:r>
            <a:endParaRPr dirty="0"/>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9284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4903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3664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0070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5151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2318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4480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6942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4564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976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f27e5ae785_0_3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indent="0" rtl="0">
              <a:spcBef>
                <a:spcPts val="0"/>
              </a:spcBef>
              <a:spcAft>
                <a:spcPts val="0"/>
              </a:spcAft>
              <a:buNone/>
            </a:pPr>
            <a:r>
              <a:rPr lang="es-419" sz="1800" b="0" i="0" u="none" strike="noStrike" dirty="0">
                <a:solidFill>
                  <a:srgbClr val="000000"/>
                </a:solidFill>
                <a:effectLst/>
                <a:latin typeface="Nunito" panose="00000500000000000000" pitchFamily="2" charset="0"/>
              </a:rPr>
              <a:t>A partir de las respuestas de sus estudiantes, haga notar que:</a:t>
            </a:r>
            <a:br>
              <a:rPr lang="es-419" sz="1800" b="0" i="0" u="none" strike="noStrike" dirty="0">
                <a:solidFill>
                  <a:srgbClr val="000000"/>
                </a:solidFill>
                <a:effectLst/>
                <a:latin typeface="Nunito" panose="00000500000000000000" pitchFamily="2" charset="0"/>
              </a:rPr>
            </a:br>
            <a:endParaRPr lang="es-419" b="0" dirty="0">
              <a:effectLst/>
            </a:endParaRPr>
          </a:p>
          <a:p>
            <a:pPr rtl="0" fontAlgn="base">
              <a:spcBef>
                <a:spcPts val="0"/>
              </a:spcBef>
              <a:spcAft>
                <a:spcPts val="0"/>
              </a:spcAft>
              <a:buFont typeface="Arial" panose="020B0604020202020204" pitchFamily="34" charset="0"/>
              <a:buChar char="•"/>
            </a:pPr>
            <a:r>
              <a:rPr lang="es-419" sz="1800" b="0" i="0" u="none" strike="noStrike" dirty="0">
                <a:solidFill>
                  <a:srgbClr val="000000"/>
                </a:solidFill>
                <a:effectLst/>
                <a:latin typeface="Nunito" panose="00000500000000000000" pitchFamily="2" charset="0"/>
              </a:rPr>
              <a:t>Las emisiones de CO2 son uno de los principales factores que contribuyen al calentamiento global y el cambio climático. En particular, el incremento de la temperatura promedio del planeta tiene consecuencias directas, como el aumento de incendios forestales y la desaparición de los arrecifes de coral, por ejemplo.</a:t>
            </a:r>
          </a:p>
          <a:p>
            <a:pPr rtl="0" fontAlgn="base">
              <a:spcBef>
                <a:spcPts val="0"/>
              </a:spcBef>
              <a:spcAft>
                <a:spcPts val="0"/>
              </a:spcAft>
              <a:buFont typeface="Arial" panose="020B0604020202020204" pitchFamily="34" charset="0"/>
              <a:buChar char="•"/>
            </a:pPr>
            <a:r>
              <a:rPr lang="es-419" sz="1800" b="0" i="0" u="none" strike="noStrike" dirty="0">
                <a:solidFill>
                  <a:srgbClr val="000000"/>
                </a:solidFill>
                <a:effectLst/>
                <a:latin typeface="Nunito" panose="00000500000000000000" pitchFamily="2" charset="0"/>
              </a:rPr>
              <a:t>Reducir las emisiones futuras de CO2 es importante, ya que dependiendo del nivel de emisión podremos limitar el aumento de la temperatura, y mitigar en parte los efectos del calentamiento global.</a:t>
            </a:r>
          </a:p>
          <a:p>
            <a:pPr rtl="0" fontAlgn="base">
              <a:spcBef>
                <a:spcPts val="0"/>
              </a:spcBef>
              <a:spcAft>
                <a:spcPts val="0"/>
              </a:spcAft>
              <a:buFont typeface="Arial" panose="020B0604020202020204" pitchFamily="34" charset="0"/>
              <a:buChar char="•"/>
            </a:pPr>
            <a:r>
              <a:rPr lang="es-419" sz="1800" b="0" i="0" u="none" strike="noStrike" dirty="0">
                <a:solidFill>
                  <a:srgbClr val="000000"/>
                </a:solidFill>
                <a:effectLst/>
                <a:latin typeface="Nunito" panose="00000500000000000000" pitchFamily="2" charset="0"/>
              </a:rPr>
              <a:t>El gráfico muestra emisiones netas de CO2 del planeta Tierra y sus proyecciones en el futuro, con el propósito de alcanzar la meta de reducirlas a cero en el año 2050.</a:t>
            </a:r>
          </a:p>
          <a:p>
            <a:pPr marL="0" lvl="0" indent="0" algn="just" rtl="0">
              <a:lnSpc>
                <a:spcPct val="115000"/>
              </a:lnSpc>
              <a:spcBef>
                <a:spcPts val="0"/>
              </a:spcBef>
              <a:spcAft>
                <a:spcPts val="0"/>
              </a:spcAft>
              <a:buClr>
                <a:schemeClr val="dk1"/>
              </a:buClr>
              <a:buSzPts val="1100"/>
              <a:buFont typeface="Arial"/>
              <a:buNone/>
            </a:pPr>
            <a:endParaRPr dirty="0"/>
          </a:p>
        </p:txBody>
      </p:sp>
      <p:sp>
        <p:nvSpPr>
          <p:cNvPr id="137" name="Google Shape;137;g1f27e5ae785_0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2055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641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47868e74e7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419" b="0" i="0" u="none" strike="noStrike" dirty="0">
                <a:solidFill>
                  <a:srgbClr val="000000"/>
                </a:solidFill>
                <a:effectLst/>
                <a:latin typeface="Calibri" panose="020F0502020204030204" pitchFamily="34" charset="0"/>
                <a:cs typeface="Calibri" panose="020F0502020204030204" pitchFamily="34" charset="0"/>
              </a:rPr>
              <a:t>Aclare que las emisiones netas de CO2 (mostradas en el gráfico) corresponden a la diferencia entre las emisiones por actividades industriales y las absorbidas por distintos mecanismos, como la forestación y la tecnología de captura de CO2.</a:t>
            </a:r>
          </a:p>
          <a:p>
            <a:pPr marL="0" lvl="0" indent="0" algn="l" rtl="0">
              <a:lnSpc>
                <a:spcPct val="100000"/>
              </a:lnSpc>
              <a:spcBef>
                <a:spcPts val="0"/>
              </a:spcBef>
              <a:spcAft>
                <a:spcPts val="0"/>
              </a:spcAft>
              <a:buSzPts val="1400"/>
              <a:buNone/>
            </a:pPr>
            <a:endParaRPr dirty="0"/>
          </a:p>
        </p:txBody>
      </p:sp>
      <p:sp>
        <p:nvSpPr>
          <p:cNvPr id="144" name="Google Shape;144;g247868e74e7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47868e74e7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rtl="0" fontAlgn="base">
              <a:spcBef>
                <a:spcPts val="0"/>
              </a:spcBef>
              <a:spcAft>
                <a:spcPts val="0"/>
              </a:spcAft>
              <a:buFont typeface="Arial" panose="020B0604020202020204" pitchFamily="34" charset="0"/>
              <a:buChar char="•"/>
            </a:pPr>
            <a:r>
              <a:rPr lang="es-419" sz="1800" b="0" i="0" u="none" strike="noStrike" dirty="0">
                <a:solidFill>
                  <a:srgbClr val="000000"/>
                </a:solidFill>
                <a:effectLst/>
                <a:latin typeface="Nunito" panose="00000500000000000000" pitchFamily="2" charset="0"/>
              </a:rPr>
              <a:t>Haga notar que en ambos escenarios se proyecta una transición común, en la cual el planeta mantiene la tendencia histórica del periodo 2000-2020 en sus niveles de emisiones, mientras se logran acuerdos a nivel internacional para reducir efectivamente las emisiones a partir de 2025.</a:t>
            </a:r>
          </a:p>
          <a:p>
            <a:pPr algn="just" rtl="0" fontAlgn="base">
              <a:spcBef>
                <a:spcPts val="0"/>
              </a:spcBef>
              <a:spcAft>
                <a:spcPts val="0"/>
              </a:spcAft>
              <a:buFont typeface="Arial" panose="020B0604020202020204" pitchFamily="34" charset="0"/>
              <a:buChar char="•"/>
            </a:pPr>
            <a:r>
              <a:rPr lang="es-419" sz="1800" b="0" i="0" u="none" strike="noStrike" dirty="0">
                <a:solidFill>
                  <a:srgbClr val="000000"/>
                </a:solidFill>
                <a:effectLst/>
                <a:latin typeface="Nunito" panose="00000500000000000000" pitchFamily="2" charset="0"/>
              </a:rPr>
              <a:t>Comente que a partir de 2025 se consideran dos escenarios: uno realista, en el cual la reducción de las emisiones es moderada en un comienzo y se intensifica con el paso de los años, mientras que en el escenario optimista se contempla una reacción activa en la disminución de las emisiones desde un comienzo de este período.</a:t>
            </a:r>
          </a:p>
          <a:p>
            <a:pPr marL="0" lvl="0" indent="0" algn="l" rtl="0">
              <a:lnSpc>
                <a:spcPct val="100000"/>
              </a:lnSpc>
              <a:spcBef>
                <a:spcPts val="0"/>
              </a:spcBef>
              <a:spcAft>
                <a:spcPts val="0"/>
              </a:spcAft>
              <a:buSzPts val="1400"/>
              <a:buNone/>
            </a:pPr>
            <a:endParaRPr dirty="0"/>
          </a:p>
        </p:txBody>
      </p:sp>
      <p:sp>
        <p:nvSpPr>
          <p:cNvPr id="144" name="Google Shape;144;g247868e74e7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8721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47868e74e7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rtl="0" fontAlgn="base">
              <a:spcBef>
                <a:spcPts val="0"/>
              </a:spcBef>
              <a:spcAft>
                <a:spcPts val="0"/>
              </a:spcAft>
              <a:buFont typeface="Arial" panose="020B0604020202020204" pitchFamily="34" charset="0"/>
              <a:buChar char="•"/>
            </a:pPr>
            <a:r>
              <a:rPr lang="es-419" sz="1800" b="0" i="0" u="none" strike="noStrike" dirty="0">
                <a:solidFill>
                  <a:srgbClr val="000000"/>
                </a:solidFill>
                <a:effectLst/>
                <a:latin typeface="Nunito" panose="00000500000000000000" pitchFamily="2" charset="0"/>
              </a:rPr>
              <a:t>Haga notar que en ambos escenarios se proyecta una transición común, en la cual el planeta mantiene la tendencia histórica del periodo 2000-2020 en sus niveles de emisiones, mientras se logran acuerdos a nivel internacional para reducir efectivamente las emisiones a partir de 2025.</a:t>
            </a:r>
          </a:p>
          <a:p>
            <a:pPr algn="just" rtl="0" fontAlgn="base">
              <a:spcBef>
                <a:spcPts val="0"/>
              </a:spcBef>
              <a:spcAft>
                <a:spcPts val="0"/>
              </a:spcAft>
              <a:buFont typeface="Arial" panose="020B0604020202020204" pitchFamily="34" charset="0"/>
              <a:buChar char="•"/>
            </a:pPr>
            <a:r>
              <a:rPr lang="es-419" sz="1800" b="0" i="0" u="none" strike="noStrike" dirty="0">
                <a:solidFill>
                  <a:srgbClr val="000000"/>
                </a:solidFill>
                <a:effectLst/>
                <a:latin typeface="Nunito" panose="00000500000000000000" pitchFamily="2" charset="0"/>
              </a:rPr>
              <a:t>Comente que a partir de 2025 se consideran dos escenarios: uno realista, en el cual la reducción de las emisiones es moderada en un comienzo y se intensifica con el paso de los años, mientras que en el escenario optimista se contempla una reacción activa en la disminución de las emisiones desde un comienzo de este período.</a:t>
            </a:r>
          </a:p>
          <a:p>
            <a:pPr marL="0" lvl="0" indent="0" algn="l" rtl="0">
              <a:lnSpc>
                <a:spcPct val="100000"/>
              </a:lnSpc>
              <a:spcBef>
                <a:spcPts val="0"/>
              </a:spcBef>
              <a:spcAft>
                <a:spcPts val="0"/>
              </a:spcAft>
              <a:buSzPts val="1400"/>
              <a:buNone/>
            </a:pPr>
            <a:endParaRPr dirty="0"/>
          </a:p>
        </p:txBody>
      </p:sp>
      <p:sp>
        <p:nvSpPr>
          <p:cNvPr id="144" name="Google Shape;144;g247868e74e7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345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1fe5bcfaf_0_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indent="0" algn="just" rtl="0">
              <a:spcBef>
                <a:spcPts val="0"/>
              </a:spcBef>
              <a:spcAft>
                <a:spcPts val="0"/>
              </a:spcAft>
              <a:buNone/>
            </a:pPr>
            <a:r>
              <a:rPr lang="es-419" sz="1800" b="0" i="0" u="none" strike="noStrike" dirty="0">
                <a:solidFill>
                  <a:srgbClr val="000000"/>
                </a:solidFill>
                <a:effectLst/>
                <a:latin typeface="Nunito" panose="00000500000000000000" pitchFamily="2" charset="0"/>
              </a:rPr>
              <a:t>Haga notar a las y los estudiantes que, para modelar las proyecciones de \(CO_2\) que poseen una fase de transición, seguida de un descenso (</a:t>
            </a:r>
            <a:r>
              <a:rPr lang="es-419" sz="1800" b="0" i="0" u="none" strike="noStrike" dirty="0">
                <a:solidFill>
                  <a:srgbClr val="FF0000"/>
                </a:solidFill>
                <a:effectLst/>
                <a:latin typeface="Nunito" panose="00000500000000000000" pitchFamily="2" charset="0"/>
              </a:rPr>
              <a:t>o aumento y descenso en el escenario realista)</a:t>
            </a:r>
            <a:r>
              <a:rPr lang="es-419" sz="1800" b="0" i="0" u="none" strike="noStrike" dirty="0">
                <a:solidFill>
                  <a:srgbClr val="000000"/>
                </a:solidFill>
                <a:effectLst/>
                <a:latin typeface="Nunito" panose="00000500000000000000" pitchFamily="2" charset="0"/>
              </a:rPr>
              <a:t>, se utilizaron funciones definidas por tramos para cada escenario. </a:t>
            </a:r>
            <a:r>
              <a:rPr lang="es-419" sz="1800" b="0" i="0" u="none" strike="noStrike" dirty="0">
                <a:solidFill>
                  <a:srgbClr val="FF0000"/>
                </a:solidFill>
                <a:effectLst/>
                <a:latin typeface="Nunito" panose="00000500000000000000" pitchFamily="2" charset="0"/>
              </a:rPr>
              <a:t>Destaque</a:t>
            </a:r>
            <a:r>
              <a:rPr lang="es-419" sz="1800" b="0" i="0" u="none" strike="noStrike" dirty="0">
                <a:solidFill>
                  <a:srgbClr val="000000"/>
                </a:solidFill>
                <a:effectLst/>
                <a:latin typeface="Nunito" panose="00000500000000000000" pitchFamily="2" charset="0"/>
              </a:rPr>
              <a:t> que ambos modelos comparten la misma expresión para la fase de transición. </a:t>
            </a:r>
            <a:endParaRPr lang="es-419" sz="2000" b="0" dirty="0">
              <a:effectLst/>
            </a:endParaRPr>
          </a:p>
          <a:p>
            <a:pPr marL="158750" indent="0">
              <a:buNone/>
            </a:pPr>
            <a:endParaRPr lang="es-419" sz="2000" b="0" i="0" u="none" strike="noStrike" dirty="0">
              <a:solidFill>
                <a:srgbClr val="000000"/>
              </a:solidFill>
              <a:effectLst/>
              <a:latin typeface="Nunito" panose="00000500000000000000" pitchFamily="2" charset="0"/>
            </a:endParaRPr>
          </a:p>
          <a:p>
            <a:pPr marL="158750" indent="0">
              <a:buNone/>
            </a:pPr>
            <a:r>
              <a:rPr lang="es-419" sz="1800" b="0" i="0" u="none" strike="noStrike" dirty="0">
                <a:solidFill>
                  <a:srgbClr val="000000"/>
                </a:solidFill>
                <a:effectLst/>
                <a:latin typeface="Nunito" panose="00000500000000000000" pitchFamily="2" charset="0"/>
              </a:rPr>
              <a:t>También señale que, para simplificar los cálculos, la variable \(t\)</a:t>
            </a:r>
            <a:r>
              <a:rPr lang="es-419" sz="1800" b="0" i="0" u="none" strike="noStrike" dirty="0">
                <a:solidFill>
                  <a:srgbClr val="FF0000"/>
                </a:solidFill>
                <a:effectLst/>
                <a:latin typeface="Nunito" panose="00000500000000000000" pitchFamily="2" charset="0"/>
              </a:rPr>
              <a:t> representa los años transcurridos desde el 2000</a:t>
            </a:r>
            <a:r>
              <a:rPr lang="es-419" sz="1800" b="0" i="0" u="none" strike="noStrike" dirty="0">
                <a:solidFill>
                  <a:srgbClr val="000000"/>
                </a:solidFill>
                <a:effectLst/>
                <a:latin typeface="Nunito" panose="00000500000000000000" pitchFamily="2" charset="0"/>
              </a:rPr>
              <a:t>. Así por ejemplo, el año 2020 corresponde al valor \(t=20\).</a:t>
            </a:r>
            <a:br>
              <a:rPr lang="es-419" sz="1800" b="0" i="0" u="none" strike="noStrike" dirty="0">
                <a:solidFill>
                  <a:srgbClr val="000000"/>
                </a:solidFill>
                <a:effectLst/>
                <a:latin typeface="Nunito" panose="00000500000000000000" pitchFamily="2" charset="0"/>
              </a:rPr>
            </a:br>
            <a:endParaRPr sz="1200" dirty="0">
              <a:solidFill>
                <a:schemeClr val="dk1"/>
              </a:solidFill>
              <a:latin typeface="Nunito"/>
              <a:ea typeface="Nunito"/>
              <a:cs typeface="Nunito"/>
              <a:sym typeface="Nunito"/>
            </a:endParaRPr>
          </a:p>
        </p:txBody>
      </p:sp>
      <p:sp>
        <p:nvSpPr>
          <p:cNvPr id="153" name="Google Shape;153;g291fe5bcfaf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47868e74e7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4" name="Google Shape;144;g247868e74e7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7222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47868e74e7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4" name="Google Shape;144;g247868e74e7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2437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5"/>
        <p:cNvGrpSpPr/>
        <p:nvPr/>
      </p:nvGrpSpPr>
      <p:grpSpPr>
        <a:xfrm>
          <a:off x="0" y="0"/>
          <a:ext cx="0" cy="0"/>
          <a:chOff x="0" y="0"/>
          <a:chExt cx="0" cy="0"/>
        </a:xfrm>
      </p:grpSpPr>
      <p:sp>
        <p:nvSpPr>
          <p:cNvPr id="56" name="Google Shape;56;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 name="Google Shape;57;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59"/>
        <p:cNvGrpSpPr/>
        <p:nvPr/>
      </p:nvGrpSpPr>
      <p:grpSpPr>
        <a:xfrm>
          <a:off x="0" y="0"/>
          <a:ext cx="0" cy="0"/>
          <a:chOff x="0" y="0"/>
          <a:chExt cx="0" cy="0"/>
        </a:xfrm>
      </p:grpSpPr>
      <p:pic>
        <p:nvPicPr>
          <p:cNvPr id="60" name="Google Shape;60;p15"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61"/>
        <p:cNvGrpSpPr/>
        <p:nvPr/>
      </p:nvGrpSpPr>
      <p:grpSpPr>
        <a:xfrm>
          <a:off x="0" y="0"/>
          <a:ext cx="0" cy="0"/>
          <a:chOff x="0" y="0"/>
          <a:chExt cx="0" cy="0"/>
        </a:xfrm>
      </p:grpSpPr>
      <p:pic>
        <p:nvPicPr>
          <p:cNvPr id="62" name="Google Shape;62;p16" descr="Imagen que contiene Forma&#10;&#10;Descripción generada automáticamente"/>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 name="Google Shape;6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2" name="Google Shape;7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4" name="Google Shape;7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 name="Google Shape;79;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1" name="Google Shape;81;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2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5" name="Google Shape;85;p2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2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7" name="Google Shape;87;p2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9" name="Google Shape;99;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0" name="Google Shape;10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 name="Google Shape;10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23"/>
          <p:cNvSpPr>
            <a:spLocks noGrp="1"/>
          </p:cNvSpPr>
          <p:nvPr>
            <p:ph type="pic" idx="2"/>
          </p:nvPr>
        </p:nvSpPr>
        <p:spPr>
          <a:xfrm>
            <a:off x="3887391" y="740569"/>
            <a:ext cx="4629300" cy="3655200"/>
          </a:xfrm>
          <a:prstGeom prst="rect">
            <a:avLst/>
          </a:prstGeom>
          <a:noFill/>
          <a:ln>
            <a:noFill/>
          </a:ln>
        </p:spPr>
      </p:sp>
      <p:sp>
        <p:nvSpPr>
          <p:cNvPr id="106" name="Google Shape;106;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7" name="Google Shape;107;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3" name="Google Shape;11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 name="Google Shape;11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Google Shape;118;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9" name="Google Shape;119;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 name="Google Shape;120;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 name="Google Shape;121;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www.geogebra.org/m/ynmguemq"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4050" y="2210502"/>
            <a:ext cx="8175900" cy="722495"/>
          </a:xfrm>
          <a:prstGeom prst="rect">
            <a:avLst/>
          </a:prstGeom>
          <a:noFill/>
          <a:ln>
            <a:noFill/>
          </a:ln>
        </p:spPr>
        <p:txBody>
          <a:bodyPr spcFirstLastPara="1" wrap="square" lIns="68575" tIns="68575" rIns="68575" bIns="68575" anchor="t" anchorCtr="0">
            <a:spAutoFit/>
          </a:bodyPr>
          <a:lstStyle/>
          <a:p>
            <a:pPr marL="0" lvl="0" indent="0" algn="ctr" rtl="0">
              <a:lnSpc>
                <a:spcPct val="115000"/>
              </a:lnSpc>
              <a:spcBef>
                <a:spcPts val="0"/>
              </a:spcBef>
              <a:spcAft>
                <a:spcPts val="0"/>
              </a:spcAft>
              <a:buClr>
                <a:schemeClr val="dk1"/>
              </a:buClr>
              <a:buSzPts val="1100"/>
              <a:buFont typeface="Arial"/>
              <a:buNone/>
            </a:pPr>
            <a:r>
              <a:rPr lang="es" sz="3300" b="1" dirty="0">
                <a:solidFill>
                  <a:schemeClr val="lt1"/>
                </a:solidFill>
                <a:latin typeface="Calibri"/>
                <a:ea typeface="Calibri"/>
                <a:cs typeface="Calibri"/>
                <a:sym typeface="Calibri"/>
              </a:rPr>
              <a:t>Emisiones de CO2</a:t>
            </a:r>
            <a:endParaRPr sz="3300" b="1"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0" name="Imagen 9" descr="Gráfico, Histograma&#10;&#10;Descripción generada automáticamente">
            <a:extLst>
              <a:ext uri="{FF2B5EF4-FFF2-40B4-BE49-F238E27FC236}">
                <a16:creationId xmlns:a16="http://schemas.microsoft.com/office/drawing/2014/main" id="{E382CFEF-DC44-A80E-1C35-828F082C5F8B}"/>
              </a:ext>
            </a:extLst>
          </p:cNvPr>
          <p:cNvPicPr>
            <a:picLocks noChangeAspect="1"/>
          </p:cNvPicPr>
          <p:nvPr/>
        </p:nvPicPr>
        <p:blipFill>
          <a:blip r:embed="rId3">
            <a:alphaModFix amt="70000"/>
          </a:blip>
          <a:stretch>
            <a:fillRect/>
          </a:stretch>
        </p:blipFill>
        <p:spPr>
          <a:xfrm>
            <a:off x="409200" y="1385882"/>
            <a:ext cx="5181600" cy="3018779"/>
          </a:xfrm>
          <a:prstGeom prst="rect">
            <a:avLst/>
          </a:prstGeom>
        </p:spPr>
      </p:pic>
      <p:sp>
        <p:nvSpPr>
          <p:cNvPr id="147" name="Google Shape;147;p29"/>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5" name="Google Shape;155;p30">
            <a:extLst>
              <a:ext uri="{FF2B5EF4-FFF2-40B4-BE49-F238E27FC236}">
                <a16:creationId xmlns:a16="http://schemas.microsoft.com/office/drawing/2014/main" id="{B072C62E-3BC1-ADC9-49C6-E2CE68A2254E}"/>
              </a:ext>
            </a:extLst>
          </p:cNvPr>
          <p:cNvSpPr txBox="1"/>
          <p:nvPr/>
        </p:nvSpPr>
        <p:spPr>
          <a:xfrm>
            <a:off x="394378" y="392791"/>
            <a:ext cx="60450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Área bajo la curva</a:t>
            </a:r>
            <a:endParaRPr b="1" dirty="0"/>
          </a:p>
        </p:txBody>
      </p:sp>
      <p:sp>
        <p:nvSpPr>
          <p:cNvPr id="3" name="CuadroTexto 2">
            <a:extLst>
              <a:ext uri="{FF2B5EF4-FFF2-40B4-BE49-F238E27FC236}">
                <a16:creationId xmlns:a16="http://schemas.microsoft.com/office/drawing/2014/main" id="{481CB647-F948-AB95-8F1C-B4D74D2721D5}"/>
              </a:ext>
            </a:extLst>
          </p:cNvPr>
          <p:cNvSpPr txBox="1"/>
          <p:nvPr/>
        </p:nvSpPr>
        <p:spPr>
          <a:xfrm>
            <a:off x="4334934" y="2275655"/>
            <a:ext cx="3826932" cy="1077218"/>
          </a:xfrm>
          <a:prstGeom prst="rect">
            <a:avLst/>
          </a:prstGeom>
          <a:solidFill>
            <a:schemeClr val="bg1">
              <a:lumMod val="95000"/>
            </a:schemeClr>
          </a:solidFill>
        </p:spPr>
        <p:txBody>
          <a:bodyPr wrap="square">
            <a:spAutoFit/>
          </a:bodyPr>
          <a:lstStyle/>
          <a:p>
            <a:pPr algn="just"/>
            <a:r>
              <a:rPr lang="es-419" sz="1600" b="0" i="0" u="none" strike="noStrike" dirty="0">
                <a:solidFill>
                  <a:srgbClr val="000000"/>
                </a:solidFill>
                <a:effectLst/>
                <a:latin typeface="Calibri" panose="020F0502020204030204" pitchFamily="34" charset="0"/>
                <a:cs typeface="Calibri" panose="020F0502020204030204" pitchFamily="34" charset="0"/>
              </a:rPr>
              <a:t>Dado que contamos con la expresión algebraica para cada escenario, una manera de estimar el total acumulado hasta el año 2050 es usar la integral.</a:t>
            </a:r>
            <a:endParaRPr lang="es-419" sz="1600" dirty="0"/>
          </a:p>
        </p:txBody>
      </p:sp>
      <p:pic>
        <p:nvPicPr>
          <p:cNvPr id="1026" name="Picture 2">
            <a:extLst>
              <a:ext uri="{FF2B5EF4-FFF2-40B4-BE49-F238E27FC236}">
                <a16:creationId xmlns:a16="http://schemas.microsoft.com/office/drawing/2014/main" id="{F7B4DDC3-AE19-8DD9-7BC1-B65736246E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2647" y="3126622"/>
            <a:ext cx="642441" cy="45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56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29"/>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5" name="Google Shape;155;p30">
            <a:extLst>
              <a:ext uri="{FF2B5EF4-FFF2-40B4-BE49-F238E27FC236}">
                <a16:creationId xmlns:a16="http://schemas.microsoft.com/office/drawing/2014/main" id="{B072C62E-3BC1-ADC9-49C6-E2CE68A2254E}"/>
              </a:ext>
            </a:extLst>
          </p:cNvPr>
          <p:cNvSpPr txBox="1"/>
          <p:nvPr/>
        </p:nvSpPr>
        <p:spPr>
          <a:xfrm>
            <a:off x="409200" y="400200"/>
            <a:ext cx="60450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Escenario realista</a:t>
            </a:r>
            <a:endParaRPr b="1" dirty="0"/>
          </a:p>
        </p:txBody>
      </p:sp>
      <p:pic>
        <p:nvPicPr>
          <p:cNvPr id="4" name="Imagen 3" descr="Gráfico&#10;&#10;Descripción generada automáticamente">
            <a:extLst>
              <a:ext uri="{FF2B5EF4-FFF2-40B4-BE49-F238E27FC236}">
                <a16:creationId xmlns:a16="http://schemas.microsoft.com/office/drawing/2014/main" id="{A4C7D2DC-3536-FED8-4952-7F5100DA73A2}"/>
              </a:ext>
            </a:extLst>
          </p:cNvPr>
          <p:cNvPicPr>
            <a:picLocks noChangeAspect="1"/>
          </p:cNvPicPr>
          <p:nvPr/>
        </p:nvPicPr>
        <p:blipFill>
          <a:blip r:embed="rId3"/>
          <a:stretch>
            <a:fillRect/>
          </a:stretch>
        </p:blipFill>
        <p:spPr>
          <a:xfrm>
            <a:off x="409200" y="1421712"/>
            <a:ext cx="4964464" cy="2902075"/>
          </a:xfrm>
          <a:prstGeom prst="rect">
            <a:avLst/>
          </a:prstGeom>
        </p:spPr>
      </p:pic>
      <p:sp>
        <p:nvSpPr>
          <p:cNvPr id="6" name="CuadroTexto 5">
            <a:extLst>
              <a:ext uri="{FF2B5EF4-FFF2-40B4-BE49-F238E27FC236}">
                <a16:creationId xmlns:a16="http://schemas.microsoft.com/office/drawing/2014/main" id="{341E2750-D379-3E97-AA21-1ACB7E357611}"/>
              </a:ext>
            </a:extLst>
          </p:cNvPr>
          <p:cNvSpPr txBox="1"/>
          <p:nvPr/>
        </p:nvSpPr>
        <p:spPr>
          <a:xfrm>
            <a:off x="4344307" y="1426111"/>
            <a:ext cx="4219785" cy="1077218"/>
          </a:xfrm>
          <a:prstGeom prst="rect">
            <a:avLst/>
          </a:prstGeom>
          <a:solidFill>
            <a:schemeClr val="bg1">
              <a:lumMod val="95000"/>
            </a:schemeClr>
          </a:solidFill>
        </p:spPr>
        <p:txBody>
          <a:bodyPr wrap="square">
            <a:spAutoFit/>
          </a:bodyPr>
          <a:lstStyle/>
          <a:p>
            <a:pPr algn="just"/>
            <a:r>
              <a:rPr lang="es-419" sz="1600" b="0" i="0" u="none" strike="noStrike" dirty="0">
                <a:solidFill>
                  <a:srgbClr val="000000"/>
                </a:solidFill>
                <a:effectLst/>
                <a:latin typeface="Calibri" panose="020F0502020204030204" pitchFamily="34" charset="0"/>
                <a:cs typeface="Calibri" panose="020F0502020204030204" pitchFamily="34" charset="0"/>
              </a:rPr>
              <a:t>¿Cómo podemos determinar el área bajo la curva que permite estimar la cantidad de emisiones de CO2 en el período 2025 – 2050 de acuerdo con el modelo realista?</a:t>
            </a:r>
            <a:endParaRPr lang="es-419" sz="1600" dirty="0"/>
          </a:p>
        </p:txBody>
      </p:sp>
    </p:spTree>
    <p:extLst>
      <p:ext uri="{BB962C8B-B14F-4D97-AF65-F5344CB8AC3E}">
        <p14:creationId xmlns:p14="http://schemas.microsoft.com/office/powerpoint/2010/main" val="403358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29"/>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5" name="Google Shape;155;p30">
            <a:extLst>
              <a:ext uri="{FF2B5EF4-FFF2-40B4-BE49-F238E27FC236}">
                <a16:creationId xmlns:a16="http://schemas.microsoft.com/office/drawing/2014/main" id="{B072C62E-3BC1-ADC9-49C6-E2CE68A2254E}"/>
              </a:ext>
            </a:extLst>
          </p:cNvPr>
          <p:cNvSpPr txBox="1"/>
          <p:nvPr/>
        </p:nvSpPr>
        <p:spPr>
          <a:xfrm>
            <a:off x="409200" y="400200"/>
            <a:ext cx="60450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Escenario realista</a:t>
            </a:r>
            <a:endParaRPr b="1" dirty="0"/>
          </a:p>
        </p:txBody>
      </p:sp>
      <p:pic>
        <p:nvPicPr>
          <p:cNvPr id="4" name="Imagen 3" descr="Gráfico&#10;&#10;Descripción generada automáticamente">
            <a:extLst>
              <a:ext uri="{FF2B5EF4-FFF2-40B4-BE49-F238E27FC236}">
                <a16:creationId xmlns:a16="http://schemas.microsoft.com/office/drawing/2014/main" id="{A4C7D2DC-3536-FED8-4952-7F5100DA73A2}"/>
              </a:ext>
            </a:extLst>
          </p:cNvPr>
          <p:cNvPicPr>
            <a:picLocks noChangeAspect="1"/>
          </p:cNvPicPr>
          <p:nvPr/>
        </p:nvPicPr>
        <p:blipFill>
          <a:blip r:embed="rId3"/>
          <a:stretch>
            <a:fillRect/>
          </a:stretch>
        </p:blipFill>
        <p:spPr>
          <a:xfrm>
            <a:off x="260186" y="1545579"/>
            <a:ext cx="4462122" cy="2608421"/>
          </a:xfrm>
          <a:prstGeom prst="rect">
            <a:avLst/>
          </a:prstGeom>
        </p:spPr>
      </p:pic>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FC26541F-9763-08A0-C920-A98EDB8260DB}"/>
                  </a:ext>
                </a:extLst>
              </p:cNvPr>
              <p:cNvSpPr txBox="1"/>
              <p:nvPr/>
            </p:nvSpPr>
            <p:spPr>
              <a:xfrm>
                <a:off x="5511807" y="2006890"/>
                <a:ext cx="249965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=−0,09 </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2</m:t>
                          </m:r>
                        </m:sup>
                      </m:sSup>
                      <m:r>
                        <a:rPr lang="es-ES" b="0" i="1" smtClean="0">
                          <a:latin typeface="Cambria Math" panose="02040503050406030204" pitchFamily="18" charset="0"/>
                        </a:rPr>
                        <m:t>+5,05</m:t>
                      </m:r>
                      <m:r>
                        <a:rPr lang="es-ES" b="0" i="1" smtClean="0">
                          <a:latin typeface="Cambria Math" panose="02040503050406030204" pitchFamily="18" charset="0"/>
                        </a:rPr>
                        <m:t>𝑡</m:t>
                      </m:r>
                      <m:r>
                        <a:rPr lang="es-ES" b="0" i="1" smtClean="0">
                          <a:latin typeface="Cambria Math" panose="02040503050406030204" pitchFamily="18" charset="0"/>
                        </a:rPr>
                        <m:t> −27,5</m:t>
                      </m:r>
                    </m:oMath>
                  </m:oMathPara>
                </a14:m>
                <a:endParaRPr lang="es-419" dirty="0"/>
              </a:p>
            </p:txBody>
          </p:sp>
        </mc:Choice>
        <mc:Fallback xmlns="">
          <p:sp>
            <p:nvSpPr>
              <p:cNvPr id="2" name="CuadroTexto 1">
                <a:extLst>
                  <a:ext uri="{FF2B5EF4-FFF2-40B4-BE49-F238E27FC236}">
                    <a16:creationId xmlns:a16="http://schemas.microsoft.com/office/drawing/2014/main" id="{FC26541F-9763-08A0-C920-A98EDB8260DB}"/>
                  </a:ext>
                </a:extLst>
              </p:cNvPr>
              <p:cNvSpPr txBox="1">
                <a:spLocks noRot="1" noChangeAspect="1" noMove="1" noResize="1" noEditPoints="1" noAdjustHandles="1" noChangeArrowheads="1" noChangeShapeType="1" noTextEdit="1"/>
              </p:cNvSpPr>
              <p:nvPr/>
            </p:nvSpPr>
            <p:spPr>
              <a:xfrm>
                <a:off x="5511807" y="2006890"/>
                <a:ext cx="2499659" cy="215444"/>
              </a:xfrm>
              <a:prstGeom prst="rect">
                <a:avLst/>
              </a:prstGeom>
              <a:blipFill>
                <a:blip r:embed="rId4"/>
                <a:stretch>
                  <a:fillRect l="-1707" r="-1220" b="-33333"/>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A2EAA8B9-B25A-B3B4-8633-81009E59C77D}"/>
                  </a:ext>
                </a:extLst>
              </p:cNvPr>
              <p:cNvSpPr txBox="1"/>
              <p:nvPr/>
            </p:nvSpPr>
            <p:spPr>
              <a:xfrm>
                <a:off x="6145260" y="2951189"/>
                <a:ext cx="98898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𝐹</m:t>
                      </m:r>
                      <m:r>
                        <a:rPr lang="es-ES" b="0" i="1" smtClean="0">
                          <a:latin typeface="Cambria Math" panose="02040503050406030204" pitchFamily="18" charset="0"/>
                        </a:rPr>
                        <m:t>′(</m:t>
                      </m:r>
                      <m:r>
                        <a:rPr lang="es-ES" b="0" i="1" smtClean="0">
                          <a:latin typeface="Cambria Math" panose="02040503050406030204" pitchFamily="18" charset="0"/>
                        </a:rPr>
                        <m:t>𝑡</m:t>
                      </m:r>
                      <m:r>
                        <a:rPr lang="es-ES" b="0" i="1" smtClean="0">
                          <a:latin typeface="Cambria Math" panose="02040503050406030204" pitchFamily="18" charset="0"/>
                        </a:rPr>
                        <m:t>)=</m:t>
                      </m:r>
                      <m:r>
                        <a:rPr lang="es-ES" b="0" i="1" smtClean="0">
                          <a:latin typeface="Cambria Math" panose="02040503050406030204" pitchFamily="18" charset="0"/>
                        </a:rPr>
                        <m:t>𝑓</m:t>
                      </m:r>
                      <m:r>
                        <a:rPr lang="es-ES" b="0" i="1" smtClean="0">
                          <a:latin typeface="Cambria Math" panose="02040503050406030204" pitchFamily="18" charset="0"/>
                        </a:rPr>
                        <m:t>(</m:t>
                      </m:r>
                      <m:r>
                        <a:rPr lang="es-ES" b="0" i="1" smtClean="0">
                          <a:latin typeface="Cambria Math" panose="02040503050406030204" pitchFamily="18" charset="0"/>
                        </a:rPr>
                        <m:t>𝑡</m:t>
                      </m:r>
                      <m:r>
                        <a:rPr lang="es-ES" b="0" i="1" smtClean="0">
                          <a:latin typeface="Cambria Math" panose="02040503050406030204" pitchFamily="18" charset="0"/>
                        </a:rPr>
                        <m:t>)</m:t>
                      </m:r>
                    </m:oMath>
                  </m:oMathPara>
                </a14:m>
                <a:endParaRPr lang="es-419" dirty="0"/>
              </a:p>
            </p:txBody>
          </p:sp>
        </mc:Choice>
        <mc:Fallback xmlns="">
          <p:sp>
            <p:nvSpPr>
              <p:cNvPr id="3" name="CuadroTexto 2">
                <a:extLst>
                  <a:ext uri="{FF2B5EF4-FFF2-40B4-BE49-F238E27FC236}">
                    <a16:creationId xmlns:a16="http://schemas.microsoft.com/office/drawing/2014/main" id="{A2EAA8B9-B25A-B3B4-8633-81009E59C77D}"/>
                  </a:ext>
                </a:extLst>
              </p:cNvPr>
              <p:cNvSpPr txBox="1">
                <a:spLocks noRot="1" noChangeAspect="1" noMove="1" noResize="1" noEditPoints="1" noAdjustHandles="1" noChangeArrowheads="1" noChangeShapeType="1" noTextEdit="1"/>
              </p:cNvSpPr>
              <p:nvPr/>
            </p:nvSpPr>
            <p:spPr>
              <a:xfrm>
                <a:off x="6145260" y="2951189"/>
                <a:ext cx="988989" cy="215444"/>
              </a:xfrm>
              <a:prstGeom prst="rect">
                <a:avLst/>
              </a:prstGeom>
              <a:blipFill>
                <a:blip r:embed="rId5"/>
                <a:stretch>
                  <a:fillRect l="-3704" r="-5556" b="-37143"/>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F9B41B55-3DFF-1529-6A82-639305EF8B1A}"/>
                  </a:ext>
                </a:extLst>
              </p:cNvPr>
              <p:cNvSpPr txBox="1"/>
              <p:nvPr/>
            </p:nvSpPr>
            <p:spPr>
              <a:xfrm>
                <a:off x="5647773" y="3869117"/>
                <a:ext cx="2227726" cy="487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s-419" i="1" smtClean="0">
                              <a:latin typeface="Cambria Math" panose="02040503050406030204" pitchFamily="18" charset="0"/>
                            </a:rPr>
                          </m:ctrlPr>
                        </m:naryPr>
                        <m:sub>
                          <m:r>
                            <a:rPr lang="es-ES" b="0" i="1" smtClean="0">
                              <a:latin typeface="Cambria Math" panose="02040503050406030204" pitchFamily="18" charset="0"/>
                            </a:rPr>
                            <m:t>25</m:t>
                          </m:r>
                        </m:sub>
                        <m:sup>
                          <m:r>
                            <a:rPr lang="es-ES" b="0" i="1" smtClean="0">
                              <a:latin typeface="Cambria Math" panose="02040503050406030204" pitchFamily="18" charset="0"/>
                            </a:rPr>
                            <m:t>50</m:t>
                          </m:r>
                        </m:sup>
                        <m:e>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𝑑𝑡</m:t>
                          </m:r>
                          <m:r>
                            <a:rPr lang="es-ES" b="0" i="1" smtClean="0">
                              <a:latin typeface="Cambria Math" panose="02040503050406030204" pitchFamily="18" charset="0"/>
                            </a:rPr>
                            <m:t>=</m:t>
                          </m:r>
                          <m:r>
                            <a:rPr lang="es-ES" b="0" i="1" smtClean="0">
                              <a:latin typeface="Cambria Math" panose="02040503050406030204" pitchFamily="18" charset="0"/>
                            </a:rPr>
                            <m:t>𝐹</m:t>
                          </m:r>
                          <m:d>
                            <m:dPr>
                              <m:ctrlPr>
                                <a:rPr lang="es-ES" b="0" i="1" smtClean="0">
                                  <a:latin typeface="Cambria Math" panose="02040503050406030204" pitchFamily="18" charset="0"/>
                                </a:rPr>
                              </m:ctrlPr>
                            </m:dPr>
                            <m:e>
                              <m:r>
                                <a:rPr lang="es-ES" b="0" i="1" smtClean="0">
                                  <a:latin typeface="Cambria Math" panose="02040503050406030204" pitchFamily="18" charset="0"/>
                                </a:rPr>
                                <m:t>50</m:t>
                              </m:r>
                            </m:e>
                          </m:d>
                          <m:r>
                            <a:rPr lang="es-ES" b="0" i="1" smtClean="0">
                              <a:latin typeface="Cambria Math" panose="02040503050406030204" pitchFamily="18" charset="0"/>
                            </a:rPr>
                            <m:t>−</m:t>
                          </m:r>
                          <m:r>
                            <a:rPr lang="es-ES" b="0" i="1" smtClean="0">
                              <a:latin typeface="Cambria Math" panose="02040503050406030204" pitchFamily="18" charset="0"/>
                            </a:rPr>
                            <m:t>𝐹</m:t>
                          </m:r>
                          <m:r>
                            <a:rPr lang="es-ES" b="0" i="1" smtClean="0">
                              <a:latin typeface="Cambria Math" panose="02040503050406030204" pitchFamily="18" charset="0"/>
                            </a:rPr>
                            <m:t>(25)</m:t>
                          </m:r>
                        </m:e>
                      </m:nary>
                    </m:oMath>
                  </m:oMathPara>
                </a14:m>
                <a:endParaRPr lang="es-419" dirty="0"/>
              </a:p>
            </p:txBody>
          </p:sp>
        </mc:Choice>
        <mc:Fallback xmlns="">
          <p:sp>
            <p:nvSpPr>
              <p:cNvPr id="8" name="CuadroTexto 7">
                <a:extLst>
                  <a:ext uri="{FF2B5EF4-FFF2-40B4-BE49-F238E27FC236}">
                    <a16:creationId xmlns:a16="http://schemas.microsoft.com/office/drawing/2014/main" id="{F9B41B55-3DFF-1529-6A82-639305EF8B1A}"/>
                  </a:ext>
                </a:extLst>
              </p:cNvPr>
              <p:cNvSpPr txBox="1">
                <a:spLocks noRot="1" noChangeAspect="1" noMove="1" noResize="1" noEditPoints="1" noAdjustHandles="1" noChangeArrowheads="1" noChangeShapeType="1" noTextEdit="1"/>
              </p:cNvSpPr>
              <p:nvPr/>
            </p:nvSpPr>
            <p:spPr>
              <a:xfrm>
                <a:off x="5647773" y="3869117"/>
                <a:ext cx="2227726" cy="487441"/>
              </a:xfrm>
              <a:prstGeom prst="rect">
                <a:avLst/>
              </a:prstGeom>
              <a:blipFill>
                <a:blip r:embed="rId6"/>
                <a:stretch>
                  <a:fillRect/>
                </a:stretch>
              </a:blipFill>
            </p:spPr>
            <p:txBody>
              <a:bodyPr/>
              <a:lstStyle/>
              <a:p>
                <a:r>
                  <a:rPr lang="es-419">
                    <a:noFill/>
                  </a:rPr>
                  <a:t> </a:t>
                </a:r>
              </a:p>
            </p:txBody>
          </p:sp>
        </mc:Fallback>
      </mc:AlternateContent>
      <p:sp>
        <p:nvSpPr>
          <p:cNvPr id="9" name="CuadroTexto 8">
            <a:extLst>
              <a:ext uri="{FF2B5EF4-FFF2-40B4-BE49-F238E27FC236}">
                <a16:creationId xmlns:a16="http://schemas.microsoft.com/office/drawing/2014/main" id="{0DC1E86E-4D9D-4C1E-3489-97EEF14F4F5D}"/>
              </a:ext>
            </a:extLst>
          </p:cNvPr>
          <p:cNvSpPr txBox="1"/>
          <p:nvPr/>
        </p:nvSpPr>
        <p:spPr>
          <a:xfrm>
            <a:off x="4309433" y="1368557"/>
            <a:ext cx="4574382" cy="523220"/>
          </a:xfrm>
          <a:prstGeom prst="rect">
            <a:avLst/>
          </a:prstGeom>
          <a:noFill/>
        </p:spPr>
        <p:txBody>
          <a:bodyPr wrap="square" rtlCol="0">
            <a:spAutoFit/>
          </a:bodyPr>
          <a:lstStyle/>
          <a:p>
            <a:pPr marL="285750" indent="-285750" algn="just">
              <a:buFont typeface="Arial" panose="020B0604020202020204" pitchFamily="34" charset="0"/>
              <a:buChar char="•"/>
            </a:pPr>
            <a:r>
              <a:rPr lang="es-ES" dirty="0">
                <a:latin typeface="Calibri" panose="020F0502020204030204" pitchFamily="34" charset="0"/>
                <a:cs typeface="Calibri" panose="020F0502020204030204" pitchFamily="34" charset="0"/>
              </a:rPr>
              <a:t>En este período (2025 – 2050), la curva del escenario realista está descrita por la función</a:t>
            </a:r>
            <a:endParaRPr lang="es-419" dirty="0">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5D603CBE-6931-426D-C5DA-7C0E5578D874}"/>
              </a:ext>
            </a:extLst>
          </p:cNvPr>
          <p:cNvSpPr txBox="1"/>
          <p:nvPr/>
        </p:nvSpPr>
        <p:spPr>
          <a:xfrm>
            <a:off x="4357105" y="2338337"/>
            <a:ext cx="4462123" cy="523220"/>
          </a:xfrm>
          <a:prstGeom prst="rect">
            <a:avLst/>
          </a:prstGeom>
          <a:noFill/>
        </p:spPr>
        <p:txBody>
          <a:bodyPr wrap="square" rtlCol="0">
            <a:spAutoFit/>
          </a:bodyPr>
          <a:lstStyle/>
          <a:p>
            <a:pPr marL="285750" indent="-285750" algn="just">
              <a:buFont typeface="Arial" panose="020B0604020202020204" pitchFamily="34" charset="0"/>
              <a:buChar char="•"/>
            </a:pPr>
            <a:r>
              <a:rPr lang="es-ES" dirty="0">
                <a:latin typeface="Calibri" panose="020F0502020204030204" pitchFamily="34" charset="0"/>
                <a:cs typeface="Calibri" panose="020F0502020204030204" pitchFamily="34" charset="0"/>
              </a:rPr>
              <a:t>Para calcular la integral debemos encontrar una antiderivada de f(t), es decir, una función F(t) tal que</a:t>
            </a:r>
            <a:endParaRPr lang="es-419" dirty="0">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6E3A18D7-794A-85AB-5CDE-37FF19F1FDE6}"/>
              </a:ext>
            </a:extLst>
          </p:cNvPr>
          <p:cNvSpPr txBox="1"/>
          <p:nvPr/>
        </p:nvSpPr>
        <p:spPr>
          <a:xfrm>
            <a:off x="4357106" y="3256265"/>
            <a:ext cx="4462122" cy="523220"/>
          </a:xfrm>
          <a:prstGeom prst="rect">
            <a:avLst/>
          </a:prstGeom>
          <a:noFill/>
        </p:spPr>
        <p:txBody>
          <a:bodyPr wrap="square" rtlCol="0">
            <a:spAutoFit/>
          </a:bodyPr>
          <a:lstStyle/>
          <a:p>
            <a:pPr marL="285750" indent="-285750" algn="just">
              <a:buFont typeface="Arial" panose="020B0604020202020204" pitchFamily="34" charset="0"/>
              <a:buChar char="•"/>
            </a:pPr>
            <a:r>
              <a:rPr lang="es-ES" dirty="0">
                <a:latin typeface="Calibri" panose="020F0502020204030204" pitchFamily="34" charset="0"/>
                <a:cs typeface="Calibri" panose="020F0502020204030204" pitchFamily="34" charset="0"/>
              </a:rPr>
              <a:t>De esta forma, la integral definida de f(t) en el intervalo 2025 – 2050 está dada por</a:t>
            </a:r>
            <a:endParaRPr lang="es-419"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4404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4" name="Imagen 3" descr="Gráfico&#10;&#10;Descripción generada automáticamente">
            <a:extLst>
              <a:ext uri="{FF2B5EF4-FFF2-40B4-BE49-F238E27FC236}">
                <a16:creationId xmlns:a16="http://schemas.microsoft.com/office/drawing/2014/main" id="{EEADB0AB-8722-4365-8882-6C270428198D}"/>
              </a:ext>
            </a:extLst>
          </p:cNvPr>
          <p:cNvPicPr>
            <a:picLocks noChangeAspect="1"/>
          </p:cNvPicPr>
          <p:nvPr/>
        </p:nvPicPr>
        <p:blipFill>
          <a:blip r:embed="rId3"/>
          <a:stretch>
            <a:fillRect/>
          </a:stretch>
        </p:blipFill>
        <p:spPr>
          <a:xfrm>
            <a:off x="342634" y="1935019"/>
            <a:ext cx="4024990" cy="2352887"/>
          </a:xfrm>
          <a:prstGeom prst="rect">
            <a:avLst/>
          </a:prstGeom>
        </p:spPr>
      </p:pic>
      <p:sp>
        <p:nvSpPr>
          <p:cNvPr id="163" name="Google Shape;163;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sp>
        <p:nvSpPr>
          <p:cNvPr id="164" name="Google Shape;164;p31"/>
          <p:cNvSpPr txBox="1"/>
          <p:nvPr/>
        </p:nvSpPr>
        <p:spPr>
          <a:xfrm>
            <a:off x="4670106" y="1833612"/>
            <a:ext cx="3991177" cy="2555700"/>
          </a:xfrm>
          <a:prstGeom prst="rect">
            <a:avLst/>
          </a:prstGeom>
          <a:solidFill>
            <a:srgbClr val="F3F3F3"/>
          </a:solidFill>
          <a:ln>
            <a:noFill/>
          </a:ln>
        </p:spPr>
        <p:txBody>
          <a:bodyPr spcFirstLastPara="1" wrap="square" lIns="68575" tIns="34275" rIns="68575" bIns="34275" anchor="t" anchorCtr="0">
            <a:noAutofit/>
          </a:bodyPr>
          <a:lstStyle/>
          <a:p>
            <a:pPr algn="just"/>
            <a:r>
              <a:rPr lang="es-419" b="0" i="0" dirty="0">
                <a:solidFill>
                  <a:schemeClr val="tx1"/>
                </a:solidFill>
                <a:effectLst/>
                <a:latin typeface="Calibri" panose="020F0502020204030204" pitchFamily="34" charset="0"/>
                <a:cs typeface="Calibri" panose="020F0502020204030204" pitchFamily="34" charset="0"/>
              </a:rPr>
              <a:t>Al ser una función por partes, para calcular lo acumulado desde el 2020 al 2050, podemos calcular lo acumulado desde el año 2020 al 2025 y sumarle lo acumulado desde el 2025 hasta el 2050.</a:t>
            </a:r>
          </a:p>
          <a:p>
            <a:pPr algn="just"/>
            <a:endParaRPr lang="es-419" b="0" i="0" dirty="0">
              <a:solidFill>
                <a:schemeClr val="tx1"/>
              </a:solidFill>
              <a:effectLst/>
              <a:latin typeface="Calibri" panose="020F0502020204030204" pitchFamily="34" charset="0"/>
              <a:cs typeface="Calibri" panose="020F0502020204030204" pitchFamily="34" charset="0"/>
            </a:endParaRPr>
          </a:p>
          <a:p>
            <a:pPr marL="342900" indent="-342900" algn="just">
              <a:buFont typeface="+mj-lt"/>
              <a:buAutoNum type="arabicPeriod"/>
            </a:pPr>
            <a:r>
              <a:rPr lang="es-419" b="0" i="0" dirty="0">
                <a:solidFill>
                  <a:schemeClr val="tx1"/>
                </a:solidFill>
                <a:effectLst/>
                <a:latin typeface="Calibri" panose="020F0502020204030204" pitchFamily="34" charset="0"/>
                <a:cs typeface="Calibri" panose="020F0502020204030204" pitchFamily="34" charset="0"/>
              </a:rPr>
              <a:t>Calcula una antiderivada de la función </a:t>
            </a:r>
            <a:r>
              <a:rPr lang="es-419" b="0" i="1" dirty="0">
                <a:solidFill>
                  <a:schemeClr val="tx1"/>
                </a:solidFill>
                <a:effectLst/>
                <a:latin typeface="Calibri" panose="020F0502020204030204" pitchFamily="34" charset="0"/>
                <a:cs typeface="Calibri" panose="020F0502020204030204" pitchFamily="34" charset="0"/>
              </a:rPr>
              <a:t>f(t)</a:t>
            </a:r>
            <a:r>
              <a:rPr lang="es-419" b="0" i="0" dirty="0">
                <a:solidFill>
                  <a:schemeClr val="tx1"/>
                </a:solidFill>
                <a:effectLst/>
                <a:latin typeface="Calibri" panose="020F0502020204030204" pitchFamily="34" charset="0"/>
                <a:cs typeface="Calibri" panose="020F0502020204030204" pitchFamily="34" charset="0"/>
              </a:rPr>
              <a:t>, considerando solamente el período 2025-2050 del escenario realista.</a:t>
            </a:r>
          </a:p>
          <a:p>
            <a:pPr marL="342900" indent="-342900" algn="just">
              <a:buFont typeface="+mj-lt"/>
              <a:buAutoNum type="arabicPeriod"/>
            </a:pPr>
            <a:r>
              <a:rPr lang="es-419" b="0" i="0" dirty="0">
                <a:solidFill>
                  <a:schemeClr val="tx1"/>
                </a:solidFill>
                <a:effectLst/>
                <a:latin typeface="Calibri" panose="020F0502020204030204" pitchFamily="34" charset="0"/>
                <a:cs typeface="Calibri" panose="020F0502020204030204" pitchFamily="34" charset="0"/>
              </a:rPr>
              <a:t>Usando la antiderivada anterior, calcula la cantidad de CO2 acumulada entre 2025 y 2050 en este escenario.</a:t>
            </a:r>
          </a:p>
        </p:txBody>
      </p:sp>
      <p:sp>
        <p:nvSpPr>
          <p:cNvPr id="5" name="CuadroTexto 4">
            <a:extLst>
              <a:ext uri="{FF2B5EF4-FFF2-40B4-BE49-F238E27FC236}">
                <a16:creationId xmlns:a16="http://schemas.microsoft.com/office/drawing/2014/main" id="{226099DD-EDF1-A5AD-6E69-6883E132DBA5}"/>
              </a:ext>
            </a:extLst>
          </p:cNvPr>
          <p:cNvSpPr txBox="1"/>
          <p:nvPr/>
        </p:nvSpPr>
        <p:spPr>
          <a:xfrm>
            <a:off x="257386" y="1001530"/>
            <a:ext cx="7105227" cy="523220"/>
          </a:xfrm>
          <a:prstGeom prst="rect">
            <a:avLst/>
          </a:prstGeom>
          <a:noFill/>
        </p:spPr>
        <p:txBody>
          <a:bodyPr wrap="square" rtlCol="0">
            <a:spAutoFit/>
          </a:bodyPr>
          <a:lstStyle/>
          <a:p>
            <a:r>
              <a:rPr lang="es-419" b="0" i="0" dirty="0">
                <a:solidFill>
                  <a:srgbClr val="000000"/>
                </a:solidFill>
                <a:effectLst/>
                <a:latin typeface="Calibri" panose="020F0502020204030204" pitchFamily="34" charset="0"/>
                <a:cs typeface="Calibri" panose="020F0502020204030204" pitchFamily="34" charset="0"/>
              </a:rPr>
              <a:t>El siguiente gráfico muestra las emisiones netas de  en el escenario realista para el período 2020-2050 (se muestra pintado de rojo la cantidad de  acumulada entre 2025 y 2050).</a:t>
            </a:r>
            <a:endParaRPr lang="es-419" dirty="0">
              <a:latin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D1D571EC-2E3A-C4DF-92BF-8013B7931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2957" y="2049619"/>
            <a:ext cx="2816293" cy="4023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4" name="Imagen 3" descr="Gráfico&#10;&#10;Descripción generada automáticamente">
            <a:extLst>
              <a:ext uri="{FF2B5EF4-FFF2-40B4-BE49-F238E27FC236}">
                <a16:creationId xmlns:a16="http://schemas.microsoft.com/office/drawing/2014/main" id="{EEADB0AB-8722-4365-8882-6C270428198D}"/>
              </a:ext>
            </a:extLst>
          </p:cNvPr>
          <p:cNvPicPr>
            <a:picLocks noChangeAspect="1"/>
          </p:cNvPicPr>
          <p:nvPr/>
        </p:nvPicPr>
        <p:blipFill>
          <a:blip r:embed="rId3"/>
          <a:stretch>
            <a:fillRect/>
          </a:stretch>
        </p:blipFill>
        <p:spPr>
          <a:xfrm>
            <a:off x="322314" y="2345505"/>
            <a:ext cx="4024990" cy="2352887"/>
          </a:xfrm>
          <a:prstGeom prst="rect">
            <a:avLst/>
          </a:prstGeom>
        </p:spPr>
      </p:pic>
      <p:sp>
        <p:nvSpPr>
          <p:cNvPr id="163" name="Google Shape;163;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sp>
        <p:nvSpPr>
          <p:cNvPr id="164" name="Google Shape;164;p31"/>
          <p:cNvSpPr txBox="1"/>
          <p:nvPr/>
        </p:nvSpPr>
        <p:spPr>
          <a:xfrm>
            <a:off x="399904" y="988558"/>
            <a:ext cx="7430069" cy="473941"/>
          </a:xfrm>
          <a:prstGeom prst="rect">
            <a:avLst/>
          </a:prstGeom>
          <a:solidFill>
            <a:srgbClr val="F3F3F3"/>
          </a:solidFill>
          <a:ln>
            <a:noFill/>
          </a:ln>
        </p:spPr>
        <p:txBody>
          <a:bodyPr spcFirstLastPara="1" wrap="square" lIns="68575" tIns="34275" rIns="68575" bIns="34275" anchor="t" anchorCtr="0">
            <a:noAutofit/>
          </a:bodyPr>
          <a:lstStyle/>
          <a:p>
            <a:pPr marL="342900" indent="-342900" algn="just">
              <a:buFont typeface="+mj-lt"/>
              <a:buAutoNum type="arabicPeriod"/>
            </a:pPr>
            <a:r>
              <a:rPr lang="es-419" b="0" i="0" dirty="0">
                <a:solidFill>
                  <a:schemeClr val="tx1"/>
                </a:solidFill>
                <a:effectLst/>
                <a:latin typeface="Calibri" panose="020F0502020204030204" pitchFamily="34" charset="0"/>
                <a:cs typeface="Calibri" panose="020F0502020204030204" pitchFamily="34" charset="0"/>
              </a:rPr>
              <a:t>Calcula una antiderivada de la función </a:t>
            </a:r>
            <a:r>
              <a:rPr lang="es-419" b="0" i="1" dirty="0">
                <a:solidFill>
                  <a:schemeClr val="tx1"/>
                </a:solidFill>
                <a:effectLst/>
                <a:latin typeface="Calibri" panose="020F0502020204030204" pitchFamily="34" charset="0"/>
                <a:cs typeface="Calibri" panose="020F0502020204030204" pitchFamily="34" charset="0"/>
              </a:rPr>
              <a:t>f(t)</a:t>
            </a:r>
            <a:r>
              <a:rPr lang="es-419" b="0" i="0" dirty="0">
                <a:solidFill>
                  <a:schemeClr val="tx1"/>
                </a:solidFill>
                <a:effectLst/>
                <a:latin typeface="Calibri" panose="020F0502020204030204" pitchFamily="34" charset="0"/>
                <a:cs typeface="Calibri" panose="020F0502020204030204" pitchFamily="34" charset="0"/>
              </a:rPr>
              <a:t>, considerando solamente el período 2025-2050 del escenario realista</a:t>
            </a:r>
            <a:r>
              <a:rPr lang="es-419" dirty="0">
                <a:solidFill>
                  <a:schemeClr val="tx1"/>
                </a:solidFill>
                <a:latin typeface="Calibri" panose="020F0502020204030204" pitchFamily="34" charset="0"/>
                <a:cs typeface="Calibri" panose="020F0502020204030204" pitchFamily="34" charset="0"/>
              </a:rPr>
              <a:t>.</a:t>
            </a:r>
            <a:endParaRPr lang="es-419" b="0" i="0" dirty="0">
              <a:solidFill>
                <a:schemeClr val="tx1"/>
              </a:solidFill>
              <a:effectLst/>
              <a:latin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D1D571EC-2E3A-C4DF-92BF-8013B7931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662" y="1776932"/>
            <a:ext cx="3117018" cy="445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CE70CC2E-56B2-4375-811C-F1AA4FD31CD7}"/>
                  </a:ext>
                </a:extLst>
              </p:cNvPr>
              <p:cNvSpPr txBox="1"/>
              <p:nvPr/>
            </p:nvSpPr>
            <p:spPr>
              <a:xfrm>
                <a:off x="4197015" y="2340917"/>
                <a:ext cx="3967305" cy="246221"/>
              </a:xfrm>
              <a:prstGeom prst="rect">
                <a:avLst/>
              </a:prstGeom>
              <a:noFill/>
            </p:spPr>
            <p:txBody>
              <a:bodyPr wrap="none" lIns="0" tIns="0" rIns="0" bIns="0" rtlCol="0">
                <a:spAutoFit/>
              </a:bodyPr>
              <a:lstStyle/>
              <a:p>
                <a:r>
                  <a:rPr lang="es-ES" sz="1600" dirty="0">
                    <a:latin typeface="Calibri" panose="020F0502020204030204" pitchFamily="34" charset="0"/>
                    <a:cs typeface="Calibri" panose="020F0502020204030204" pitchFamily="34" charset="0"/>
                  </a:rPr>
                  <a:t>Buscamos una función </a:t>
                </a:r>
                <a:r>
                  <a:rPr lang="es-ES" sz="1600" i="1" dirty="0">
                    <a:latin typeface="Calibri" panose="020F0502020204030204" pitchFamily="34" charset="0"/>
                    <a:cs typeface="Calibri" panose="020F0502020204030204" pitchFamily="34" charset="0"/>
                  </a:rPr>
                  <a:t>F(t)</a:t>
                </a:r>
                <a:r>
                  <a:rPr lang="es-ES" sz="1600" dirty="0">
                    <a:latin typeface="Calibri" panose="020F0502020204030204" pitchFamily="34" charset="0"/>
                    <a:cs typeface="Calibri" panose="020F0502020204030204" pitchFamily="34" charset="0"/>
                  </a:rPr>
                  <a:t> tal que</a:t>
                </a:r>
                <a14:m>
                  <m:oMath xmlns:m="http://schemas.openxmlformats.org/officeDocument/2006/math">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𝐹</m:t>
                        </m:r>
                      </m:e>
                      <m:sup>
                        <m:r>
                          <a:rPr lang="es-ES" sz="1600" b="0" i="1" smtClean="0">
                            <a:latin typeface="Cambria Math" panose="02040503050406030204" pitchFamily="18" charset="0"/>
                          </a:rPr>
                          <m:t>′</m:t>
                        </m:r>
                      </m:sup>
                    </m:sSup>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𝑡</m:t>
                        </m:r>
                      </m:e>
                    </m:d>
                    <m:r>
                      <a:rPr lang="es-ES" sz="1600" b="0" i="1" smtClean="0">
                        <a:latin typeface="Cambria Math" panose="02040503050406030204" pitchFamily="18" charset="0"/>
                      </a:rPr>
                      <m:t>=</m:t>
                    </m:r>
                    <m:r>
                      <a:rPr lang="es-ES" sz="1600" b="0" i="1" smtClean="0">
                        <a:latin typeface="Cambria Math" panose="02040503050406030204" pitchFamily="18" charset="0"/>
                      </a:rPr>
                      <m:t>𝑓</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𝑡</m:t>
                        </m:r>
                      </m:e>
                    </m:d>
                  </m:oMath>
                </a14:m>
                <a:endParaRPr lang="es-419" dirty="0"/>
              </a:p>
            </p:txBody>
          </p:sp>
        </mc:Choice>
        <mc:Fallback xmlns="">
          <p:sp>
            <p:nvSpPr>
              <p:cNvPr id="2" name="CuadroTexto 1">
                <a:extLst>
                  <a:ext uri="{FF2B5EF4-FFF2-40B4-BE49-F238E27FC236}">
                    <a16:creationId xmlns:a16="http://schemas.microsoft.com/office/drawing/2014/main" id="{CE70CC2E-56B2-4375-811C-F1AA4FD31CD7}"/>
                  </a:ext>
                </a:extLst>
              </p:cNvPr>
              <p:cNvSpPr txBox="1">
                <a:spLocks noRot="1" noChangeAspect="1" noMove="1" noResize="1" noEditPoints="1" noAdjustHandles="1" noChangeArrowheads="1" noChangeShapeType="1" noTextEdit="1"/>
              </p:cNvSpPr>
              <p:nvPr/>
            </p:nvSpPr>
            <p:spPr>
              <a:xfrm>
                <a:off x="4197015" y="2340917"/>
                <a:ext cx="3967305" cy="246221"/>
              </a:xfrm>
              <a:prstGeom prst="rect">
                <a:avLst/>
              </a:prstGeom>
              <a:blipFill>
                <a:blip r:embed="rId5"/>
                <a:stretch>
                  <a:fillRect l="-3072" t="-25000" b="-52500"/>
                </a:stretch>
              </a:blipFill>
            </p:spPr>
            <p:txBody>
              <a:bodyPr/>
              <a:lstStyle/>
              <a:p>
                <a:r>
                  <a:rPr lang="es-419">
                    <a:noFill/>
                  </a:rPr>
                  <a:t> </a:t>
                </a:r>
              </a:p>
            </p:txBody>
          </p:sp>
        </mc:Fallback>
      </mc:AlternateContent>
      <p:sp>
        <p:nvSpPr>
          <p:cNvPr id="13" name="CuadroTexto 12">
            <a:extLst>
              <a:ext uri="{FF2B5EF4-FFF2-40B4-BE49-F238E27FC236}">
                <a16:creationId xmlns:a16="http://schemas.microsoft.com/office/drawing/2014/main" id="{77A88EF6-EC34-53DF-0C48-5CAE7643C61E}"/>
              </a:ext>
            </a:extLst>
          </p:cNvPr>
          <p:cNvSpPr txBox="1"/>
          <p:nvPr/>
        </p:nvSpPr>
        <p:spPr>
          <a:xfrm>
            <a:off x="3819175" y="3427286"/>
            <a:ext cx="4873275" cy="307777"/>
          </a:xfrm>
          <a:prstGeom prst="rect">
            <a:avLst/>
          </a:prstGeom>
          <a:noFill/>
          <a:ln>
            <a:solidFill>
              <a:srgbClr val="433B71"/>
            </a:solidFill>
            <a:prstDash val="dash"/>
          </a:ln>
        </p:spPr>
        <p:txBody>
          <a:bodyPr wrap="square" rtlCol="0">
            <a:spAutoFit/>
          </a:bodyPr>
          <a:lstStyle/>
          <a:p>
            <a:pPr algn="ctr"/>
            <a:r>
              <a:rPr lang="es-ES" dirty="0">
                <a:latin typeface="Calibri" panose="020F0502020204030204" pitchFamily="34" charset="0"/>
                <a:cs typeface="Calibri" panose="020F0502020204030204" pitchFamily="34" charset="0"/>
              </a:rPr>
              <a:t>Hemos usado la fórmula para la antiderivada de un polinomio</a:t>
            </a:r>
            <a:endParaRPr lang="es-419"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43B3637D-7805-F979-A70D-EB029F1DC27B}"/>
                  </a:ext>
                </a:extLst>
              </p:cNvPr>
              <p:cNvSpPr txBox="1"/>
              <p:nvPr/>
            </p:nvSpPr>
            <p:spPr>
              <a:xfrm>
                <a:off x="3894667" y="2753277"/>
                <a:ext cx="4572000" cy="5014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𝐹</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−0,09</m:t>
                          </m:r>
                        </m:num>
                        <m:den>
                          <m:r>
                            <a:rPr lang="es-ES" b="0" i="1" smtClean="0">
                              <a:latin typeface="Cambria Math" panose="02040503050406030204" pitchFamily="18" charset="0"/>
                            </a:rPr>
                            <m:t>3</m:t>
                          </m:r>
                        </m:den>
                      </m:f>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3</m:t>
                          </m:r>
                        </m:sup>
                      </m:sSup>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5,05</m:t>
                          </m:r>
                        </m:num>
                        <m:den>
                          <m:r>
                            <a:rPr lang="es-ES" b="0" i="1" smtClean="0">
                              <a:latin typeface="Cambria Math" panose="02040503050406030204" pitchFamily="18" charset="0"/>
                            </a:rPr>
                            <m:t>2</m:t>
                          </m:r>
                        </m:den>
                      </m:f>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2</m:t>
                          </m:r>
                        </m:sup>
                      </m:sSup>
                      <m:r>
                        <a:rPr lang="es-ES" b="0" i="1" smtClean="0">
                          <a:latin typeface="Cambria Math" panose="02040503050406030204" pitchFamily="18" charset="0"/>
                        </a:rPr>
                        <m:t>−27,5 </m:t>
                      </m:r>
                      <m:r>
                        <a:rPr lang="es-ES" b="0" i="1" smtClean="0">
                          <a:latin typeface="Cambria Math" panose="02040503050406030204" pitchFamily="18" charset="0"/>
                        </a:rPr>
                        <m:t>𝑡</m:t>
                      </m:r>
                    </m:oMath>
                  </m:oMathPara>
                </a14:m>
                <a:endParaRPr lang="es-419" dirty="0"/>
              </a:p>
            </p:txBody>
          </p:sp>
        </mc:Choice>
        <mc:Fallback xmlns="">
          <p:sp>
            <p:nvSpPr>
              <p:cNvPr id="15" name="CuadroTexto 14">
                <a:extLst>
                  <a:ext uri="{FF2B5EF4-FFF2-40B4-BE49-F238E27FC236}">
                    <a16:creationId xmlns:a16="http://schemas.microsoft.com/office/drawing/2014/main" id="{43B3637D-7805-F979-A70D-EB029F1DC27B}"/>
                  </a:ext>
                </a:extLst>
              </p:cNvPr>
              <p:cNvSpPr txBox="1">
                <a:spLocks noRot="1" noChangeAspect="1" noMove="1" noResize="1" noEditPoints="1" noAdjustHandles="1" noChangeArrowheads="1" noChangeShapeType="1" noTextEdit="1"/>
              </p:cNvSpPr>
              <p:nvPr/>
            </p:nvSpPr>
            <p:spPr>
              <a:xfrm>
                <a:off x="3894667" y="2753277"/>
                <a:ext cx="4572000" cy="501419"/>
              </a:xfrm>
              <a:prstGeom prst="rect">
                <a:avLst/>
              </a:prstGeom>
              <a:blipFill>
                <a:blip r:embed="rId6"/>
                <a:stretch>
                  <a:fillRect b="-1220"/>
                </a:stretch>
              </a:blipFill>
            </p:spPr>
            <p:txBody>
              <a:bodyPr/>
              <a:lstStyle/>
              <a:p>
                <a:r>
                  <a:rPr lang="es-419">
                    <a:noFill/>
                  </a:rPr>
                  <a:t> </a:t>
                </a:r>
              </a:p>
            </p:txBody>
          </p:sp>
        </mc:Fallback>
      </mc:AlternateContent>
    </p:spTree>
    <p:extLst>
      <p:ext uri="{BB962C8B-B14F-4D97-AF65-F5344CB8AC3E}">
        <p14:creationId xmlns:p14="http://schemas.microsoft.com/office/powerpoint/2010/main" val="1928535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4" name="Imagen 3" descr="Gráfico&#10;&#10;Descripción generada automáticamente">
            <a:extLst>
              <a:ext uri="{FF2B5EF4-FFF2-40B4-BE49-F238E27FC236}">
                <a16:creationId xmlns:a16="http://schemas.microsoft.com/office/drawing/2014/main" id="{EEADB0AB-8722-4365-8882-6C270428198D}"/>
              </a:ext>
            </a:extLst>
          </p:cNvPr>
          <p:cNvPicPr>
            <a:picLocks noChangeAspect="1"/>
          </p:cNvPicPr>
          <p:nvPr/>
        </p:nvPicPr>
        <p:blipFill>
          <a:blip r:embed="rId3"/>
          <a:stretch>
            <a:fillRect/>
          </a:stretch>
        </p:blipFill>
        <p:spPr>
          <a:xfrm>
            <a:off x="322314" y="2345505"/>
            <a:ext cx="4024990" cy="2352887"/>
          </a:xfrm>
          <a:prstGeom prst="rect">
            <a:avLst/>
          </a:prstGeom>
        </p:spPr>
      </p:pic>
      <p:sp>
        <p:nvSpPr>
          <p:cNvPr id="163" name="Google Shape;163;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sp>
        <p:nvSpPr>
          <p:cNvPr id="164" name="Google Shape;164;p31"/>
          <p:cNvSpPr txBox="1"/>
          <p:nvPr/>
        </p:nvSpPr>
        <p:spPr>
          <a:xfrm>
            <a:off x="399904" y="988558"/>
            <a:ext cx="7430069" cy="473941"/>
          </a:xfrm>
          <a:prstGeom prst="rect">
            <a:avLst/>
          </a:prstGeom>
          <a:solidFill>
            <a:srgbClr val="F3F3F3"/>
          </a:solidFill>
          <a:ln>
            <a:noFill/>
          </a:ln>
        </p:spPr>
        <p:txBody>
          <a:bodyPr spcFirstLastPara="1" wrap="square" lIns="68575" tIns="34275" rIns="68575" bIns="34275" anchor="t" anchorCtr="0">
            <a:noAutofit/>
          </a:bodyPr>
          <a:lstStyle/>
          <a:p>
            <a:pPr marL="342900" indent="-342900" algn="just">
              <a:buFont typeface="+mj-lt"/>
              <a:buAutoNum type="arabicPeriod" startAt="2"/>
            </a:pPr>
            <a:r>
              <a:rPr lang="es-419" b="0" i="0" dirty="0">
                <a:solidFill>
                  <a:schemeClr val="tx1"/>
                </a:solidFill>
                <a:effectLst/>
                <a:latin typeface="Calibri" panose="020F0502020204030204" pitchFamily="34" charset="0"/>
                <a:cs typeface="Calibri" panose="020F0502020204030204" pitchFamily="34" charset="0"/>
              </a:rPr>
              <a:t>Usando la antiderivada anterior, calcula la cantidad de CO2 acumulada entre 2025 y 2050 en este escenario.</a:t>
            </a:r>
          </a:p>
        </p:txBody>
      </p:sp>
      <p:pic>
        <p:nvPicPr>
          <p:cNvPr id="2050" name="Picture 2">
            <a:extLst>
              <a:ext uri="{FF2B5EF4-FFF2-40B4-BE49-F238E27FC236}">
                <a16:creationId xmlns:a16="http://schemas.microsoft.com/office/drawing/2014/main" id="{D1D571EC-2E3A-C4DF-92BF-8013B7931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662" y="1776932"/>
            <a:ext cx="3117018" cy="445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43B3637D-7805-F979-A70D-EB029F1DC27B}"/>
                  </a:ext>
                </a:extLst>
              </p:cNvPr>
              <p:cNvSpPr txBox="1"/>
              <p:nvPr/>
            </p:nvSpPr>
            <p:spPr>
              <a:xfrm>
                <a:off x="3522771" y="2374339"/>
                <a:ext cx="5099681" cy="5014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𝐹</m:t>
                      </m:r>
                      <m:d>
                        <m:dPr>
                          <m:ctrlPr>
                            <a:rPr lang="es-ES" b="0" i="1" smtClean="0">
                              <a:latin typeface="Cambria Math" panose="02040503050406030204" pitchFamily="18" charset="0"/>
                            </a:rPr>
                          </m:ctrlPr>
                        </m:dPr>
                        <m:e>
                          <m:r>
                            <a:rPr lang="es-ES" b="0" i="1" smtClean="0">
                              <a:latin typeface="Cambria Math" panose="02040503050406030204" pitchFamily="18" charset="0"/>
                            </a:rPr>
                            <m:t>50</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−0,09</m:t>
                          </m:r>
                        </m:num>
                        <m:den>
                          <m:r>
                            <a:rPr lang="es-ES" b="0" i="1" smtClean="0">
                              <a:latin typeface="Cambria Math" panose="02040503050406030204" pitchFamily="18" charset="0"/>
                            </a:rPr>
                            <m:t>3</m:t>
                          </m:r>
                        </m:den>
                      </m:f>
                      <m:sSup>
                        <m:sSupPr>
                          <m:ctrlPr>
                            <a:rPr lang="es-ES" b="0" i="1" smtClean="0">
                              <a:latin typeface="Cambria Math" panose="02040503050406030204" pitchFamily="18" charset="0"/>
                            </a:rPr>
                          </m:ctrlPr>
                        </m:sSupPr>
                        <m:e>
                          <m:r>
                            <a:rPr lang="es-ES" b="0" i="1" smtClean="0">
                              <a:latin typeface="Cambria Math" panose="02040503050406030204" pitchFamily="18" charset="0"/>
                            </a:rPr>
                            <m:t>50</m:t>
                          </m:r>
                        </m:e>
                        <m:sup>
                          <m:r>
                            <a:rPr lang="es-ES" b="0" i="1" smtClean="0">
                              <a:latin typeface="Cambria Math" panose="02040503050406030204" pitchFamily="18" charset="0"/>
                            </a:rPr>
                            <m:t>3</m:t>
                          </m:r>
                        </m:sup>
                      </m:sSup>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5,05</m:t>
                          </m:r>
                        </m:num>
                        <m:den>
                          <m:r>
                            <a:rPr lang="es-ES" b="0" i="1" smtClean="0">
                              <a:latin typeface="Cambria Math" panose="02040503050406030204" pitchFamily="18" charset="0"/>
                            </a:rPr>
                            <m:t>2</m:t>
                          </m:r>
                        </m:den>
                      </m:f>
                      <m:sSup>
                        <m:sSupPr>
                          <m:ctrlPr>
                            <a:rPr lang="es-ES" b="0" i="1" smtClean="0">
                              <a:latin typeface="Cambria Math" panose="02040503050406030204" pitchFamily="18" charset="0"/>
                            </a:rPr>
                          </m:ctrlPr>
                        </m:sSupPr>
                        <m:e>
                          <m:r>
                            <a:rPr lang="es-ES" b="0" i="1" smtClean="0">
                              <a:latin typeface="Cambria Math" panose="02040503050406030204" pitchFamily="18" charset="0"/>
                            </a:rPr>
                            <m:t>50</m:t>
                          </m:r>
                        </m:e>
                        <m:sup>
                          <m:r>
                            <a:rPr lang="es-ES" b="0" i="1" smtClean="0">
                              <a:latin typeface="Cambria Math" panose="02040503050406030204" pitchFamily="18" charset="0"/>
                            </a:rPr>
                            <m:t>2</m:t>
                          </m:r>
                        </m:sup>
                      </m:sSup>
                      <m:r>
                        <a:rPr lang="es-ES" b="0" i="1" smtClean="0">
                          <a:latin typeface="Cambria Math" panose="02040503050406030204" pitchFamily="18" charset="0"/>
                        </a:rPr>
                        <m:t>−27,5⋅50=1187,5 </m:t>
                      </m:r>
                      <m:r>
                        <a:rPr lang="es-ES" b="0" i="1" smtClean="0">
                          <a:latin typeface="Cambria Math" panose="02040503050406030204" pitchFamily="18" charset="0"/>
                        </a:rPr>
                        <m:t>𝐺𝑡𝐶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𝑂</m:t>
                          </m:r>
                        </m:e>
                        <m:sub>
                          <m:r>
                            <a:rPr lang="es-ES" b="0" i="1" smtClean="0">
                              <a:latin typeface="Cambria Math" panose="02040503050406030204" pitchFamily="18" charset="0"/>
                            </a:rPr>
                            <m:t>2</m:t>
                          </m:r>
                        </m:sub>
                      </m:sSub>
                    </m:oMath>
                  </m:oMathPara>
                </a14:m>
                <a:endParaRPr lang="es-419" dirty="0"/>
              </a:p>
            </p:txBody>
          </p:sp>
        </mc:Choice>
        <mc:Fallback xmlns="">
          <p:sp>
            <p:nvSpPr>
              <p:cNvPr id="15" name="CuadroTexto 14">
                <a:extLst>
                  <a:ext uri="{FF2B5EF4-FFF2-40B4-BE49-F238E27FC236}">
                    <a16:creationId xmlns:a16="http://schemas.microsoft.com/office/drawing/2014/main" id="{43B3637D-7805-F979-A70D-EB029F1DC27B}"/>
                  </a:ext>
                </a:extLst>
              </p:cNvPr>
              <p:cNvSpPr txBox="1">
                <a:spLocks noRot="1" noChangeAspect="1" noMove="1" noResize="1" noEditPoints="1" noAdjustHandles="1" noChangeArrowheads="1" noChangeShapeType="1" noTextEdit="1"/>
              </p:cNvSpPr>
              <p:nvPr/>
            </p:nvSpPr>
            <p:spPr>
              <a:xfrm>
                <a:off x="3522771" y="2374339"/>
                <a:ext cx="5099681" cy="501419"/>
              </a:xfrm>
              <a:prstGeom prst="rect">
                <a:avLst/>
              </a:prstGeom>
              <a:blipFill>
                <a:blip r:embed="rId5"/>
                <a:stretch>
                  <a:fillRect b="-1205"/>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CE7A66FB-0D0A-5D47-7310-889517915E4A}"/>
                  </a:ext>
                </a:extLst>
              </p:cNvPr>
              <p:cNvSpPr txBox="1"/>
              <p:nvPr/>
            </p:nvSpPr>
            <p:spPr>
              <a:xfrm>
                <a:off x="3522771" y="2854516"/>
                <a:ext cx="5099681" cy="5014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𝐹</m:t>
                      </m:r>
                      <m:d>
                        <m:dPr>
                          <m:ctrlPr>
                            <a:rPr lang="es-ES" b="0" i="1" smtClean="0">
                              <a:latin typeface="Cambria Math" panose="02040503050406030204" pitchFamily="18" charset="0"/>
                            </a:rPr>
                          </m:ctrlPr>
                        </m:dPr>
                        <m:e>
                          <m:r>
                            <a:rPr lang="es-ES" b="0" i="1" smtClean="0">
                              <a:latin typeface="Cambria Math" panose="02040503050406030204" pitchFamily="18" charset="0"/>
                            </a:rPr>
                            <m:t>25</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−0,09</m:t>
                          </m:r>
                        </m:num>
                        <m:den>
                          <m:r>
                            <a:rPr lang="es-ES" b="0" i="1" smtClean="0">
                              <a:latin typeface="Cambria Math" panose="02040503050406030204" pitchFamily="18" charset="0"/>
                            </a:rPr>
                            <m:t>3</m:t>
                          </m:r>
                        </m:den>
                      </m:f>
                      <m:sSup>
                        <m:sSupPr>
                          <m:ctrlPr>
                            <a:rPr lang="es-ES" b="0" i="1" smtClean="0">
                              <a:latin typeface="Cambria Math" panose="02040503050406030204" pitchFamily="18" charset="0"/>
                            </a:rPr>
                          </m:ctrlPr>
                        </m:sSupPr>
                        <m:e>
                          <m:r>
                            <a:rPr lang="es-ES" b="0" i="1" smtClean="0">
                              <a:latin typeface="Cambria Math" panose="02040503050406030204" pitchFamily="18" charset="0"/>
                            </a:rPr>
                            <m:t>25</m:t>
                          </m:r>
                        </m:e>
                        <m:sup>
                          <m:r>
                            <a:rPr lang="es-ES" b="0" i="1" smtClean="0">
                              <a:latin typeface="Cambria Math" panose="02040503050406030204" pitchFamily="18" charset="0"/>
                            </a:rPr>
                            <m:t>3</m:t>
                          </m:r>
                        </m:sup>
                      </m:sSup>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5,05</m:t>
                          </m:r>
                        </m:num>
                        <m:den>
                          <m:r>
                            <a:rPr lang="es-ES" b="0" i="1" smtClean="0">
                              <a:latin typeface="Cambria Math" panose="02040503050406030204" pitchFamily="18" charset="0"/>
                            </a:rPr>
                            <m:t>2</m:t>
                          </m:r>
                        </m:den>
                      </m:f>
                      <m:sSup>
                        <m:sSupPr>
                          <m:ctrlPr>
                            <a:rPr lang="es-ES" b="0" i="1" smtClean="0">
                              <a:latin typeface="Cambria Math" panose="02040503050406030204" pitchFamily="18" charset="0"/>
                            </a:rPr>
                          </m:ctrlPr>
                        </m:sSupPr>
                        <m:e>
                          <m:r>
                            <a:rPr lang="es-ES" b="0" i="1" smtClean="0">
                              <a:latin typeface="Cambria Math" panose="02040503050406030204" pitchFamily="18" charset="0"/>
                            </a:rPr>
                            <m:t>25</m:t>
                          </m:r>
                        </m:e>
                        <m:sup>
                          <m:r>
                            <a:rPr lang="es-ES" b="0" i="1" smtClean="0">
                              <a:latin typeface="Cambria Math" panose="02040503050406030204" pitchFamily="18" charset="0"/>
                            </a:rPr>
                            <m:t>2</m:t>
                          </m:r>
                        </m:sup>
                      </m:sSup>
                      <m:r>
                        <a:rPr lang="es-ES" b="0" i="1" smtClean="0">
                          <a:latin typeface="Cambria Math" panose="02040503050406030204" pitchFamily="18" charset="0"/>
                        </a:rPr>
                        <m:t>−27,5⋅25=421,87 </m:t>
                      </m:r>
                      <m:r>
                        <a:rPr lang="es-ES" b="0" i="1" smtClean="0">
                          <a:latin typeface="Cambria Math" panose="02040503050406030204" pitchFamily="18" charset="0"/>
                        </a:rPr>
                        <m:t>𝐺𝑡𝐶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𝑂</m:t>
                          </m:r>
                        </m:e>
                        <m:sub>
                          <m:r>
                            <a:rPr lang="es-ES" b="0" i="1" smtClean="0">
                              <a:latin typeface="Cambria Math" panose="02040503050406030204" pitchFamily="18" charset="0"/>
                            </a:rPr>
                            <m:t>2</m:t>
                          </m:r>
                        </m:sub>
                      </m:sSub>
                    </m:oMath>
                  </m:oMathPara>
                </a14:m>
                <a:endParaRPr lang="es-419" dirty="0"/>
              </a:p>
            </p:txBody>
          </p:sp>
        </mc:Choice>
        <mc:Fallback xmlns="">
          <p:sp>
            <p:nvSpPr>
              <p:cNvPr id="3" name="CuadroTexto 2">
                <a:extLst>
                  <a:ext uri="{FF2B5EF4-FFF2-40B4-BE49-F238E27FC236}">
                    <a16:creationId xmlns:a16="http://schemas.microsoft.com/office/drawing/2014/main" id="{CE7A66FB-0D0A-5D47-7310-889517915E4A}"/>
                  </a:ext>
                </a:extLst>
              </p:cNvPr>
              <p:cNvSpPr txBox="1">
                <a:spLocks noRot="1" noChangeAspect="1" noMove="1" noResize="1" noEditPoints="1" noAdjustHandles="1" noChangeArrowheads="1" noChangeShapeType="1" noTextEdit="1"/>
              </p:cNvSpPr>
              <p:nvPr/>
            </p:nvSpPr>
            <p:spPr>
              <a:xfrm>
                <a:off x="3522771" y="2854516"/>
                <a:ext cx="5099681" cy="501419"/>
              </a:xfrm>
              <a:prstGeom prst="rect">
                <a:avLst/>
              </a:prstGeom>
              <a:blipFill>
                <a:blip r:embed="rId6"/>
                <a:stretch>
                  <a:fillRect b="-1205"/>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DDB445AD-0DBD-4934-B29D-C66D10C75351}"/>
                  </a:ext>
                </a:extLst>
              </p:cNvPr>
              <p:cNvSpPr txBox="1"/>
              <p:nvPr/>
            </p:nvSpPr>
            <p:spPr>
              <a:xfrm>
                <a:off x="4483947" y="3667501"/>
                <a:ext cx="3533916" cy="487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s-419" i="1" smtClean="0">
                              <a:latin typeface="Cambria Math" panose="02040503050406030204" pitchFamily="18" charset="0"/>
                            </a:rPr>
                          </m:ctrlPr>
                        </m:naryPr>
                        <m:sub>
                          <m:r>
                            <a:rPr lang="es-ES" b="0" i="1" smtClean="0">
                              <a:latin typeface="Cambria Math" panose="02040503050406030204" pitchFamily="18" charset="0"/>
                            </a:rPr>
                            <m:t>25</m:t>
                          </m:r>
                        </m:sub>
                        <m:sup>
                          <m:r>
                            <a:rPr lang="es-ES" b="0" i="1" smtClean="0">
                              <a:latin typeface="Cambria Math" panose="02040503050406030204" pitchFamily="18" charset="0"/>
                            </a:rPr>
                            <m:t>50</m:t>
                          </m:r>
                        </m:sup>
                        <m:e>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𝑑𝑡</m:t>
                          </m:r>
                          <m:r>
                            <a:rPr lang="es-ES" b="0" i="1" smtClean="0">
                              <a:latin typeface="Cambria Math" panose="02040503050406030204" pitchFamily="18" charset="0"/>
                            </a:rPr>
                            <m:t>=</m:t>
                          </m:r>
                          <m:r>
                            <a:rPr lang="es-ES" b="0" i="1" smtClean="0">
                              <a:latin typeface="Cambria Math" panose="02040503050406030204" pitchFamily="18" charset="0"/>
                            </a:rPr>
                            <m:t>𝐹</m:t>
                          </m:r>
                          <m:d>
                            <m:dPr>
                              <m:ctrlPr>
                                <a:rPr lang="es-ES" b="0" i="1" smtClean="0">
                                  <a:latin typeface="Cambria Math" panose="02040503050406030204" pitchFamily="18" charset="0"/>
                                </a:rPr>
                              </m:ctrlPr>
                            </m:dPr>
                            <m:e>
                              <m:r>
                                <a:rPr lang="es-ES" b="0" i="1" smtClean="0">
                                  <a:latin typeface="Cambria Math" panose="02040503050406030204" pitchFamily="18" charset="0"/>
                                </a:rPr>
                                <m:t>50</m:t>
                              </m:r>
                            </m:e>
                          </m:d>
                          <m:r>
                            <a:rPr lang="es-ES" b="0" i="1" smtClean="0">
                              <a:latin typeface="Cambria Math" panose="02040503050406030204" pitchFamily="18" charset="0"/>
                            </a:rPr>
                            <m:t>−</m:t>
                          </m:r>
                          <m:r>
                            <a:rPr lang="es-ES" b="0" i="1" smtClean="0">
                              <a:latin typeface="Cambria Math" panose="02040503050406030204" pitchFamily="18" charset="0"/>
                            </a:rPr>
                            <m:t>𝐹</m:t>
                          </m:r>
                          <m:d>
                            <m:dPr>
                              <m:ctrlPr>
                                <a:rPr lang="es-ES" b="0" i="1" smtClean="0">
                                  <a:latin typeface="Cambria Math" panose="02040503050406030204" pitchFamily="18" charset="0"/>
                                </a:rPr>
                              </m:ctrlPr>
                            </m:dPr>
                            <m:e>
                              <m:r>
                                <a:rPr lang="es-ES" b="0" i="1" smtClean="0">
                                  <a:latin typeface="Cambria Math" panose="02040503050406030204" pitchFamily="18" charset="0"/>
                                </a:rPr>
                                <m:t>25</m:t>
                              </m:r>
                            </m:e>
                          </m:d>
                          <m:r>
                            <a:rPr lang="es-ES" b="0" i="1" smtClean="0">
                              <a:latin typeface="Cambria Math" panose="02040503050406030204" pitchFamily="18" charset="0"/>
                            </a:rPr>
                            <m:t>=765,63 </m:t>
                          </m:r>
                          <m:r>
                            <a:rPr lang="es-ES" b="0" i="1" smtClean="0">
                              <a:latin typeface="Cambria Math" panose="02040503050406030204" pitchFamily="18" charset="0"/>
                            </a:rPr>
                            <m:t>𝐺𝑡𝐶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𝑂</m:t>
                              </m:r>
                            </m:e>
                            <m:sub>
                              <m:r>
                                <a:rPr lang="es-ES" b="0" i="1" smtClean="0">
                                  <a:latin typeface="Cambria Math" panose="02040503050406030204" pitchFamily="18" charset="0"/>
                                </a:rPr>
                                <m:t>2</m:t>
                              </m:r>
                            </m:sub>
                          </m:sSub>
                        </m:e>
                      </m:nary>
                    </m:oMath>
                  </m:oMathPara>
                </a14:m>
                <a:endParaRPr lang="es-419" dirty="0"/>
              </a:p>
            </p:txBody>
          </p:sp>
        </mc:Choice>
        <mc:Fallback xmlns="">
          <p:sp>
            <p:nvSpPr>
              <p:cNvPr id="5" name="CuadroTexto 4">
                <a:extLst>
                  <a:ext uri="{FF2B5EF4-FFF2-40B4-BE49-F238E27FC236}">
                    <a16:creationId xmlns:a16="http://schemas.microsoft.com/office/drawing/2014/main" id="{DDB445AD-0DBD-4934-B29D-C66D10C75351}"/>
                  </a:ext>
                </a:extLst>
              </p:cNvPr>
              <p:cNvSpPr txBox="1">
                <a:spLocks noRot="1" noChangeAspect="1" noMove="1" noResize="1" noEditPoints="1" noAdjustHandles="1" noChangeArrowheads="1" noChangeShapeType="1" noTextEdit="1"/>
              </p:cNvSpPr>
              <p:nvPr/>
            </p:nvSpPr>
            <p:spPr>
              <a:xfrm>
                <a:off x="4483947" y="3667501"/>
                <a:ext cx="3533916" cy="487441"/>
              </a:xfrm>
              <a:prstGeom prst="rect">
                <a:avLst/>
              </a:prstGeom>
              <a:blipFill>
                <a:blip r:embed="rId7"/>
                <a:stretch>
                  <a:fillRect/>
                </a:stretch>
              </a:blipFill>
            </p:spPr>
            <p:txBody>
              <a:bodyPr/>
              <a:lstStyle/>
              <a:p>
                <a:r>
                  <a:rPr lang="es-419">
                    <a:noFill/>
                  </a:rPr>
                  <a:t> </a:t>
                </a:r>
              </a:p>
            </p:txBody>
          </p:sp>
        </mc:Fallback>
      </mc:AlternateContent>
    </p:spTree>
    <p:extLst>
      <p:ext uri="{BB962C8B-B14F-4D97-AF65-F5344CB8AC3E}">
        <p14:creationId xmlns:p14="http://schemas.microsoft.com/office/powerpoint/2010/main" val="2554537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Escenario realista</a:t>
            </a:r>
            <a:endParaRPr sz="2700" b="1" i="0" u="none" strike="noStrike" cap="none" dirty="0">
              <a:solidFill>
                <a:srgbClr val="423B71"/>
              </a:solidFill>
              <a:latin typeface="Calibri"/>
              <a:ea typeface="Calibri"/>
              <a:cs typeface="Calibri"/>
              <a:sym typeface="Calibri"/>
            </a:endParaRPr>
          </a:p>
        </p:txBody>
      </p:sp>
      <p:sp>
        <p:nvSpPr>
          <p:cNvPr id="164" name="Google Shape;164;p31"/>
          <p:cNvSpPr txBox="1"/>
          <p:nvPr/>
        </p:nvSpPr>
        <p:spPr>
          <a:xfrm>
            <a:off x="399904" y="1137572"/>
            <a:ext cx="7430069" cy="473941"/>
          </a:xfrm>
          <a:prstGeom prst="rect">
            <a:avLst/>
          </a:prstGeom>
          <a:solidFill>
            <a:srgbClr val="F3F3F3"/>
          </a:solidFill>
          <a:ln>
            <a:noFill/>
          </a:ln>
        </p:spPr>
        <p:txBody>
          <a:bodyPr spcFirstLastPara="1" wrap="square" lIns="68575" tIns="34275" rIns="68575" bIns="34275" anchor="t" anchorCtr="0">
            <a:noAutofit/>
          </a:bodyPr>
          <a:lstStyle/>
          <a:p>
            <a:pPr algn="just"/>
            <a:r>
              <a:rPr lang="es-ES" b="0" i="0" dirty="0">
                <a:solidFill>
                  <a:schemeClr val="tx1"/>
                </a:solidFill>
                <a:effectLst/>
                <a:latin typeface="Calibri" panose="020F0502020204030204" pitchFamily="34" charset="0"/>
                <a:cs typeface="Calibri" panose="020F0502020204030204" pitchFamily="34" charset="0"/>
              </a:rPr>
              <a:t>¿Cómo determinar las emisiones acumuladas en el escenario realista, en todo del período? (desde 2020 a 2050)</a:t>
            </a:r>
            <a:endParaRPr lang="es-419" b="0" i="0" dirty="0">
              <a:solidFill>
                <a:schemeClr val="tx1"/>
              </a:solidFill>
              <a:effectLst/>
              <a:latin typeface="Calibri" panose="020F0502020204030204" pitchFamily="34" charset="0"/>
              <a:cs typeface="Calibri" panose="020F0502020204030204" pitchFamily="34" charset="0"/>
            </a:endParaRPr>
          </a:p>
        </p:txBody>
      </p:sp>
      <p:pic>
        <p:nvPicPr>
          <p:cNvPr id="6" name="Imagen 5" descr="Gráfico&#10;&#10;Descripción generada automáticamente">
            <a:extLst>
              <a:ext uri="{FF2B5EF4-FFF2-40B4-BE49-F238E27FC236}">
                <a16:creationId xmlns:a16="http://schemas.microsoft.com/office/drawing/2014/main" id="{98DE2116-7228-49AA-949A-6B1AE4947613}"/>
              </a:ext>
            </a:extLst>
          </p:cNvPr>
          <p:cNvPicPr>
            <a:picLocks noChangeAspect="1"/>
          </p:cNvPicPr>
          <p:nvPr/>
        </p:nvPicPr>
        <p:blipFill>
          <a:blip r:embed="rId3"/>
          <a:stretch>
            <a:fillRect/>
          </a:stretch>
        </p:blipFill>
        <p:spPr>
          <a:xfrm>
            <a:off x="471639" y="2023765"/>
            <a:ext cx="4100361" cy="2419542"/>
          </a:xfrm>
          <a:prstGeom prst="rect">
            <a:avLst/>
          </a:prstGeom>
        </p:spPr>
      </p:pic>
    </p:spTree>
    <p:extLst>
      <p:ext uri="{BB962C8B-B14F-4D97-AF65-F5344CB8AC3E}">
        <p14:creationId xmlns:p14="http://schemas.microsoft.com/office/powerpoint/2010/main" val="2623996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Escenario realista</a:t>
            </a:r>
            <a:endParaRPr sz="2700" b="1" i="0" u="none" strike="noStrike" cap="none" dirty="0">
              <a:solidFill>
                <a:srgbClr val="423B71"/>
              </a:solidFill>
              <a:latin typeface="Calibri"/>
              <a:ea typeface="Calibri"/>
              <a:cs typeface="Calibri"/>
              <a:sym typeface="Calibri"/>
            </a:endParaRPr>
          </a:p>
        </p:txBody>
      </p:sp>
      <p:sp>
        <p:nvSpPr>
          <p:cNvPr id="164" name="Google Shape;164;p31"/>
          <p:cNvSpPr txBox="1"/>
          <p:nvPr/>
        </p:nvSpPr>
        <p:spPr>
          <a:xfrm>
            <a:off x="399904" y="1137572"/>
            <a:ext cx="7430069" cy="473941"/>
          </a:xfrm>
          <a:prstGeom prst="rect">
            <a:avLst/>
          </a:prstGeom>
          <a:solidFill>
            <a:srgbClr val="F3F3F3"/>
          </a:solidFill>
          <a:ln>
            <a:noFill/>
          </a:ln>
        </p:spPr>
        <p:txBody>
          <a:bodyPr spcFirstLastPara="1" wrap="square" lIns="68575" tIns="34275" rIns="68575" bIns="34275" anchor="t" anchorCtr="0">
            <a:noAutofit/>
          </a:bodyPr>
          <a:lstStyle/>
          <a:p>
            <a:pPr algn="just"/>
            <a:r>
              <a:rPr lang="es-ES" b="0" i="0" dirty="0">
                <a:solidFill>
                  <a:schemeClr val="tx1"/>
                </a:solidFill>
                <a:effectLst/>
                <a:latin typeface="Calibri" panose="020F0502020204030204" pitchFamily="34" charset="0"/>
                <a:cs typeface="Calibri" panose="020F0502020204030204" pitchFamily="34" charset="0"/>
              </a:rPr>
              <a:t>¿Cómo determinar las emisiones acumuladas en el escenario realista, en todo del período? (desde 2020 a 2050)</a:t>
            </a:r>
            <a:endParaRPr lang="es-419" b="0" i="0" dirty="0">
              <a:solidFill>
                <a:schemeClr val="tx1"/>
              </a:solidFill>
              <a:effectLst/>
              <a:latin typeface="Calibri" panose="020F0502020204030204" pitchFamily="34" charset="0"/>
              <a:cs typeface="Calibri" panose="020F0502020204030204" pitchFamily="34" charset="0"/>
            </a:endParaRPr>
          </a:p>
        </p:txBody>
      </p:sp>
      <p:pic>
        <p:nvPicPr>
          <p:cNvPr id="6" name="Imagen 5" descr="Gráfico&#10;&#10;Descripción generada automáticamente">
            <a:extLst>
              <a:ext uri="{FF2B5EF4-FFF2-40B4-BE49-F238E27FC236}">
                <a16:creationId xmlns:a16="http://schemas.microsoft.com/office/drawing/2014/main" id="{98DE2116-7228-49AA-949A-6B1AE4947613}"/>
              </a:ext>
            </a:extLst>
          </p:cNvPr>
          <p:cNvPicPr>
            <a:picLocks noChangeAspect="1"/>
          </p:cNvPicPr>
          <p:nvPr/>
        </p:nvPicPr>
        <p:blipFill>
          <a:blip r:embed="rId3"/>
          <a:stretch>
            <a:fillRect/>
          </a:stretch>
        </p:blipFill>
        <p:spPr>
          <a:xfrm>
            <a:off x="471639" y="2017426"/>
            <a:ext cx="4100361" cy="2419542"/>
          </a:xfrm>
          <a:prstGeom prst="rect">
            <a:avLst/>
          </a:prstGeom>
        </p:spPr>
      </p:pic>
      <p:cxnSp>
        <p:nvCxnSpPr>
          <p:cNvPr id="3" name="Conector recto de flecha 2">
            <a:extLst>
              <a:ext uri="{FF2B5EF4-FFF2-40B4-BE49-F238E27FC236}">
                <a16:creationId xmlns:a16="http://schemas.microsoft.com/office/drawing/2014/main" id="{20184328-E7B6-E7BC-156E-4DF90346FC63}"/>
              </a:ext>
            </a:extLst>
          </p:cNvPr>
          <p:cNvCxnSpPr>
            <a:cxnSpLocks/>
          </p:cNvCxnSpPr>
          <p:nvPr/>
        </p:nvCxnSpPr>
        <p:spPr>
          <a:xfrm flipV="1">
            <a:off x="1300480" y="2325203"/>
            <a:ext cx="311573" cy="573784"/>
          </a:xfrm>
          <a:prstGeom prst="straightConnector1">
            <a:avLst/>
          </a:prstGeom>
          <a:ln>
            <a:solidFill>
              <a:srgbClr val="087F63"/>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0BEAAFED-8B23-1EAB-A461-A8D87843389F}"/>
              </a:ext>
            </a:extLst>
          </p:cNvPr>
          <p:cNvSpPr txBox="1"/>
          <p:nvPr/>
        </p:nvSpPr>
        <p:spPr>
          <a:xfrm>
            <a:off x="1361440" y="2017426"/>
            <a:ext cx="1064398" cy="307777"/>
          </a:xfrm>
          <a:prstGeom prst="rect">
            <a:avLst/>
          </a:prstGeom>
          <a:noFill/>
          <a:ln>
            <a:solidFill>
              <a:srgbClr val="433B71"/>
            </a:solidFill>
            <a:prstDash val="dash"/>
          </a:ln>
        </p:spPr>
        <p:txBody>
          <a:bodyPr wrap="square" rtlCol="0">
            <a:spAutoFit/>
          </a:bodyPr>
          <a:lstStyle/>
          <a:p>
            <a:pPr algn="ctr"/>
            <a:r>
              <a:rPr lang="es-ES" dirty="0">
                <a:latin typeface="Calibri" panose="020F0502020204030204" pitchFamily="34" charset="0"/>
                <a:cs typeface="Calibri" panose="020F0502020204030204" pitchFamily="34" charset="0"/>
              </a:rPr>
              <a:t>2020 - 2025</a:t>
            </a:r>
            <a:endParaRPr lang="es-419" dirty="0">
              <a:latin typeface="Calibri" panose="020F0502020204030204" pitchFamily="34" charset="0"/>
              <a:cs typeface="Calibri" panose="020F0502020204030204" pitchFamily="34" charset="0"/>
            </a:endParaRPr>
          </a:p>
        </p:txBody>
      </p:sp>
      <p:cxnSp>
        <p:nvCxnSpPr>
          <p:cNvPr id="8" name="Conector recto de flecha 7">
            <a:extLst>
              <a:ext uri="{FF2B5EF4-FFF2-40B4-BE49-F238E27FC236}">
                <a16:creationId xmlns:a16="http://schemas.microsoft.com/office/drawing/2014/main" id="{444C9C71-1B83-1CF7-7998-48C56BB5A0F7}"/>
              </a:ext>
            </a:extLst>
          </p:cNvPr>
          <p:cNvCxnSpPr>
            <a:cxnSpLocks/>
          </p:cNvCxnSpPr>
          <p:nvPr/>
        </p:nvCxnSpPr>
        <p:spPr>
          <a:xfrm flipV="1">
            <a:off x="2270051" y="2571750"/>
            <a:ext cx="666189" cy="614129"/>
          </a:xfrm>
          <a:prstGeom prst="straightConnector1">
            <a:avLst/>
          </a:prstGeom>
          <a:ln>
            <a:solidFill>
              <a:srgbClr val="087F63"/>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70A11768-0257-3E14-FCB9-2F3306DC246F}"/>
              </a:ext>
            </a:extLst>
          </p:cNvPr>
          <p:cNvSpPr txBox="1"/>
          <p:nvPr/>
        </p:nvSpPr>
        <p:spPr>
          <a:xfrm>
            <a:off x="3002555" y="2304751"/>
            <a:ext cx="1373017" cy="307777"/>
          </a:xfrm>
          <a:prstGeom prst="rect">
            <a:avLst/>
          </a:prstGeom>
          <a:noFill/>
          <a:ln>
            <a:solidFill>
              <a:srgbClr val="433B71"/>
            </a:solidFill>
            <a:prstDash val="dash"/>
          </a:ln>
        </p:spPr>
        <p:txBody>
          <a:bodyPr wrap="square" rtlCol="0">
            <a:spAutoFit/>
          </a:bodyPr>
          <a:lstStyle/>
          <a:p>
            <a:pPr algn="ctr"/>
            <a:r>
              <a:rPr lang="es-ES" dirty="0">
                <a:latin typeface="Calibri" panose="020F0502020204030204" pitchFamily="34" charset="0"/>
                <a:cs typeface="Calibri" panose="020F0502020204030204" pitchFamily="34" charset="0"/>
              </a:rPr>
              <a:t>2025 – 2050</a:t>
            </a:r>
          </a:p>
        </p:txBody>
      </p:sp>
      <p:sp>
        <p:nvSpPr>
          <p:cNvPr id="11" name="CuadroTexto 10">
            <a:extLst>
              <a:ext uri="{FF2B5EF4-FFF2-40B4-BE49-F238E27FC236}">
                <a16:creationId xmlns:a16="http://schemas.microsoft.com/office/drawing/2014/main" id="{6F76C947-507F-1A8E-9CD9-38E77A12066D}"/>
              </a:ext>
            </a:extLst>
          </p:cNvPr>
          <p:cNvSpPr txBox="1"/>
          <p:nvPr/>
        </p:nvSpPr>
        <p:spPr>
          <a:xfrm>
            <a:off x="4810049" y="2033272"/>
            <a:ext cx="3500831" cy="430887"/>
          </a:xfrm>
          <a:prstGeom prst="rect">
            <a:avLst/>
          </a:prstGeom>
          <a:noFill/>
        </p:spPr>
        <p:txBody>
          <a:bodyPr wrap="square" lIns="0" tIns="0" rIns="0" bIns="0" rtlCol="0">
            <a:spAutoFit/>
          </a:bodyPr>
          <a:lstStyle/>
          <a:p>
            <a:r>
              <a:rPr lang="es-ES" dirty="0">
                <a:latin typeface="Calibri" panose="020F0502020204030204" pitchFamily="34" charset="0"/>
                <a:cs typeface="Calibri" panose="020F0502020204030204" pitchFamily="34" charset="0"/>
              </a:rPr>
              <a:t>Aún debemos calcular la integral de la función f(t) en el período entre 2020 y 2025. Es decir, </a:t>
            </a:r>
            <a:endParaRPr lang="es-419"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B40BF05A-6A22-6FF2-C5A3-6BB7EA141F4D}"/>
                  </a:ext>
                </a:extLst>
              </p:cNvPr>
              <p:cNvSpPr txBox="1"/>
              <p:nvPr/>
            </p:nvSpPr>
            <p:spPr>
              <a:xfrm>
                <a:off x="5501725" y="2983476"/>
                <a:ext cx="2341795" cy="487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s-419" i="1" smtClean="0">
                              <a:latin typeface="Cambria Math" panose="02040503050406030204" pitchFamily="18" charset="0"/>
                            </a:rPr>
                          </m:ctrlPr>
                        </m:naryPr>
                        <m:sub>
                          <m:r>
                            <a:rPr lang="es-ES" b="0" i="1" smtClean="0">
                              <a:latin typeface="Cambria Math" panose="02040503050406030204" pitchFamily="18" charset="0"/>
                            </a:rPr>
                            <m:t>20</m:t>
                          </m:r>
                        </m:sub>
                        <m:sup>
                          <m:r>
                            <a:rPr lang="es-ES" b="0" i="1" smtClean="0">
                              <a:latin typeface="Cambria Math" panose="02040503050406030204" pitchFamily="18" charset="0"/>
                            </a:rPr>
                            <m:t>25</m:t>
                          </m:r>
                        </m:sup>
                        <m:e>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𝑑𝑡</m:t>
                          </m:r>
                          <m:r>
                            <a:rPr lang="es-ES" b="0" i="1" smtClean="0">
                              <a:latin typeface="Cambria Math" panose="02040503050406030204" pitchFamily="18" charset="0"/>
                            </a:rPr>
                            <m:t>=</m:t>
                          </m:r>
                          <m:nary>
                            <m:naryPr>
                              <m:ctrlPr>
                                <a:rPr lang="es-419" i="1">
                                  <a:latin typeface="Cambria Math" panose="02040503050406030204" pitchFamily="18" charset="0"/>
                                </a:rPr>
                              </m:ctrlPr>
                            </m:naryPr>
                            <m:sub>
                              <m:r>
                                <a:rPr lang="es-ES" i="1">
                                  <a:latin typeface="Cambria Math" panose="02040503050406030204" pitchFamily="18" charset="0"/>
                                </a:rPr>
                                <m:t>20</m:t>
                              </m:r>
                            </m:sub>
                            <m:sup>
                              <m:r>
                                <a:rPr lang="es-ES" i="1">
                                  <a:latin typeface="Cambria Math" panose="02040503050406030204" pitchFamily="18" charset="0"/>
                                </a:rPr>
                                <m:t>25</m:t>
                              </m:r>
                            </m:sup>
                            <m:e>
                              <m:d>
                                <m:dPr>
                                  <m:ctrlPr>
                                    <a:rPr lang="es-ES" i="1">
                                      <a:latin typeface="Cambria Math" panose="02040503050406030204" pitchFamily="18" charset="0"/>
                                    </a:rPr>
                                  </m:ctrlPr>
                                </m:dPr>
                                <m:e>
                                  <m:f>
                                    <m:fPr>
                                      <m:ctrlPr>
                                        <a:rPr lang="es-ES" i="1" smtClean="0">
                                          <a:latin typeface="Cambria Math" panose="02040503050406030204" pitchFamily="18" charset="0"/>
                                        </a:rPr>
                                      </m:ctrlPr>
                                    </m:fPr>
                                    <m:num>
                                      <m:r>
                                        <a:rPr lang="es-ES" b="0" i="1" smtClean="0">
                                          <a:latin typeface="Cambria Math" panose="02040503050406030204" pitchFamily="18" charset="0"/>
                                        </a:rPr>
                                        <m:t>𝑡</m:t>
                                      </m:r>
                                    </m:num>
                                    <m:den>
                                      <m:r>
                                        <a:rPr lang="es-ES" b="0" i="1" smtClean="0">
                                          <a:latin typeface="Cambria Math" panose="02040503050406030204" pitchFamily="18" charset="0"/>
                                        </a:rPr>
                                        <m:t>2</m:t>
                                      </m:r>
                                    </m:den>
                                  </m:f>
                                  <m:r>
                                    <a:rPr lang="es-ES" b="0" i="1" smtClean="0">
                                      <a:latin typeface="Cambria Math" panose="02040503050406030204" pitchFamily="18" charset="0"/>
                                    </a:rPr>
                                    <m:t>+30</m:t>
                                  </m:r>
                                </m:e>
                              </m:d>
                              <m:r>
                                <a:rPr lang="es-ES" i="1">
                                  <a:latin typeface="Cambria Math" panose="02040503050406030204" pitchFamily="18" charset="0"/>
                                </a:rPr>
                                <m:t>𝑑𝑡</m:t>
                              </m:r>
                            </m:e>
                          </m:nary>
                        </m:e>
                      </m:nary>
                    </m:oMath>
                  </m:oMathPara>
                </a14:m>
                <a:endParaRPr lang="es-419" dirty="0"/>
              </a:p>
            </p:txBody>
          </p:sp>
        </mc:Choice>
        <mc:Fallback xmlns="">
          <p:sp>
            <p:nvSpPr>
              <p:cNvPr id="12" name="CuadroTexto 11">
                <a:extLst>
                  <a:ext uri="{FF2B5EF4-FFF2-40B4-BE49-F238E27FC236}">
                    <a16:creationId xmlns:a16="http://schemas.microsoft.com/office/drawing/2014/main" id="{B40BF05A-6A22-6FF2-C5A3-6BB7EA141F4D}"/>
                  </a:ext>
                </a:extLst>
              </p:cNvPr>
              <p:cNvSpPr txBox="1">
                <a:spLocks noRot="1" noChangeAspect="1" noMove="1" noResize="1" noEditPoints="1" noAdjustHandles="1" noChangeArrowheads="1" noChangeShapeType="1" noTextEdit="1"/>
              </p:cNvSpPr>
              <p:nvPr/>
            </p:nvSpPr>
            <p:spPr>
              <a:xfrm>
                <a:off x="5501725" y="2983476"/>
                <a:ext cx="2341795" cy="487441"/>
              </a:xfrm>
              <a:prstGeom prst="rect">
                <a:avLst/>
              </a:prstGeom>
              <a:blipFill>
                <a:blip r:embed="rId4"/>
                <a:stretch>
                  <a:fillRect/>
                </a:stretch>
              </a:blipFill>
            </p:spPr>
            <p:txBody>
              <a:bodyPr/>
              <a:lstStyle/>
              <a:p>
                <a:r>
                  <a:rPr lang="es-419">
                    <a:noFill/>
                  </a:rPr>
                  <a:t> </a:t>
                </a:r>
              </a:p>
            </p:txBody>
          </p:sp>
        </mc:Fallback>
      </mc:AlternateContent>
      <p:pic>
        <p:nvPicPr>
          <p:cNvPr id="13" name="Picture 2">
            <a:extLst>
              <a:ext uri="{FF2B5EF4-FFF2-40B4-BE49-F238E27FC236}">
                <a16:creationId xmlns:a16="http://schemas.microsoft.com/office/drawing/2014/main" id="{062BE928-9554-101A-B5D3-F3CFF0672F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6155" y="4005928"/>
            <a:ext cx="3117018" cy="445288"/>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5662E106-B999-8CEF-B3EE-4EE2BCCB25FB}"/>
              </a:ext>
            </a:extLst>
          </p:cNvPr>
          <p:cNvSpPr/>
          <p:nvPr/>
        </p:nvSpPr>
        <p:spPr>
          <a:xfrm>
            <a:off x="5438987" y="4005928"/>
            <a:ext cx="2648373" cy="220632"/>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2090504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Escenario realista</a:t>
            </a:r>
            <a:endParaRPr sz="2700" b="1" i="0" u="none" strike="noStrike" cap="none" dirty="0">
              <a:solidFill>
                <a:srgbClr val="423B71"/>
              </a:solidFill>
              <a:latin typeface="Calibri"/>
              <a:ea typeface="Calibri"/>
              <a:cs typeface="Calibri"/>
              <a:sym typeface="Calibri"/>
            </a:endParaRPr>
          </a:p>
        </p:txBody>
      </p:sp>
      <p:sp>
        <p:nvSpPr>
          <p:cNvPr id="164" name="Google Shape;164;p31"/>
          <p:cNvSpPr txBox="1"/>
          <p:nvPr/>
        </p:nvSpPr>
        <p:spPr>
          <a:xfrm>
            <a:off x="399904" y="1137572"/>
            <a:ext cx="7430069" cy="473941"/>
          </a:xfrm>
          <a:prstGeom prst="rect">
            <a:avLst/>
          </a:prstGeom>
          <a:solidFill>
            <a:srgbClr val="F3F3F3"/>
          </a:solidFill>
          <a:ln>
            <a:noFill/>
          </a:ln>
        </p:spPr>
        <p:txBody>
          <a:bodyPr spcFirstLastPara="1" wrap="square" lIns="68575" tIns="34275" rIns="68575" bIns="34275" anchor="t" anchorCtr="0">
            <a:noAutofit/>
          </a:bodyPr>
          <a:lstStyle/>
          <a:p>
            <a:pPr algn="just"/>
            <a:r>
              <a:rPr lang="es-ES" b="0" i="0" dirty="0">
                <a:solidFill>
                  <a:schemeClr val="tx1"/>
                </a:solidFill>
                <a:effectLst/>
                <a:latin typeface="Calibri" panose="020F0502020204030204" pitchFamily="34" charset="0"/>
                <a:cs typeface="Calibri" panose="020F0502020204030204" pitchFamily="34" charset="0"/>
              </a:rPr>
              <a:t>¿Cómo determinar las emisiones acumuladas en el escenario realista, en todo del período? (desde 2020 a 2050)</a:t>
            </a:r>
            <a:endParaRPr lang="es-419" b="0" i="0" dirty="0">
              <a:solidFill>
                <a:schemeClr val="tx1"/>
              </a:solidFill>
              <a:effectLst/>
              <a:latin typeface="Calibri" panose="020F0502020204030204" pitchFamily="34" charset="0"/>
              <a:cs typeface="Calibri" panose="020F0502020204030204" pitchFamily="34" charset="0"/>
            </a:endParaRPr>
          </a:p>
        </p:txBody>
      </p:sp>
      <p:pic>
        <p:nvPicPr>
          <p:cNvPr id="6" name="Imagen 5" descr="Gráfico&#10;&#10;Descripción generada automáticamente">
            <a:extLst>
              <a:ext uri="{FF2B5EF4-FFF2-40B4-BE49-F238E27FC236}">
                <a16:creationId xmlns:a16="http://schemas.microsoft.com/office/drawing/2014/main" id="{98DE2116-7228-49AA-949A-6B1AE4947613}"/>
              </a:ext>
            </a:extLst>
          </p:cNvPr>
          <p:cNvPicPr>
            <a:picLocks noChangeAspect="1"/>
          </p:cNvPicPr>
          <p:nvPr/>
        </p:nvPicPr>
        <p:blipFill>
          <a:blip r:embed="rId3"/>
          <a:stretch>
            <a:fillRect/>
          </a:stretch>
        </p:blipFill>
        <p:spPr>
          <a:xfrm>
            <a:off x="516218" y="2265790"/>
            <a:ext cx="3470987" cy="2048161"/>
          </a:xfrm>
          <a:prstGeom prst="rect">
            <a:avLst/>
          </a:prstGeom>
        </p:spPr>
      </p:pic>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B40BF05A-6A22-6FF2-C5A3-6BB7EA141F4D}"/>
                  </a:ext>
                </a:extLst>
              </p:cNvPr>
              <p:cNvSpPr txBox="1"/>
              <p:nvPr/>
            </p:nvSpPr>
            <p:spPr>
              <a:xfrm>
                <a:off x="1391106" y="1928500"/>
                <a:ext cx="2341795" cy="487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s-419" i="1" smtClean="0">
                              <a:latin typeface="Cambria Math" panose="02040503050406030204" pitchFamily="18" charset="0"/>
                            </a:rPr>
                          </m:ctrlPr>
                        </m:naryPr>
                        <m:sub>
                          <m:r>
                            <a:rPr lang="es-ES" b="0" i="1" smtClean="0">
                              <a:latin typeface="Cambria Math" panose="02040503050406030204" pitchFamily="18" charset="0"/>
                            </a:rPr>
                            <m:t>20</m:t>
                          </m:r>
                        </m:sub>
                        <m:sup>
                          <m:r>
                            <a:rPr lang="es-ES" b="0" i="1" smtClean="0">
                              <a:latin typeface="Cambria Math" panose="02040503050406030204" pitchFamily="18" charset="0"/>
                            </a:rPr>
                            <m:t>25</m:t>
                          </m:r>
                        </m:sup>
                        <m:e>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𝑑𝑡</m:t>
                          </m:r>
                          <m:r>
                            <a:rPr lang="es-ES" b="0" i="1" smtClean="0">
                              <a:latin typeface="Cambria Math" panose="02040503050406030204" pitchFamily="18" charset="0"/>
                            </a:rPr>
                            <m:t>=</m:t>
                          </m:r>
                          <m:nary>
                            <m:naryPr>
                              <m:ctrlPr>
                                <a:rPr lang="es-419" i="1">
                                  <a:latin typeface="Cambria Math" panose="02040503050406030204" pitchFamily="18" charset="0"/>
                                </a:rPr>
                              </m:ctrlPr>
                            </m:naryPr>
                            <m:sub>
                              <m:r>
                                <a:rPr lang="es-ES" i="1">
                                  <a:latin typeface="Cambria Math" panose="02040503050406030204" pitchFamily="18" charset="0"/>
                                </a:rPr>
                                <m:t>20</m:t>
                              </m:r>
                            </m:sub>
                            <m:sup>
                              <m:r>
                                <a:rPr lang="es-ES" i="1">
                                  <a:latin typeface="Cambria Math" panose="02040503050406030204" pitchFamily="18" charset="0"/>
                                </a:rPr>
                                <m:t>25</m:t>
                              </m:r>
                            </m:sup>
                            <m:e>
                              <m:d>
                                <m:dPr>
                                  <m:ctrlPr>
                                    <a:rPr lang="es-ES" i="1">
                                      <a:latin typeface="Cambria Math" panose="02040503050406030204" pitchFamily="18" charset="0"/>
                                    </a:rPr>
                                  </m:ctrlPr>
                                </m:dPr>
                                <m:e>
                                  <m:f>
                                    <m:fPr>
                                      <m:ctrlPr>
                                        <a:rPr lang="es-ES" i="1" smtClean="0">
                                          <a:latin typeface="Cambria Math" panose="02040503050406030204" pitchFamily="18" charset="0"/>
                                        </a:rPr>
                                      </m:ctrlPr>
                                    </m:fPr>
                                    <m:num>
                                      <m:r>
                                        <a:rPr lang="es-ES" b="0" i="1" smtClean="0">
                                          <a:latin typeface="Cambria Math" panose="02040503050406030204" pitchFamily="18" charset="0"/>
                                        </a:rPr>
                                        <m:t>𝑡</m:t>
                                      </m:r>
                                    </m:num>
                                    <m:den>
                                      <m:r>
                                        <a:rPr lang="es-ES" b="0" i="1" smtClean="0">
                                          <a:latin typeface="Cambria Math" panose="02040503050406030204" pitchFamily="18" charset="0"/>
                                        </a:rPr>
                                        <m:t>2</m:t>
                                      </m:r>
                                    </m:den>
                                  </m:f>
                                  <m:r>
                                    <a:rPr lang="es-ES" b="0" i="1" smtClean="0">
                                      <a:latin typeface="Cambria Math" panose="02040503050406030204" pitchFamily="18" charset="0"/>
                                    </a:rPr>
                                    <m:t>+30</m:t>
                                  </m:r>
                                </m:e>
                              </m:d>
                              <m:r>
                                <a:rPr lang="es-ES" i="1">
                                  <a:latin typeface="Cambria Math" panose="02040503050406030204" pitchFamily="18" charset="0"/>
                                </a:rPr>
                                <m:t>𝑑𝑡</m:t>
                              </m:r>
                            </m:e>
                          </m:nary>
                        </m:e>
                      </m:nary>
                    </m:oMath>
                  </m:oMathPara>
                </a14:m>
                <a:endParaRPr lang="es-419" dirty="0"/>
              </a:p>
            </p:txBody>
          </p:sp>
        </mc:Choice>
        <mc:Fallback xmlns="">
          <p:sp>
            <p:nvSpPr>
              <p:cNvPr id="12" name="CuadroTexto 11">
                <a:extLst>
                  <a:ext uri="{FF2B5EF4-FFF2-40B4-BE49-F238E27FC236}">
                    <a16:creationId xmlns:a16="http://schemas.microsoft.com/office/drawing/2014/main" id="{B40BF05A-6A22-6FF2-C5A3-6BB7EA141F4D}"/>
                  </a:ext>
                </a:extLst>
              </p:cNvPr>
              <p:cNvSpPr txBox="1">
                <a:spLocks noRot="1" noChangeAspect="1" noMove="1" noResize="1" noEditPoints="1" noAdjustHandles="1" noChangeArrowheads="1" noChangeShapeType="1" noTextEdit="1"/>
              </p:cNvSpPr>
              <p:nvPr/>
            </p:nvSpPr>
            <p:spPr>
              <a:xfrm>
                <a:off x="1391106" y="1928500"/>
                <a:ext cx="2341795" cy="487441"/>
              </a:xfrm>
              <a:prstGeom prst="rect">
                <a:avLst/>
              </a:prstGeom>
              <a:blipFill>
                <a:blip r:embed="rId4"/>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39090545-624F-7904-29DB-F5938513ABFE}"/>
                  </a:ext>
                </a:extLst>
              </p:cNvPr>
              <p:cNvSpPr txBox="1"/>
              <p:nvPr/>
            </p:nvSpPr>
            <p:spPr>
              <a:xfrm>
                <a:off x="4114938" y="1950531"/>
                <a:ext cx="3475118" cy="215444"/>
              </a:xfrm>
              <a:prstGeom prst="rect">
                <a:avLst/>
              </a:prstGeom>
              <a:noFill/>
            </p:spPr>
            <p:txBody>
              <a:bodyPr wrap="none" lIns="0" tIns="0" rIns="0" bIns="0" rtlCol="0">
                <a:spAutoFit/>
              </a:bodyPr>
              <a:lstStyle/>
              <a:p>
                <a:r>
                  <a:rPr lang="es-ES" dirty="0">
                    <a:latin typeface="Calibri" panose="020F0502020204030204" pitchFamily="34" charset="0"/>
                    <a:cs typeface="Calibri" panose="020F0502020204030204" pitchFamily="34" charset="0"/>
                  </a:rPr>
                  <a:t>Buscamos una función </a:t>
                </a:r>
                <a:r>
                  <a:rPr lang="es-ES" i="1" dirty="0">
                    <a:latin typeface="Calibri" panose="020F0502020204030204" pitchFamily="34" charset="0"/>
                    <a:cs typeface="Calibri" panose="020F0502020204030204" pitchFamily="34" charset="0"/>
                  </a:rPr>
                  <a:t>F(t)</a:t>
                </a:r>
                <a:r>
                  <a:rPr lang="es-ES" dirty="0">
                    <a:latin typeface="Calibri" panose="020F0502020204030204" pitchFamily="34" charset="0"/>
                    <a:cs typeface="Calibri" panose="020F0502020204030204" pitchFamily="34" charset="0"/>
                  </a:rPr>
                  <a:t> tal que</a:t>
                </a:r>
                <a14:m>
                  <m:oMath xmlns:m="http://schemas.openxmlformats.org/officeDocument/2006/math">
                    <m:r>
                      <a:rPr lang="es-ES" b="0" i="1" smtClean="0">
                        <a:latin typeface="Cambria Math" panose="02040503050406030204" pitchFamily="18" charset="0"/>
                      </a:rPr>
                      <m:t> </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𝐹</m:t>
                        </m:r>
                      </m:e>
                      <m:sup>
                        <m:r>
                          <a:rPr lang="es-ES" b="0" i="1" smtClean="0">
                            <a:latin typeface="Cambria Math" panose="02040503050406030204" pitchFamily="18" charset="0"/>
                          </a:rPr>
                          <m:t>′</m:t>
                        </m:r>
                      </m:sup>
                    </m:sSup>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m:t>
                    </m:r>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oMath>
                </a14:m>
                <a:endParaRPr lang="es-419" dirty="0"/>
              </a:p>
            </p:txBody>
          </p:sp>
        </mc:Choice>
        <mc:Fallback xmlns="">
          <p:sp>
            <p:nvSpPr>
              <p:cNvPr id="2" name="CuadroTexto 1">
                <a:extLst>
                  <a:ext uri="{FF2B5EF4-FFF2-40B4-BE49-F238E27FC236}">
                    <a16:creationId xmlns:a16="http://schemas.microsoft.com/office/drawing/2014/main" id="{39090545-624F-7904-29DB-F5938513ABFE}"/>
                  </a:ext>
                </a:extLst>
              </p:cNvPr>
              <p:cNvSpPr txBox="1">
                <a:spLocks noRot="1" noChangeAspect="1" noMove="1" noResize="1" noEditPoints="1" noAdjustHandles="1" noChangeArrowheads="1" noChangeShapeType="1" noTextEdit="1"/>
              </p:cNvSpPr>
              <p:nvPr/>
            </p:nvSpPr>
            <p:spPr>
              <a:xfrm>
                <a:off x="4114938" y="1950531"/>
                <a:ext cx="3475118" cy="215444"/>
              </a:xfrm>
              <a:prstGeom prst="rect">
                <a:avLst/>
              </a:prstGeom>
              <a:blipFill>
                <a:blip r:embed="rId5"/>
                <a:stretch>
                  <a:fillRect l="-3158" t="-22857" b="-54286"/>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357AE220-1392-6697-1F04-FFC329FAFD96}"/>
                  </a:ext>
                </a:extLst>
              </p:cNvPr>
              <p:cNvSpPr txBox="1"/>
              <p:nvPr/>
            </p:nvSpPr>
            <p:spPr>
              <a:xfrm>
                <a:off x="4238404" y="2265790"/>
                <a:ext cx="4572000" cy="4956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𝐹</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2</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2</m:t>
                          </m:r>
                        </m:den>
                      </m:f>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2</m:t>
                          </m:r>
                        </m:sup>
                      </m:sSup>
                      <m:r>
                        <a:rPr lang="es-ES" b="0" i="1" smtClean="0">
                          <a:latin typeface="Cambria Math" panose="02040503050406030204" pitchFamily="18" charset="0"/>
                        </a:rPr>
                        <m:t>+30 </m:t>
                      </m:r>
                      <m:r>
                        <a:rPr lang="es-ES" b="0" i="1" smtClean="0">
                          <a:latin typeface="Cambria Math" panose="02040503050406030204" pitchFamily="18" charset="0"/>
                        </a:rPr>
                        <m:t>𝑡</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4</m:t>
                          </m:r>
                        </m:den>
                      </m:f>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2</m:t>
                          </m:r>
                        </m:sup>
                      </m:sSup>
                      <m:r>
                        <a:rPr lang="es-ES" b="0" i="1" smtClean="0">
                          <a:latin typeface="Cambria Math" panose="02040503050406030204" pitchFamily="18" charset="0"/>
                        </a:rPr>
                        <m:t>+30 </m:t>
                      </m:r>
                      <m:r>
                        <a:rPr lang="es-ES" b="0" i="1" smtClean="0">
                          <a:latin typeface="Cambria Math" panose="02040503050406030204" pitchFamily="18" charset="0"/>
                        </a:rPr>
                        <m:t>𝑡</m:t>
                      </m:r>
                    </m:oMath>
                  </m:oMathPara>
                </a14:m>
                <a:endParaRPr lang="es-419" dirty="0"/>
              </a:p>
            </p:txBody>
          </p:sp>
        </mc:Choice>
        <mc:Fallback xmlns="">
          <p:sp>
            <p:nvSpPr>
              <p:cNvPr id="4" name="CuadroTexto 3">
                <a:extLst>
                  <a:ext uri="{FF2B5EF4-FFF2-40B4-BE49-F238E27FC236}">
                    <a16:creationId xmlns:a16="http://schemas.microsoft.com/office/drawing/2014/main" id="{357AE220-1392-6697-1F04-FFC329FAFD96}"/>
                  </a:ext>
                </a:extLst>
              </p:cNvPr>
              <p:cNvSpPr txBox="1">
                <a:spLocks noRot="1" noChangeAspect="1" noMove="1" noResize="1" noEditPoints="1" noAdjustHandles="1" noChangeArrowheads="1" noChangeShapeType="1" noTextEdit="1"/>
              </p:cNvSpPr>
              <p:nvPr/>
            </p:nvSpPr>
            <p:spPr>
              <a:xfrm>
                <a:off x="4238404" y="2265790"/>
                <a:ext cx="4572000" cy="495649"/>
              </a:xfrm>
              <a:prstGeom prst="rect">
                <a:avLst/>
              </a:prstGeom>
              <a:blipFill>
                <a:blip r:embed="rId6"/>
                <a:stretch>
                  <a:fillRect b="-1235"/>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1F083A50-2B24-1EA6-5B05-426894B7FCB1}"/>
                  </a:ext>
                </a:extLst>
              </p:cNvPr>
              <p:cNvSpPr txBox="1"/>
              <p:nvPr/>
            </p:nvSpPr>
            <p:spPr>
              <a:xfrm>
                <a:off x="4170547" y="3219258"/>
                <a:ext cx="4572000" cy="4956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𝐹</m:t>
                      </m:r>
                      <m:d>
                        <m:dPr>
                          <m:ctrlPr>
                            <a:rPr lang="es-ES" b="0" i="1" smtClean="0">
                              <a:latin typeface="Cambria Math" panose="02040503050406030204" pitchFamily="18" charset="0"/>
                            </a:rPr>
                          </m:ctrlPr>
                        </m:dPr>
                        <m:e>
                          <m:r>
                            <a:rPr lang="es-ES" b="0" i="1" smtClean="0">
                              <a:latin typeface="Cambria Math" panose="02040503050406030204" pitchFamily="18" charset="0"/>
                            </a:rPr>
                            <m:t>25</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4</m:t>
                          </m:r>
                        </m:den>
                      </m:f>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25</m:t>
                          </m:r>
                        </m:e>
                        <m:sup>
                          <m:r>
                            <a:rPr lang="es-ES" b="0" i="1" smtClean="0">
                              <a:latin typeface="Cambria Math" panose="02040503050406030204" pitchFamily="18" charset="0"/>
                            </a:rPr>
                            <m:t>2</m:t>
                          </m:r>
                        </m:sup>
                      </m:sSup>
                      <m:r>
                        <a:rPr lang="es-ES" b="0" i="1" smtClean="0">
                          <a:latin typeface="Cambria Math" panose="02040503050406030204" pitchFamily="18" charset="0"/>
                        </a:rPr>
                        <m:t>+30⋅25=906,25 </m:t>
                      </m:r>
                      <m:r>
                        <a:rPr lang="es-ES" b="0" i="1" smtClean="0">
                          <a:latin typeface="Cambria Math" panose="02040503050406030204" pitchFamily="18" charset="0"/>
                        </a:rPr>
                        <m:t>𝐺𝑡𝐶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𝑂</m:t>
                          </m:r>
                        </m:e>
                        <m:sub>
                          <m:r>
                            <a:rPr lang="es-ES" b="0" i="1" smtClean="0">
                              <a:latin typeface="Cambria Math" panose="02040503050406030204" pitchFamily="18" charset="0"/>
                            </a:rPr>
                            <m:t>2</m:t>
                          </m:r>
                        </m:sub>
                      </m:sSub>
                    </m:oMath>
                  </m:oMathPara>
                </a14:m>
                <a:endParaRPr lang="es-419" dirty="0"/>
              </a:p>
            </p:txBody>
          </p:sp>
        </mc:Choice>
        <mc:Fallback xmlns="">
          <p:sp>
            <p:nvSpPr>
              <p:cNvPr id="7" name="CuadroTexto 6">
                <a:extLst>
                  <a:ext uri="{FF2B5EF4-FFF2-40B4-BE49-F238E27FC236}">
                    <a16:creationId xmlns:a16="http://schemas.microsoft.com/office/drawing/2014/main" id="{1F083A50-2B24-1EA6-5B05-426894B7FCB1}"/>
                  </a:ext>
                </a:extLst>
              </p:cNvPr>
              <p:cNvSpPr txBox="1">
                <a:spLocks noRot="1" noChangeAspect="1" noMove="1" noResize="1" noEditPoints="1" noAdjustHandles="1" noChangeArrowheads="1" noChangeShapeType="1" noTextEdit="1"/>
              </p:cNvSpPr>
              <p:nvPr/>
            </p:nvSpPr>
            <p:spPr>
              <a:xfrm>
                <a:off x="4170547" y="3219258"/>
                <a:ext cx="4572000" cy="495649"/>
              </a:xfrm>
              <a:prstGeom prst="rect">
                <a:avLst/>
              </a:prstGeom>
              <a:blipFill>
                <a:blip r:embed="rId7"/>
                <a:stretch>
                  <a:fillRect b="-2469"/>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D20D569A-2081-5D46-174D-F9587CBF2EA8}"/>
                  </a:ext>
                </a:extLst>
              </p:cNvPr>
              <p:cNvSpPr txBox="1"/>
              <p:nvPr/>
            </p:nvSpPr>
            <p:spPr>
              <a:xfrm>
                <a:off x="4055782" y="3714907"/>
                <a:ext cx="4572000" cy="4956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𝐹</m:t>
                      </m:r>
                      <m:d>
                        <m:dPr>
                          <m:ctrlPr>
                            <a:rPr lang="es-ES" b="0" i="1" smtClean="0">
                              <a:latin typeface="Cambria Math" panose="02040503050406030204" pitchFamily="18" charset="0"/>
                            </a:rPr>
                          </m:ctrlPr>
                        </m:dPr>
                        <m:e>
                          <m:r>
                            <a:rPr lang="es-ES" b="0" i="1" smtClean="0">
                              <a:latin typeface="Cambria Math" panose="02040503050406030204" pitchFamily="18" charset="0"/>
                            </a:rPr>
                            <m:t>20</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4</m:t>
                          </m:r>
                        </m:den>
                      </m:f>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20</m:t>
                          </m:r>
                        </m:e>
                        <m:sup>
                          <m:r>
                            <a:rPr lang="es-ES" b="0" i="1" smtClean="0">
                              <a:latin typeface="Cambria Math" panose="02040503050406030204" pitchFamily="18" charset="0"/>
                            </a:rPr>
                            <m:t>2</m:t>
                          </m:r>
                        </m:sup>
                      </m:sSup>
                      <m:r>
                        <a:rPr lang="es-ES" b="0" i="1" smtClean="0">
                          <a:latin typeface="Cambria Math" panose="02040503050406030204" pitchFamily="18" charset="0"/>
                        </a:rPr>
                        <m:t>+30⋅20=700 </m:t>
                      </m:r>
                      <m:r>
                        <a:rPr lang="es-ES" b="0" i="1" smtClean="0">
                          <a:latin typeface="Cambria Math" panose="02040503050406030204" pitchFamily="18" charset="0"/>
                        </a:rPr>
                        <m:t>𝐺𝑡𝐶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𝑂</m:t>
                          </m:r>
                        </m:e>
                        <m:sub>
                          <m:r>
                            <a:rPr lang="es-ES" b="0" i="1" smtClean="0">
                              <a:latin typeface="Cambria Math" panose="02040503050406030204" pitchFamily="18" charset="0"/>
                            </a:rPr>
                            <m:t>2</m:t>
                          </m:r>
                        </m:sub>
                      </m:sSub>
                      <m:r>
                        <a:rPr lang="es-ES" b="0" i="1" smtClean="0">
                          <a:latin typeface="Cambria Math" panose="02040503050406030204" pitchFamily="18" charset="0"/>
                        </a:rPr>
                        <m:t> </m:t>
                      </m:r>
                    </m:oMath>
                  </m:oMathPara>
                </a14:m>
                <a:endParaRPr lang="es-419" dirty="0"/>
              </a:p>
            </p:txBody>
          </p:sp>
        </mc:Choice>
        <mc:Fallback xmlns="">
          <p:sp>
            <p:nvSpPr>
              <p:cNvPr id="9" name="CuadroTexto 8">
                <a:extLst>
                  <a:ext uri="{FF2B5EF4-FFF2-40B4-BE49-F238E27FC236}">
                    <a16:creationId xmlns:a16="http://schemas.microsoft.com/office/drawing/2014/main" id="{D20D569A-2081-5D46-174D-F9587CBF2EA8}"/>
                  </a:ext>
                </a:extLst>
              </p:cNvPr>
              <p:cNvSpPr txBox="1">
                <a:spLocks noRot="1" noChangeAspect="1" noMove="1" noResize="1" noEditPoints="1" noAdjustHandles="1" noChangeArrowheads="1" noChangeShapeType="1" noTextEdit="1"/>
              </p:cNvSpPr>
              <p:nvPr/>
            </p:nvSpPr>
            <p:spPr>
              <a:xfrm>
                <a:off x="4055782" y="3714907"/>
                <a:ext cx="4572000" cy="495649"/>
              </a:xfrm>
              <a:prstGeom prst="rect">
                <a:avLst/>
              </a:prstGeom>
              <a:blipFill>
                <a:blip r:embed="rId8"/>
                <a:stretch>
                  <a:fillRect b="-1220"/>
                </a:stretch>
              </a:blipFill>
            </p:spPr>
            <p:txBody>
              <a:bodyPr/>
              <a:lstStyle/>
              <a:p>
                <a:r>
                  <a:rPr lang="es-419">
                    <a:noFill/>
                  </a:rPr>
                  <a:t> </a:t>
                </a:r>
              </a:p>
            </p:txBody>
          </p:sp>
        </mc:Fallback>
      </mc:AlternateContent>
      <p:sp>
        <p:nvSpPr>
          <p:cNvPr id="16" name="CuadroTexto 15">
            <a:extLst>
              <a:ext uri="{FF2B5EF4-FFF2-40B4-BE49-F238E27FC236}">
                <a16:creationId xmlns:a16="http://schemas.microsoft.com/office/drawing/2014/main" id="{A5F6963E-8AF4-3A07-91E3-2123823C571E}"/>
              </a:ext>
            </a:extLst>
          </p:cNvPr>
          <p:cNvSpPr txBox="1"/>
          <p:nvPr/>
        </p:nvSpPr>
        <p:spPr>
          <a:xfrm>
            <a:off x="3987205" y="2906678"/>
            <a:ext cx="4572000" cy="307777"/>
          </a:xfrm>
          <a:prstGeom prst="rect">
            <a:avLst/>
          </a:prstGeom>
          <a:noFill/>
        </p:spPr>
        <p:txBody>
          <a:bodyPr wrap="square">
            <a:spAutoFit/>
          </a:bodyPr>
          <a:lstStyle/>
          <a:p>
            <a:r>
              <a:rPr lang="es-ES" sz="1400" dirty="0">
                <a:latin typeface="Calibri" panose="020F0502020204030204" pitchFamily="34" charset="0"/>
                <a:cs typeface="Calibri" panose="020F0502020204030204" pitchFamily="34" charset="0"/>
              </a:rPr>
              <a:t>Evaluamos la antiderivada en los límites del período</a:t>
            </a:r>
            <a:endParaRPr lang="es-419" dirty="0"/>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0071C9CE-5428-E6EE-71EF-00882706DD31}"/>
                  </a:ext>
                </a:extLst>
              </p:cNvPr>
              <p:cNvSpPr txBox="1"/>
              <p:nvPr/>
            </p:nvSpPr>
            <p:spPr>
              <a:xfrm>
                <a:off x="4455027" y="4313951"/>
                <a:ext cx="3533916" cy="487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s-419" i="1" smtClean="0">
                              <a:latin typeface="Cambria Math" panose="02040503050406030204" pitchFamily="18" charset="0"/>
                            </a:rPr>
                          </m:ctrlPr>
                        </m:naryPr>
                        <m:sub>
                          <m:r>
                            <a:rPr lang="es-ES" b="0" i="1" smtClean="0">
                              <a:latin typeface="Cambria Math" panose="02040503050406030204" pitchFamily="18" charset="0"/>
                            </a:rPr>
                            <m:t>20</m:t>
                          </m:r>
                        </m:sub>
                        <m:sup>
                          <m:r>
                            <a:rPr lang="es-ES" b="0" i="1" smtClean="0">
                              <a:latin typeface="Cambria Math" panose="02040503050406030204" pitchFamily="18" charset="0"/>
                            </a:rPr>
                            <m:t>25</m:t>
                          </m:r>
                        </m:sup>
                        <m:e>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𝑑𝑡</m:t>
                          </m:r>
                          <m:r>
                            <a:rPr lang="es-ES" b="0" i="1" smtClean="0">
                              <a:latin typeface="Cambria Math" panose="02040503050406030204" pitchFamily="18" charset="0"/>
                            </a:rPr>
                            <m:t>=</m:t>
                          </m:r>
                          <m:r>
                            <a:rPr lang="es-ES" b="0" i="1" smtClean="0">
                              <a:latin typeface="Cambria Math" panose="02040503050406030204" pitchFamily="18" charset="0"/>
                            </a:rPr>
                            <m:t>𝐹</m:t>
                          </m:r>
                          <m:d>
                            <m:dPr>
                              <m:ctrlPr>
                                <a:rPr lang="es-ES" b="0" i="1" smtClean="0">
                                  <a:latin typeface="Cambria Math" panose="02040503050406030204" pitchFamily="18" charset="0"/>
                                </a:rPr>
                              </m:ctrlPr>
                            </m:dPr>
                            <m:e>
                              <m:r>
                                <a:rPr lang="es-ES" b="0" i="1" smtClean="0">
                                  <a:latin typeface="Cambria Math" panose="02040503050406030204" pitchFamily="18" charset="0"/>
                                </a:rPr>
                                <m:t>25</m:t>
                              </m:r>
                            </m:e>
                          </m:d>
                          <m:r>
                            <a:rPr lang="es-ES" b="0" i="1" smtClean="0">
                              <a:latin typeface="Cambria Math" panose="02040503050406030204" pitchFamily="18" charset="0"/>
                            </a:rPr>
                            <m:t>−</m:t>
                          </m:r>
                          <m:r>
                            <a:rPr lang="es-ES" b="0" i="1" smtClean="0">
                              <a:latin typeface="Cambria Math" panose="02040503050406030204" pitchFamily="18" charset="0"/>
                            </a:rPr>
                            <m:t>𝐹</m:t>
                          </m:r>
                          <m:d>
                            <m:dPr>
                              <m:ctrlPr>
                                <a:rPr lang="es-ES" b="0" i="1" smtClean="0">
                                  <a:latin typeface="Cambria Math" panose="02040503050406030204" pitchFamily="18" charset="0"/>
                                </a:rPr>
                              </m:ctrlPr>
                            </m:dPr>
                            <m:e>
                              <m:r>
                                <a:rPr lang="es-ES" b="0" i="1" smtClean="0">
                                  <a:latin typeface="Cambria Math" panose="02040503050406030204" pitchFamily="18" charset="0"/>
                                </a:rPr>
                                <m:t>20</m:t>
                              </m:r>
                            </m:e>
                          </m:d>
                          <m:r>
                            <a:rPr lang="es-ES" b="0" i="1" smtClean="0">
                              <a:latin typeface="Cambria Math" panose="02040503050406030204" pitchFamily="18" charset="0"/>
                            </a:rPr>
                            <m:t>=206,25 </m:t>
                          </m:r>
                          <m:r>
                            <a:rPr lang="es-ES" b="0" i="1" smtClean="0">
                              <a:latin typeface="Cambria Math" panose="02040503050406030204" pitchFamily="18" charset="0"/>
                            </a:rPr>
                            <m:t>𝐺𝑡𝐶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𝑂</m:t>
                              </m:r>
                            </m:e>
                            <m:sub>
                              <m:r>
                                <a:rPr lang="es-ES" b="0" i="1" smtClean="0">
                                  <a:latin typeface="Cambria Math" panose="02040503050406030204" pitchFamily="18" charset="0"/>
                                </a:rPr>
                                <m:t>2</m:t>
                              </m:r>
                            </m:sub>
                          </m:sSub>
                        </m:e>
                      </m:nary>
                    </m:oMath>
                  </m:oMathPara>
                </a14:m>
                <a:endParaRPr lang="es-419" dirty="0"/>
              </a:p>
            </p:txBody>
          </p:sp>
        </mc:Choice>
        <mc:Fallback xmlns="">
          <p:sp>
            <p:nvSpPr>
              <p:cNvPr id="17" name="CuadroTexto 16">
                <a:extLst>
                  <a:ext uri="{FF2B5EF4-FFF2-40B4-BE49-F238E27FC236}">
                    <a16:creationId xmlns:a16="http://schemas.microsoft.com/office/drawing/2014/main" id="{0071C9CE-5428-E6EE-71EF-00882706DD31}"/>
                  </a:ext>
                </a:extLst>
              </p:cNvPr>
              <p:cNvSpPr txBox="1">
                <a:spLocks noRot="1" noChangeAspect="1" noMove="1" noResize="1" noEditPoints="1" noAdjustHandles="1" noChangeArrowheads="1" noChangeShapeType="1" noTextEdit="1"/>
              </p:cNvSpPr>
              <p:nvPr/>
            </p:nvSpPr>
            <p:spPr>
              <a:xfrm>
                <a:off x="4455027" y="4313951"/>
                <a:ext cx="3533916" cy="487441"/>
              </a:xfrm>
              <a:prstGeom prst="rect">
                <a:avLst/>
              </a:prstGeom>
              <a:blipFill>
                <a:blip r:embed="rId9"/>
                <a:stretch>
                  <a:fillRect/>
                </a:stretch>
              </a:blipFill>
            </p:spPr>
            <p:txBody>
              <a:bodyPr/>
              <a:lstStyle/>
              <a:p>
                <a:r>
                  <a:rPr lang="es-419">
                    <a:noFill/>
                  </a:rPr>
                  <a:t> </a:t>
                </a:r>
              </a:p>
            </p:txBody>
          </p:sp>
        </mc:Fallback>
      </mc:AlternateContent>
    </p:spTree>
    <p:extLst>
      <p:ext uri="{BB962C8B-B14F-4D97-AF65-F5344CB8AC3E}">
        <p14:creationId xmlns:p14="http://schemas.microsoft.com/office/powerpoint/2010/main" val="3370776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Escenario realista</a:t>
            </a:r>
            <a:endParaRPr sz="2700" b="1" i="0" u="none" strike="noStrike" cap="none" dirty="0">
              <a:solidFill>
                <a:srgbClr val="423B71"/>
              </a:solidFill>
              <a:latin typeface="Calibri"/>
              <a:ea typeface="Calibri"/>
              <a:cs typeface="Calibri"/>
              <a:sym typeface="Calibri"/>
            </a:endParaRPr>
          </a:p>
        </p:txBody>
      </p:sp>
      <p:sp>
        <p:nvSpPr>
          <p:cNvPr id="164" name="Google Shape;164;p31"/>
          <p:cNvSpPr txBox="1"/>
          <p:nvPr/>
        </p:nvSpPr>
        <p:spPr>
          <a:xfrm>
            <a:off x="399904" y="1137572"/>
            <a:ext cx="7430069" cy="473941"/>
          </a:xfrm>
          <a:prstGeom prst="rect">
            <a:avLst/>
          </a:prstGeom>
          <a:solidFill>
            <a:srgbClr val="F3F3F3"/>
          </a:solidFill>
          <a:ln>
            <a:noFill/>
          </a:ln>
        </p:spPr>
        <p:txBody>
          <a:bodyPr spcFirstLastPara="1" wrap="square" lIns="68575" tIns="34275" rIns="68575" bIns="34275" anchor="t" anchorCtr="0">
            <a:noAutofit/>
          </a:bodyPr>
          <a:lstStyle/>
          <a:p>
            <a:pPr algn="just"/>
            <a:r>
              <a:rPr lang="es-ES" b="0" i="0" dirty="0">
                <a:solidFill>
                  <a:schemeClr val="tx1"/>
                </a:solidFill>
                <a:effectLst/>
                <a:latin typeface="Calibri" panose="020F0502020204030204" pitchFamily="34" charset="0"/>
                <a:cs typeface="Calibri" panose="020F0502020204030204" pitchFamily="34" charset="0"/>
              </a:rPr>
              <a:t>¿Cómo determinar las emisiones acumuladas en el escenario realista, en todo del período? (desde 2020 a 2050)</a:t>
            </a:r>
            <a:endParaRPr lang="es-419" b="0" i="0" dirty="0">
              <a:solidFill>
                <a:schemeClr val="tx1"/>
              </a:solidFill>
              <a:effectLst/>
              <a:latin typeface="Calibri" panose="020F0502020204030204" pitchFamily="34" charset="0"/>
              <a:cs typeface="Calibri" panose="020F0502020204030204" pitchFamily="34" charset="0"/>
            </a:endParaRPr>
          </a:p>
        </p:txBody>
      </p:sp>
      <p:pic>
        <p:nvPicPr>
          <p:cNvPr id="6" name="Imagen 5" descr="Gráfico&#10;&#10;Descripción generada automáticamente">
            <a:extLst>
              <a:ext uri="{FF2B5EF4-FFF2-40B4-BE49-F238E27FC236}">
                <a16:creationId xmlns:a16="http://schemas.microsoft.com/office/drawing/2014/main" id="{98DE2116-7228-49AA-949A-6B1AE4947613}"/>
              </a:ext>
            </a:extLst>
          </p:cNvPr>
          <p:cNvPicPr>
            <a:picLocks noChangeAspect="1"/>
          </p:cNvPicPr>
          <p:nvPr/>
        </p:nvPicPr>
        <p:blipFill>
          <a:blip r:embed="rId3"/>
          <a:stretch>
            <a:fillRect/>
          </a:stretch>
        </p:blipFill>
        <p:spPr>
          <a:xfrm>
            <a:off x="286612" y="2114387"/>
            <a:ext cx="4091364" cy="2414233"/>
          </a:xfrm>
          <a:prstGeom prst="rect">
            <a:avLst/>
          </a:prstGeom>
        </p:spPr>
      </p:pic>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B40BF05A-6A22-6FF2-C5A3-6BB7EA141F4D}"/>
                  </a:ext>
                </a:extLst>
              </p:cNvPr>
              <p:cNvSpPr txBox="1"/>
              <p:nvPr/>
            </p:nvSpPr>
            <p:spPr>
              <a:xfrm>
                <a:off x="2534715" y="1870667"/>
                <a:ext cx="3686522" cy="487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s-419" i="1" smtClean="0">
                              <a:latin typeface="Cambria Math" panose="02040503050406030204" pitchFamily="18" charset="0"/>
                            </a:rPr>
                          </m:ctrlPr>
                        </m:naryPr>
                        <m:sub>
                          <m:r>
                            <a:rPr lang="es-ES" b="0" i="1" smtClean="0">
                              <a:latin typeface="Cambria Math" panose="02040503050406030204" pitchFamily="18" charset="0"/>
                            </a:rPr>
                            <m:t>20</m:t>
                          </m:r>
                        </m:sub>
                        <m:sup>
                          <m:r>
                            <a:rPr lang="es-ES" b="0" i="1" smtClean="0">
                              <a:latin typeface="Cambria Math" panose="02040503050406030204" pitchFamily="18" charset="0"/>
                            </a:rPr>
                            <m:t>25</m:t>
                          </m:r>
                        </m:sup>
                        <m:e>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𝑑𝑡</m:t>
                          </m:r>
                          <m:r>
                            <a:rPr lang="es-ES" b="0" i="1" smtClean="0">
                              <a:latin typeface="Cambria Math" panose="02040503050406030204" pitchFamily="18" charset="0"/>
                            </a:rPr>
                            <m:t>=</m:t>
                          </m:r>
                          <m:nary>
                            <m:naryPr>
                              <m:ctrlPr>
                                <a:rPr lang="es-419" i="1">
                                  <a:latin typeface="Cambria Math" panose="02040503050406030204" pitchFamily="18" charset="0"/>
                                </a:rPr>
                              </m:ctrlPr>
                            </m:naryPr>
                            <m:sub>
                              <m:r>
                                <a:rPr lang="es-ES" i="1">
                                  <a:latin typeface="Cambria Math" panose="02040503050406030204" pitchFamily="18" charset="0"/>
                                </a:rPr>
                                <m:t>20</m:t>
                              </m:r>
                            </m:sub>
                            <m:sup>
                              <m:r>
                                <a:rPr lang="es-ES" i="1">
                                  <a:latin typeface="Cambria Math" panose="02040503050406030204" pitchFamily="18" charset="0"/>
                                </a:rPr>
                                <m:t>25</m:t>
                              </m:r>
                            </m:sup>
                            <m:e>
                              <m:d>
                                <m:dPr>
                                  <m:ctrlPr>
                                    <a:rPr lang="es-ES" i="1">
                                      <a:latin typeface="Cambria Math" panose="02040503050406030204" pitchFamily="18" charset="0"/>
                                    </a:rPr>
                                  </m:ctrlPr>
                                </m:dPr>
                                <m:e>
                                  <m:f>
                                    <m:fPr>
                                      <m:ctrlPr>
                                        <a:rPr lang="es-ES" i="1" smtClean="0">
                                          <a:latin typeface="Cambria Math" panose="02040503050406030204" pitchFamily="18" charset="0"/>
                                        </a:rPr>
                                      </m:ctrlPr>
                                    </m:fPr>
                                    <m:num>
                                      <m:r>
                                        <a:rPr lang="es-ES" b="0" i="1" smtClean="0">
                                          <a:latin typeface="Cambria Math" panose="02040503050406030204" pitchFamily="18" charset="0"/>
                                        </a:rPr>
                                        <m:t>𝑡</m:t>
                                      </m:r>
                                    </m:num>
                                    <m:den>
                                      <m:r>
                                        <a:rPr lang="es-ES" b="0" i="1" smtClean="0">
                                          <a:latin typeface="Cambria Math" panose="02040503050406030204" pitchFamily="18" charset="0"/>
                                        </a:rPr>
                                        <m:t>2</m:t>
                                      </m:r>
                                    </m:den>
                                  </m:f>
                                  <m:r>
                                    <a:rPr lang="es-ES" b="0" i="1" smtClean="0">
                                      <a:latin typeface="Cambria Math" panose="02040503050406030204" pitchFamily="18" charset="0"/>
                                    </a:rPr>
                                    <m:t>+30</m:t>
                                  </m:r>
                                </m:e>
                              </m:d>
                              <m:r>
                                <a:rPr lang="es-ES" i="1">
                                  <a:latin typeface="Cambria Math" panose="02040503050406030204" pitchFamily="18" charset="0"/>
                                </a:rPr>
                                <m:t>𝑑𝑡</m:t>
                              </m:r>
                            </m:e>
                          </m:nary>
                        </m:e>
                      </m:nary>
                      <m:r>
                        <a:rPr lang="es-ES" b="0" i="1" smtClean="0">
                          <a:latin typeface="Cambria Math" panose="02040503050406030204" pitchFamily="18" charset="0"/>
                        </a:rPr>
                        <m:t>=</m:t>
                      </m:r>
                      <m:r>
                        <a:rPr lang="es-ES" i="1">
                          <a:latin typeface="Cambria Math" panose="02040503050406030204" pitchFamily="18" charset="0"/>
                        </a:rPr>
                        <m:t>206,25 </m:t>
                      </m:r>
                      <m:r>
                        <a:rPr lang="es-ES" i="1">
                          <a:latin typeface="Cambria Math" panose="02040503050406030204" pitchFamily="18" charset="0"/>
                        </a:rPr>
                        <m:t>𝐺𝑡𝐶</m:t>
                      </m:r>
                      <m:sSub>
                        <m:sSubPr>
                          <m:ctrlPr>
                            <a:rPr lang="es-ES" i="1">
                              <a:latin typeface="Cambria Math" panose="02040503050406030204" pitchFamily="18" charset="0"/>
                            </a:rPr>
                          </m:ctrlPr>
                        </m:sSubPr>
                        <m:e>
                          <m:r>
                            <a:rPr lang="es-ES" i="1">
                              <a:latin typeface="Cambria Math" panose="02040503050406030204" pitchFamily="18" charset="0"/>
                            </a:rPr>
                            <m:t>𝑂</m:t>
                          </m:r>
                        </m:e>
                        <m:sub>
                          <m:r>
                            <a:rPr lang="es-ES" i="1">
                              <a:latin typeface="Cambria Math" panose="02040503050406030204" pitchFamily="18" charset="0"/>
                            </a:rPr>
                            <m:t>2</m:t>
                          </m:r>
                        </m:sub>
                      </m:sSub>
                    </m:oMath>
                  </m:oMathPara>
                </a14:m>
                <a:endParaRPr lang="es-419" dirty="0"/>
              </a:p>
            </p:txBody>
          </p:sp>
        </mc:Choice>
        <mc:Fallback xmlns="">
          <p:sp>
            <p:nvSpPr>
              <p:cNvPr id="12" name="CuadroTexto 11">
                <a:extLst>
                  <a:ext uri="{FF2B5EF4-FFF2-40B4-BE49-F238E27FC236}">
                    <a16:creationId xmlns:a16="http://schemas.microsoft.com/office/drawing/2014/main" id="{B40BF05A-6A22-6FF2-C5A3-6BB7EA141F4D}"/>
                  </a:ext>
                </a:extLst>
              </p:cNvPr>
              <p:cNvSpPr txBox="1">
                <a:spLocks noRot="1" noChangeAspect="1" noMove="1" noResize="1" noEditPoints="1" noAdjustHandles="1" noChangeArrowheads="1" noChangeShapeType="1" noTextEdit="1"/>
              </p:cNvSpPr>
              <p:nvPr/>
            </p:nvSpPr>
            <p:spPr>
              <a:xfrm>
                <a:off x="2534715" y="1870667"/>
                <a:ext cx="3686522" cy="487441"/>
              </a:xfrm>
              <a:prstGeom prst="rect">
                <a:avLst/>
              </a:prstGeom>
              <a:blipFill>
                <a:blip r:embed="rId4"/>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D23CA678-0721-B935-A939-2129E443BB35}"/>
                  </a:ext>
                </a:extLst>
              </p:cNvPr>
              <p:cNvSpPr txBox="1"/>
              <p:nvPr/>
            </p:nvSpPr>
            <p:spPr>
              <a:xfrm>
                <a:off x="3770174" y="2588253"/>
                <a:ext cx="5078040" cy="4874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s-419" i="1" smtClean="0">
                              <a:latin typeface="Cambria Math" panose="02040503050406030204" pitchFamily="18" charset="0"/>
                            </a:rPr>
                          </m:ctrlPr>
                        </m:naryPr>
                        <m:sub>
                          <m:r>
                            <a:rPr lang="es-ES" b="0" i="1" smtClean="0">
                              <a:latin typeface="Cambria Math" panose="02040503050406030204" pitchFamily="18" charset="0"/>
                            </a:rPr>
                            <m:t>25</m:t>
                          </m:r>
                        </m:sub>
                        <m:sup>
                          <m:r>
                            <a:rPr lang="es-ES" b="0" i="1" smtClean="0">
                              <a:latin typeface="Cambria Math" panose="02040503050406030204" pitchFamily="18" charset="0"/>
                            </a:rPr>
                            <m:t>50</m:t>
                          </m:r>
                        </m:sup>
                        <m:e>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𝑑𝑡</m:t>
                          </m:r>
                          <m:r>
                            <a:rPr lang="es-ES" b="0" i="1" smtClean="0">
                              <a:latin typeface="Cambria Math" panose="02040503050406030204" pitchFamily="18" charset="0"/>
                            </a:rPr>
                            <m:t>=</m:t>
                          </m:r>
                          <m:nary>
                            <m:naryPr>
                              <m:ctrlPr>
                                <a:rPr lang="es-419" i="1" smtClean="0">
                                  <a:latin typeface="Cambria Math" panose="02040503050406030204" pitchFamily="18" charset="0"/>
                                </a:rPr>
                              </m:ctrlPr>
                            </m:naryPr>
                            <m:sub>
                              <m:r>
                                <a:rPr lang="es-ES" i="1">
                                  <a:latin typeface="Cambria Math" panose="02040503050406030204" pitchFamily="18" charset="0"/>
                                </a:rPr>
                                <m:t>25</m:t>
                              </m:r>
                            </m:sub>
                            <m:sup>
                              <m:r>
                                <a:rPr lang="es-ES" i="1">
                                  <a:latin typeface="Cambria Math" panose="02040503050406030204" pitchFamily="18" charset="0"/>
                                </a:rPr>
                                <m:t>50</m:t>
                              </m:r>
                            </m:sup>
                            <m:e>
                              <m:d>
                                <m:dPr>
                                  <m:ctrlPr>
                                    <a:rPr lang="es-ES" b="0" i="1" smtClean="0">
                                      <a:latin typeface="Cambria Math" panose="02040503050406030204" pitchFamily="18" charset="0"/>
                                    </a:rPr>
                                  </m:ctrlPr>
                                </m:dPr>
                                <m:e>
                                  <m:r>
                                    <a:rPr lang="es-ES" i="1">
                                      <a:latin typeface="Cambria Math" panose="02040503050406030204" pitchFamily="18" charset="0"/>
                                    </a:rPr>
                                    <m:t>−0,09 </m:t>
                                  </m:r>
                                  <m:sSup>
                                    <m:sSupPr>
                                      <m:ctrlPr>
                                        <a:rPr lang="es-ES" i="1">
                                          <a:latin typeface="Cambria Math" panose="02040503050406030204" pitchFamily="18" charset="0"/>
                                        </a:rPr>
                                      </m:ctrlPr>
                                    </m:sSupPr>
                                    <m:e>
                                      <m:r>
                                        <a:rPr lang="es-ES" i="1">
                                          <a:latin typeface="Cambria Math" panose="02040503050406030204" pitchFamily="18" charset="0"/>
                                        </a:rPr>
                                        <m:t>𝑡</m:t>
                                      </m:r>
                                    </m:e>
                                    <m:sup>
                                      <m:r>
                                        <a:rPr lang="es-ES" i="1">
                                          <a:latin typeface="Cambria Math" panose="02040503050406030204" pitchFamily="18" charset="0"/>
                                        </a:rPr>
                                        <m:t>2</m:t>
                                      </m:r>
                                    </m:sup>
                                  </m:sSup>
                                  <m:r>
                                    <a:rPr lang="es-ES" i="1">
                                      <a:latin typeface="Cambria Math" panose="02040503050406030204" pitchFamily="18" charset="0"/>
                                    </a:rPr>
                                    <m:t>+5,05</m:t>
                                  </m:r>
                                  <m:r>
                                    <a:rPr lang="es-ES" i="1">
                                      <a:latin typeface="Cambria Math" panose="02040503050406030204" pitchFamily="18" charset="0"/>
                                    </a:rPr>
                                    <m:t>𝑡</m:t>
                                  </m:r>
                                  <m:r>
                                    <a:rPr lang="es-ES" i="1">
                                      <a:latin typeface="Cambria Math" panose="02040503050406030204" pitchFamily="18" charset="0"/>
                                    </a:rPr>
                                    <m:t> −27,5</m:t>
                                  </m:r>
                                </m:e>
                              </m:d>
                              <m:r>
                                <a:rPr lang="es-ES" b="0" i="1" smtClean="0">
                                  <a:latin typeface="Cambria Math" panose="02040503050406030204" pitchFamily="18" charset="0"/>
                                </a:rPr>
                                <m:t> </m:t>
                              </m:r>
                              <m:r>
                                <a:rPr lang="es-ES" i="1">
                                  <a:latin typeface="Cambria Math" panose="02040503050406030204" pitchFamily="18" charset="0"/>
                                </a:rPr>
                                <m:t>𝑑𝑡</m:t>
                              </m:r>
                              <m:r>
                                <a:rPr lang="es-ES" b="0" i="1" smtClean="0">
                                  <a:latin typeface="Cambria Math" panose="02040503050406030204" pitchFamily="18" charset="0"/>
                                </a:rPr>
                                <m:t>=</m:t>
                              </m:r>
                              <m:r>
                                <a:rPr lang="es-ES" i="1">
                                  <a:latin typeface="Cambria Math" panose="02040503050406030204" pitchFamily="18" charset="0"/>
                                </a:rPr>
                                <m:t>765,63 </m:t>
                              </m:r>
                              <m:r>
                                <a:rPr lang="es-ES" i="1">
                                  <a:latin typeface="Cambria Math" panose="02040503050406030204" pitchFamily="18" charset="0"/>
                                </a:rPr>
                                <m:t>𝐺𝑡𝐶</m:t>
                              </m:r>
                              <m:sSub>
                                <m:sSubPr>
                                  <m:ctrlPr>
                                    <a:rPr lang="es-ES" i="1">
                                      <a:latin typeface="Cambria Math" panose="02040503050406030204" pitchFamily="18" charset="0"/>
                                    </a:rPr>
                                  </m:ctrlPr>
                                </m:sSubPr>
                                <m:e>
                                  <m:r>
                                    <a:rPr lang="es-ES" i="1">
                                      <a:latin typeface="Cambria Math" panose="02040503050406030204" pitchFamily="18" charset="0"/>
                                    </a:rPr>
                                    <m:t>𝑂</m:t>
                                  </m:r>
                                </m:e>
                                <m:sub>
                                  <m:r>
                                    <a:rPr lang="es-ES" i="1">
                                      <a:latin typeface="Cambria Math" panose="02040503050406030204" pitchFamily="18" charset="0"/>
                                    </a:rPr>
                                    <m:t>2</m:t>
                                  </m:r>
                                </m:sub>
                              </m:sSub>
                            </m:e>
                          </m:nary>
                        </m:e>
                      </m:nary>
                    </m:oMath>
                  </m:oMathPara>
                </a14:m>
                <a:endParaRPr lang="es-419" dirty="0"/>
              </a:p>
            </p:txBody>
          </p:sp>
        </mc:Choice>
        <mc:Fallback xmlns="">
          <p:sp>
            <p:nvSpPr>
              <p:cNvPr id="3" name="CuadroTexto 2">
                <a:extLst>
                  <a:ext uri="{FF2B5EF4-FFF2-40B4-BE49-F238E27FC236}">
                    <a16:creationId xmlns:a16="http://schemas.microsoft.com/office/drawing/2014/main" id="{D23CA678-0721-B935-A939-2129E443BB35}"/>
                  </a:ext>
                </a:extLst>
              </p:cNvPr>
              <p:cNvSpPr txBox="1">
                <a:spLocks noRot="1" noChangeAspect="1" noMove="1" noResize="1" noEditPoints="1" noAdjustHandles="1" noChangeArrowheads="1" noChangeShapeType="1" noTextEdit="1"/>
              </p:cNvSpPr>
              <p:nvPr/>
            </p:nvSpPr>
            <p:spPr>
              <a:xfrm>
                <a:off x="3770174" y="2588253"/>
                <a:ext cx="5078040" cy="487441"/>
              </a:xfrm>
              <a:prstGeom prst="rect">
                <a:avLst/>
              </a:prstGeom>
              <a:blipFill>
                <a:blip r:embed="rId5"/>
                <a:stretch>
                  <a:fillRect/>
                </a:stretch>
              </a:blipFill>
            </p:spPr>
            <p:txBody>
              <a:bodyPr/>
              <a:lstStyle/>
              <a:p>
                <a:r>
                  <a:rPr lang="es-419">
                    <a:noFill/>
                  </a:rPr>
                  <a:t> </a:t>
                </a:r>
              </a:p>
            </p:txBody>
          </p:sp>
        </mc:Fallback>
      </mc:AlternateContent>
      <p:cxnSp>
        <p:nvCxnSpPr>
          <p:cNvPr id="5" name="Conector recto de flecha 4">
            <a:extLst>
              <a:ext uri="{FF2B5EF4-FFF2-40B4-BE49-F238E27FC236}">
                <a16:creationId xmlns:a16="http://schemas.microsoft.com/office/drawing/2014/main" id="{187236F6-F529-4A4A-B452-9C484BA74D08}"/>
              </a:ext>
            </a:extLst>
          </p:cNvPr>
          <p:cNvCxnSpPr>
            <a:cxnSpLocks/>
          </p:cNvCxnSpPr>
          <p:nvPr/>
        </p:nvCxnSpPr>
        <p:spPr>
          <a:xfrm flipV="1">
            <a:off x="1049867" y="2379032"/>
            <a:ext cx="311573" cy="573784"/>
          </a:xfrm>
          <a:prstGeom prst="straightConnector1">
            <a:avLst/>
          </a:prstGeom>
          <a:ln>
            <a:solidFill>
              <a:srgbClr val="087F63"/>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A4B38E78-8F18-3F9C-19DF-0DD587480F76}"/>
              </a:ext>
            </a:extLst>
          </p:cNvPr>
          <p:cNvSpPr txBox="1"/>
          <p:nvPr/>
        </p:nvSpPr>
        <p:spPr>
          <a:xfrm>
            <a:off x="1361440" y="2017426"/>
            <a:ext cx="1064398" cy="307777"/>
          </a:xfrm>
          <a:prstGeom prst="rect">
            <a:avLst/>
          </a:prstGeom>
          <a:noFill/>
          <a:ln>
            <a:solidFill>
              <a:srgbClr val="433B71"/>
            </a:solidFill>
            <a:prstDash val="dash"/>
          </a:ln>
        </p:spPr>
        <p:txBody>
          <a:bodyPr wrap="square" rtlCol="0">
            <a:spAutoFit/>
          </a:bodyPr>
          <a:lstStyle/>
          <a:p>
            <a:pPr algn="ctr"/>
            <a:r>
              <a:rPr lang="es-ES" dirty="0">
                <a:latin typeface="Calibri" panose="020F0502020204030204" pitchFamily="34" charset="0"/>
                <a:cs typeface="Calibri" panose="020F0502020204030204" pitchFamily="34" charset="0"/>
              </a:rPr>
              <a:t>2020 - 2025</a:t>
            </a:r>
            <a:endParaRPr lang="es-419" dirty="0">
              <a:latin typeface="Calibri" panose="020F0502020204030204" pitchFamily="34" charset="0"/>
              <a:cs typeface="Calibri" panose="020F0502020204030204" pitchFamily="34" charset="0"/>
            </a:endParaRPr>
          </a:p>
        </p:txBody>
      </p:sp>
      <p:cxnSp>
        <p:nvCxnSpPr>
          <p:cNvPr id="10" name="Conector recto de flecha 9">
            <a:extLst>
              <a:ext uri="{FF2B5EF4-FFF2-40B4-BE49-F238E27FC236}">
                <a16:creationId xmlns:a16="http://schemas.microsoft.com/office/drawing/2014/main" id="{E903A25F-FB33-370E-25C2-FD6C540D5371}"/>
              </a:ext>
            </a:extLst>
          </p:cNvPr>
          <p:cNvCxnSpPr>
            <a:cxnSpLocks/>
          </p:cNvCxnSpPr>
          <p:nvPr/>
        </p:nvCxnSpPr>
        <p:spPr>
          <a:xfrm flipV="1">
            <a:off x="1893639" y="2878562"/>
            <a:ext cx="498711" cy="331998"/>
          </a:xfrm>
          <a:prstGeom prst="straightConnector1">
            <a:avLst/>
          </a:prstGeom>
          <a:ln>
            <a:solidFill>
              <a:srgbClr val="087F63"/>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45B3E610-76ED-1D1C-EEB2-2186EE8FA14C}"/>
              </a:ext>
            </a:extLst>
          </p:cNvPr>
          <p:cNvSpPr txBox="1"/>
          <p:nvPr/>
        </p:nvSpPr>
        <p:spPr>
          <a:xfrm>
            <a:off x="2459766" y="2678086"/>
            <a:ext cx="1177636" cy="307777"/>
          </a:xfrm>
          <a:prstGeom prst="rect">
            <a:avLst/>
          </a:prstGeom>
          <a:noFill/>
          <a:ln>
            <a:solidFill>
              <a:srgbClr val="433B71"/>
            </a:solidFill>
            <a:prstDash val="dash"/>
          </a:ln>
        </p:spPr>
        <p:txBody>
          <a:bodyPr wrap="square" rtlCol="0">
            <a:spAutoFit/>
          </a:bodyPr>
          <a:lstStyle/>
          <a:p>
            <a:pPr algn="ctr"/>
            <a:r>
              <a:rPr lang="es-ES" dirty="0">
                <a:latin typeface="Calibri" panose="020F0502020204030204" pitchFamily="34" charset="0"/>
                <a:cs typeface="Calibri" panose="020F0502020204030204" pitchFamily="34" charset="0"/>
              </a:rPr>
              <a:t>2025 – 2050</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C5CA8310-03DE-1C6F-28C0-D839F0878558}"/>
                  </a:ext>
                </a:extLst>
              </p:cNvPr>
              <p:cNvSpPr txBox="1"/>
              <p:nvPr/>
            </p:nvSpPr>
            <p:spPr>
              <a:xfrm>
                <a:off x="3935237" y="3852039"/>
                <a:ext cx="45720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206,25 </m:t>
                      </m:r>
                      <m:r>
                        <a:rPr lang="es-ES" i="1" smtClean="0">
                          <a:latin typeface="Cambria Math" panose="02040503050406030204" pitchFamily="18" charset="0"/>
                        </a:rPr>
                        <m:t>𝐺𝑡𝐶</m:t>
                      </m:r>
                      <m:sSub>
                        <m:sSubPr>
                          <m:ctrlPr>
                            <a:rPr lang="es-ES" i="1">
                              <a:latin typeface="Cambria Math" panose="02040503050406030204" pitchFamily="18" charset="0"/>
                            </a:rPr>
                          </m:ctrlPr>
                        </m:sSubPr>
                        <m:e>
                          <m:r>
                            <a:rPr lang="es-ES" i="1">
                              <a:latin typeface="Cambria Math" panose="02040503050406030204" pitchFamily="18" charset="0"/>
                            </a:rPr>
                            <m:t>𝑂</m:t>
                          </m:r>
                        </m:e>
                        <m:sub>
                          <m:r>
                            <a:rPr lang="es-ES" i="1">
                              <a:latin typeface="Cambria Math" panose="02040503050406030204" pitchFamily="18" charset="0"/>
                            </a:rPr>
                            <m:t>2</m:t>
                          </m:r>
                        </m:sub>
                      </m:sSub>
                      <m:r>
                        <a:rPr lang="es-ES" b="0" i="1" smtClean="0">
                          <a:latin typeface="Cambria Math" panose="02040503050406030204" pitchFamily="18" charset="0"/>
                        </a:rPr>
                        <m:t>+</m:t>
                      </m:r>
                      <m:r>
                        <a:rPr lang="es-ES" i="1">
                          <a:latin typeface="Cambria Math" panose="02040503050406030204" pitchFamily="18" charset="0"/>
                        </a:rPr>
                        <m:t>765,63 </m:t>
                      </m:r>
                      <m:r>
                        <a:rPr lang="es-ES" i="1">
                          <a:latin typeface="Cambria Math" panose="02040503050406030204" pitchFamily="18" charset="0"/>
                        </a:rPr>
                        <m:t>𝐺𝑡𝐶</m:t>
                      </m:r>
                      <m:sSub>
                        <m:sSubPr>
                          <m:ctrlPr>
                            <a:rPr lang="es-ES" i="1">
                              <a:latin typeface="Cambria Math" panose="02040503050406030204" pitchFamily="18" charset="0"/>
                            </a:rPr>
                          </m:ctrlPr>
                        </m:sSubPr>
                        <m:e>
                          <m:r>
                            <a:rPr lang="es-ES" i="1">
                              <a:latin typeface="Cambria Math" panose="02040503050406030204" pitchFamily="18" charset="0"/>
                            </a:rPr>
                            <m:t>𝑂</m:t>
                          </m:r>
                        </m:e>
                        <m:sub>
                          <m:r>
                            <a:rPr lang="es-ES" i="1">
                              <a:latin typeface="Cambria Math" panose="02040503050406030204" pitchFamily="18" charset="0"/>
                            </a:rPr>
                            <m:t>2</m:t>
                          </m:r>
                        </m:sub>
                      </m:sSub>
                      <m:r>
                        <a:rPr lang="es-ES" b="0" i="1" smtClean="0">
                          <a:latin typeface="Cambria Math" panose="02040503050406030204" pitchFamily="18" charset="0"/>
                        </a:rPr>
                        <m:t>=971,88 </m:t>
                      </m:r>
                      <m:r>
                        <a:rPr lang="es-ES" b="0" i="1" smtClean="0">
                          <a:latin typeface="Cambria Math" panose="02040503050406030204" pitchFamily="18" charset="0"/>
                        </a:rPr>
                        <m:t>𝐺𝑡𝐶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𝑂</m:t>
                          </m:r>
                        </m:e>
                        <m:sub>
                          <m:r>
                            <a:rPr lang="es-ES" b="0" i="1" smtClean="0">
                              <a:latin typeface="Cambria Math" panose="02040503050406030204" pitchFamily="18" charset="0"/>
                            </a:rPr>
                            <m:t>2</m:t>
                          </m:r>
                        </m:sub>
                      </m:sSub>
                    </m:oMath>
                  </m:oMathPara>
                </a14:m>
                <a:endParaRPr lang="es-419" dirty="0"/>
              </a:p>
            </p:txBody>
          </p:sp>
        </mc:Choice>
        <mc:Fallback xmlns="">
          <p:sp>
            <p:nvSpPr>
              <p:cNvPr id="21" name="CuadroTexto 20">
                <a:extLst>
                  <a:ext uri="{FF2B5EF4-FFF2-40B4-BE49-F238E27FC236}">
                    <a16:creationId xmlns:a16="http://schemas.microsoft.com/office/drawing/2014/main" id="{C5CA8310-03DE-1C6F-28C0-D839F0878558}"/>
                  </a:ext>
                </a:extLst>
              </p:cNvPr>
              <p:cNvSpPr txBox="1">
                <a:spLocks noRot="1" noChangeAspect="1" noMove="1" noResize="1" noEditPoints="1" noAdjustHandles="1" noChangeArrowheads="1" noChangeShapeType="1" noTextEdit="1"/>
              </p:cNvSpPr>
              <p:nvPr/>
            </p:nvSpPr>
            <p:spPr>
              <a:xfrm>
                <a:off x="3935237" y="3852039"/>
                <a:ext cx="4572000" cy="307777"/>
              </a:xfrm>
              <a:prstGeom prst="rect">
                <a:avLst/>
              </a:prstGeom>
              <a:blipFill>
                <a:blip r:embed="rId6"/>
                <a:stretch>
                  <a:fillRect/>
                </a:stretch>
              </a:blipFill>
            </p:spPr>
            <p:txBody>
              <a:bodyPr/>
              <a:lstStyle/>
              <a:p>
                <a:r>
                  <a:rPr lang="es-419">
                    <a:noFill/>
                  </a:rPr>
                  <a:t> </a:t>
                </a:r>
              </a:p>
            </p:txBody>
          </p:sp>
        </mc:Fallback>
      </mc:AlternateContent>
      <p:sp>
        <p:nvSpPr>
          <p:cNvPr id="22" name="CuadroTexto 21">
            <a:extLst>
              <a:ext uri="{FF2B5EF4-FFF2-40B4-BE49-F238E27FC236}">
                <a16:creationId xmlns:a16="http://schemas.microsoft.com/office/drawing/2014/main" id="{DB58EB29-FDDB-6DF2-0BD3-4B47D7071F02}"/>
              </a:ext>
            </a:extLst>
          </p:cNvPr>
          <p:cNvSpPr txBox="1"/>
          <p:nvPr/>
        </p:nvSpPr>
        <p:spPr>
          <a:xfrm>
            <a:off x="3251200" y="3210560"/>
            <a:ext cx="5676054" cy="523220"/>
          </a:xfrm>
          <a:prstGeom prst="rect">
            <a:avLst/>
          </a:prstGeom>
          <a:noFill/>
        </p:spPr>
        <p:txBody>
          <a:bodyPr wrap="square">
            <a:spAutoFit/>
          </a:bodyPr>
          <a:lstStyle/>
          <a:p>
            <a:r>
              <a:rPr lang="es-ES" sz="1400" dirty="0">
                <a:latin typeface="Calibri" panose="020F0502020204030204" pitchFamily="34" charset="0"/>
                <a:cs typeface="Calibri" panose="020F0502020204030204" pitchFamily="34" charset="0"/>
              </a:rPr>
              <a:t>Así, las emisiones acumuladas en todo el período (2020 a 2050) según la proyección realista, serán aproximadamente,</a:t>
            </a:r>
            <a:endParaRPr lang="es-419" dirty="0"/>
          </a:p>
        </p:txBody>
      </p:sp>
      <p:sp>
        <p:nvSpPr>
          <p:cNvPr id="23" name="Rectángulo 22">
            <a:extLst>
              <a:ext uri="{FF2B5EF4-FFF2-40B4-BE49-F238E27FC236}">
                <a16:creationId xmlns:a16="http://schemas.microsoft.com/office/drawing/2014/main" id="{75AC7CBF-3C4B-C54F-2B22-5E8500051FA6}"/>
              </a:ext>
            </a:extLst>
          </p:cNvPr>
          <p:cNvSpPr/>
          <p:nvPr/>
        </p:nvSpPr>
        <p:spPr>
          <a:xfrm>
            <a:off x="4377977" y="3830741"/>
            <a:ext cx="3709384" cy="395819"/>
          </a:xfrm>
          <a:prstGeom prst="rect">
            <a:avLst/>
          </a:prstGeom>
          <a:noFill/>
          <a:ln w="127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5254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3072000" y="4516425"/>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900" i="1">
                <a:solidFill>
                  <a:srgbClr val="000000"/>
                </a:solidFill>
                <a:latin typeface="Calibri"/>
                <a:ea typeface="Calibri"/>
                <a:cs typeface="Calibri"/>
                <a:sym typeface="Calibri"/>
              </a:rPr>
              <a:t>*Imagen referencial de la situación</a:t>
            </a:r>
            <a:r>
              <a:rPr lang="es">
                <a:solidFill>
                  <a:srgbClr val="000000"/>
                </a:solidFill>
                <a:latin typeface="Calibri"/>
                <a:ea typeface="Calibri"/>
                <a:cs typeface="Calibri"/>
                <a:sym typeface="Calibri"/>
              </a:rPr>
              <a:t> </a:t>
            </a:r>
            <a:endParaRPr/>
          </a:p>
        </p:txBody>
      </p:sp>
      <p:sp>
        <p:nvSpPr>
          <p:cNvPr id="133" name="Google Shape;133;p27"/>
          <p:cNvSpPr txBox="1"/>
          <p:nvPr/>
        </p:nvSpPr>
        <p:spPr>
          <a:xfrm>
            <a:off x="262104" y="463311"/>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dirty="0">
                <a:solidFill>
                  <a:srgbClr val="423B71"/>
                </a:solidFill>
                <a:latin typeface="Calibri"/>
                <a:ea typeface="Calibri"/>
                <a:cs typeface="Calibri"/>
                <a:sym typeface="Calibri"/>
              </a:rPr>
              <a:t>Revisemos la infografía</a:t>
            </a:r>
            <a:r>
              <a:rPr lang="es" sz="2700" b="1" dirty="0">
                <a:solidFill>
                  <a:srgbClr val="423B71"/>
                </a:solidFill>
                <a:latin typeface="Calibri"/>
                <a:ea typeface="Calibri"/>
                <a:cs typeface="Calibri"/>
                <a:sym typeface="Calibri"/>
              </a:rPr>
              <a:t> “Calentamiento Global”</a:t>
            </a:r>
            <a:endParaRPr sz="2700" b="1" i="0" u="none" strike="noStrike" cap="none" dirty="0">
              <a:solidFill>
                <a:srgbClr val="423B71"/>
              </a:solidFill>
              <a:latin typeface="Calibri"/>
              <a:ea typeface="Calibri"/>
              <a:cs typeface="Calibri"/>
              <a:sym typeface="Calibri"/>
            </a:endParaRPr>
          </a:p>
        </p:txBody>
      </p:sp>
      <p:pic>
        <p:nvPicPr>
          <p:cNvPr id="3" name="Imagen 2" descr="Dibujo animado de un personaje animado&#10;&#10;Descripción generada automáticamente con confianza baja">
            <a:extLst>
              <a:ext uri="{FF2B5EF4-FFF2-40B4-BE49-F238E27FC236}">
                <a16:creationId xmlns:a16="http://schemas.microsoft.com/office/drawing/2014/main" id="{510A2F4D-630E-8DB0-E726-3B9F4EEE6BF2}"/>
              </a:ext>
            </a:extLst>
          </p:cNvPr>
          <p:cNvPicPr>
            <a:picLocks noChangeAspect="1"/>
          </p:cNvPicPr>
          <p:nvPr/>
        </p:nvPicPr>
        <p:blipFill>
          <a:blip r:embed="rId3"/>
          <a:stretch>
            <a:fillRect/>
          </a:stretch>
        </p:blipFill>
        <p:spPr>
          <a:xfrm>
            <a:off x="2628899" y="1366370"/>
            <a:ext cx="3886201" cy="282901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2</a:t>
            </a:r>
            <a:endParaRPr sz="2700" b="1" i="0" u="none" strike="noStrike" cap="none" dirty="0">
              <a:solidFill>
                <a:srgbClr val="423B71"/>
              </a:solidFill>
              <a:latin typeface="Calibri"/>
              <a:ea typeface="Calibri"/>
              <a:cs typeface="Calibri"/>
              <a:sym typeface="Calibri"/>
            </a:endParaRPr>
          </a:p>
        </p:txBody>
      </p:sp>
      <p:sp>
        <p:nvSpPr>
          <p:cNvPr id="164" name="Google Shape;164;p31"/>
          <p:cNvSpPr txBox="1"/>
          <p:nvPr/>
        </p:nvSpPr>
        <p:spPr>
          <a:xfrm>
            <a:off x="4681516" y="1711692"/>
            <a:ext cx="3866433" cy="2555700"/>
          </a:xfrm>
          <a:prstGeom prst="rect">
            <a:avLst/>
          </a:prstGeom>
          <a:solidFill>
            <a:srgbClr val="F3F3F3"/>
          </a:solidFill>
          <a:ln>
            <a:noFill/>
          </a:ln>
        </p:spPr>
        <p:txBody>
          <a:bodyPr spcFirstLastPara="1" wrap="square" lIns="68575" tIns="34275" rIns="68575" bIns="34275" anchor="t" anchorCtr="0">
            <a:noAutofit/>
          </a:bodyPr>
          <a:lstStyle/>
          <a:p>
            <a:pPr algn="just" rtl="0" fontAlgn="base">
              <a:spcBef>
                <a:spcPts val="0"/>
              </a:spcBef>
              <a:spcAft>
                <a:spcPts val="0"/>
              </a:spcAft>
              <a:buFont typeface="+mj-lt"/>
              <a:buAutoNum type="arabicPeriod"/>
            </a:pPr>
            <a:r>
              <a:rPr lang="es-419" dirty="0">
                <a:solidFill>
                  <a:schemeClr val="tx1"/>
                </a:solidFill>
                <a:latin typeface="Calibri" panose="020F0502020204030204" pitchFamily="34" charset="0"/>
                <a:cs typeface="Calibri" panose="020F0502020204030204" pitchFamily="34" charset="0"/>
              </a:rPr>
              <a:t> Calcula las emisiones acumuladas de CO2 entre 2020 y 2050 que se obtienen calculando el área bajo la curva, de acuerdo con el modelo matemático propuesto para el escenario optimista. Expresa tus cálculos usando dos cifras decimales. </a:t>
            </a:r>
            <a:br>
              <a:rPr lang="es-419" dirty="0">
                <a:solidFill>
                  <a:schemeClr val="tx1"/>
                </a:solidFill>
                <a:latin typeface="Calibri" panose="020F0502020204030204" pitchFamily="34" charset="0"/>
                <a:cs typeface="Calibri" panose="020F0502020204030204" pitchFamily="34" charset="0"/>
              </a:rPr>
            </a:br>
            <a:br>
              <a:rPr lang="es-419" dirty="0">
                <a:solidFill>
                  <a:schemeClr val="tx1"/>
                </a:solidFill>
                <a:latin typeface="Calibri" panose="020F0502020204030204" pitchFamily="34" charset="0"/>
                <a:cs typeface="Calibri" panose="020F0502020204030204" pitchFamily="34" charset="0"/>
              </a:rPr>
            </a:br>
            <a:endParaRPr lang="es-419" dirty="0">
              <a:solidFill>
                <a:schemeClr val="tx1"/>
              </a:solidFill>
              <a:latin typeface="Calibri" panose="020F0502020204030204" pitchFamily="34" charset="0"/>
              <a:cs typeface="Calibri" panose="020F0502020204030204" pitchFamily="34" charset="0"/>
            </a:endParaRPr>
          </a:p>
          <a:p>
            <a:pPr algn="just" rtl="0" fontAlgn="base">
              <a:spcBef>
                <a:spcPts val="0"/>
              </a:spcBef>
              <a:spcAft>
                <a:spcPts val="0"/>
              </a:spcAft>
              <a:buFont typeface="+mj-lt"/>
              <a:buAutoNum type="arabicPeriod"/>
            </a:pPr>
            <a:r>
              <a:rPr lang="es-419" dirty="0">
                <a:solidFill>
                  <a:schemeClr val="tx1"/>
                </a:solidFill>
                <a:latin typeface="Calibri" panose="020F0502020204030204" pitchFamily="34" charset="0"/>
                <a:cs typeface="Calibri" panose="020F0502020204030204" pitchFamily="34" charset="0"/>
              </a:rPr>
              <a:t> Compara las emisiones netas de ambos escenarios, ¿qué puedes concluir acerca de las probabilidades de limitar el alza de temperatura a 1,5°C? </a:t>
            </a:r>
          </a:p>
        </p:txBody>
      </p:sp>
      <p:sp>
        <p:nvSpPr>
          <p:cNvPr id="5" name="CuadroTexto 4">
            <a:extLst>
              <a:ext uri="{FF2B5EF4-FFF2-40B4-BE49-F238E27FC236}">
                <a16:creationId xmlns:a16="http://schemas.microsoft.com/office/drawing/2014/main" id="{226099DD-EDF1-A5AD-6E69-6883E132DBA5}"/>
              </a:ext>
            </a:extLst>
          </p:cNvPr>
          <p:cNvSpPr txBox="1"/>
          <p:nvPr/>
        </p:nvSpPr>
        <p:spPr>
          <a:xfrm>
            <a:off x="291254" y="1032833"/>
            <a:ext cx="4111414" cy="1169551"/>
          </a:xfrm>
          <a:prstGeom prst="rect">
            <a:avLst/>
          </a:prstGeom>
          <a:noFill/>
        </p:spPr>
        <p:txBody>
          <a:bodyPr wrap="square" rtlCol="0">
            <a:spAutoFit/>
          </a:bodyPr>
          <a:lstStyle/>
          <a:p>
            <a:pPr algn="just" rtl="0">
              <a:spcBef>
                <a:spcPts val="0"/>
              </a:spcBef>
              <a:spcAft>
                <a:spcPts val="0"/>
              </a:spcAft>
            </a:pPr>
            <a:r>
              <a:rPr lang="es-419" dirty="0">
                <a:solidFill>
                  <a:schemeClr val="tx1"/>
                </a:solidFill>
                <a:latin typeface="Calibri" panose="020F0502020204030204" pitchFamily="34" charset="0"/>
                <a:cs typeface="Calibri" panose="020F0502020204030204" pitchFamily="34" charset="0"/>
              </a:rPr>
              <a:t>Considera la proyección de las emisiones para el </a:t>
            </a:r>
            <a:r>
              <a:rPr lang="es-419" b="1" dirty="0">
                <a:solidFill>
                  <a:schemeClr val="tx1"/>
                </a:solidFill>
                <a:latin typeface="Calibri" panose="020F0502020204030204" pitchFamily="34" charset="0"/>
                <a:cs typeface="Calibri" panose="020F0502020204030204" pitchFamily="34" charset="0"/>
              </a:rPr>
              <a:t>escenario optimista</a:t>
            </a:r>
            <a:r>
              <a:rPr lang="es-419" dirty="0">
                <a:solidFill>
                  <a:schemeClr val="tx1"/>
                </a:solidFill>
                <a:latin typeface="Calibri" panose="020F0502020204030204" pitchFamily="34" charset="0"/>
                <a:cs typeface="Calibri" panose="020F0502020204030204" pitchFamily="34" charset="0"/>
              </a:rPr>
              <a:t>, que está descrito por la expresión algebraica:</a:t>
            </a:r>
          </a:p>
          <a:p>
            <a:br>
              <a:rPr lang="es-419" dirty="0"/>
            </a:br>
            <a:endParaRPr lang="es-419" dirty="0">
              <a:latin typeface="Calibri" panose="020F0502020204030204" pitchFamily="34" charset="0"/>
              <a:cs typeface="Calibri" panose="020F0502020204030204" pitchFamily="34" charset="0"/>
            </a:endParaRPr>
          </a:p>
        </p:txBody>
      </p:sp>
      <p:pic>
        <p:nvPicPr>
          <p:cNvPr id="3" name="Imagen 2" descr="Gráfico, Histograma&#10;&#10;Descripción generada automáticamente">
            <a:extLst>
              <a:ext uri="{FF2B5EF4-FFF2-40B4-BE49-F238E27FC236}">
                <a16:creationId xmlns:a16="http://schemas.microsoft.com/office/drawing/2014/main" id="{9923B218-B221-27E9-5E76-96A30FDE4EEC}"/>
              </a:ext>
            </a:extLst>
          </p:cNvPr>
          <p:cNvPicPr>
            <a:picLocks noChangeAspect="1"/>
          </p:cNvPicPr>
          <p:nvPr/>
        </p:nvPicPr>
        <p:blipFill>
          <a:blip r:embed="rId3"/>
          <a:stretch>
            <a:fillRect/>
          </a:stretch>
        </p:blipFill>
        <p:spPr>
          <a:xfrm>
            <a:off x="482717" y="2571750"/>
            <a:ext cx="3979769" cy="2318597"/>
          </a:xfrm>
          <a:prstGeom prst="rect">
            <a:avLst/>
          </a:prstGeom>
        </p:spPr>
      </p:pic>
      <p:pic>
        <p:nvPicPr>
          <p:cNvPr id="1026" name="Picture 2">
            <a:extLst>
              <a:ext uri="{FF2B5EF4-FFF2-40B4-BE49-F238E27FC236}">
                <a16:creationId xmlns:a16="http://schemas.microsoft.com/office/drawing/2014/main" id="{BEC3A2D4-4840-CC11-C725-DA3BF9211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386" y="1944704"/>
            <a:ext cx="3107042" cy="36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71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2</a:t>
            </a:r>
            <a:endParaRPr sz="2700" b="1" i="0" u="none" strike="noStrike" cap="none" dirty="0">
              <a:solidFill>
                <a:srgbClr val="423B71"/>
              </a:solidFill>
              <a:latin typeface="Calibri"/>
              <a:ea typeface="Calibri"/>
              <a:cs typeface="Calibri"/>
              <a:sym typeface="Calibri"/>
            </a:endParaRPr>
          </a:p>
        </p:txBody>
      </p:sp>
      <p:sp>
        <p:nvSpPr>
          <p:cNvPr id="164" name="Google Shape;164;p31"/>
          <p:cNvSpPr txBox="1"/>
          <p:nvPr/>
        </p:nvSpPr>
        <p:spPr>
          <a:xfrm>
            <a:off x="411254" y="1027614"/>
            <a:ext cx="7134240" cy="740226"/>
          </a:xfrm>
          <a:prstGeom prst="rect">
            <a:avLst/>
          </a:prstGeom>
          <a:solidFill>
            <a:srgbClr val="F3F3F3"/>
          </a:solidFill>
          <a:ln>
            <a:noFill/>
          </a:ln>
        </p:spPr>
        <p:txBody>
          <a:bodyPr spcFirstLastPara="1" wrap="square" lIns="68575" tIns="34275" rIns="68575" bIns="34275" anchor="t" anchorCtr="0">
            <a:noAutofit/>
          </a:bodyPr>
          <a:lstStyle/>
          <a:p>
            <a:pPr rtl="0" fontAlgn="base">
              <a:spcBef>
                <a:spcPts val="0"/>
              </a:spcBef>
              <a:spcAft>
                <a:spcPts val="0"/>
              </a:spcAft>
              <a:buFont typeface="+mj-lt"/>
              <a:buAutoNum type="arabicPeriod"/>
            </a:pPr>
            <a:r>
              <a:rPr lang="es-419" dirty="0">
                <a:solidFill>
                  <a:schemeClr val="tx1"/>
                </a:solidFill>
                <a:latin typeface="Calibri" panose="020F0502020204030204" pitchFamily="34" charset="0"/>
                <a:cs typeface="Calibri" panose="020F0502020204030204" pitchFamily="34" charset="0"/>
              </a:rPr>
              <a:t> Calcula las emisiones acumuladas de CO2 entre 2020 y 2050 que se obtienen calculando el área bajo la curva, de acuerdo con el modelo matemático propuesto para el escenario optimista. Expresa tus cálculos usando dos cifras decimales. </a:t>
            </a:r>
            <a:br>
              <a:rPr lang="es-419" dirty="0">
                <a:solidFill>
                  <a:schemeClr val="tx1"/>
                </a:solidFill>
                <a:latin typeface="Calibri" panose="020F0502020204030204" pitchFamily="34" charset="0"/>
                <a:cs typeface="Calibri" panose="020F0502020204030204" pitchFamily="34" charset="0"/>
              </a:rPr>
            </a:br>
            <a:endParaRPr lang="es-419" dirty="0">
              <a:solidFill>
                <a:schemeClr val="tx1"/>
              </a:solidFill>
              <a:latin typeface="Calibri" panose="020F0502020204030204" pitchFamily="34" charset="0"/>
              <a:cs typeface="Calibri" panose="020F0502020204030204" pitchFamily="34" charset="0"/>
            </a:endParaRPr>
          </a:p>
        </p:txBody>
      </p:sp>
      <p:pic>
        <p:nvPicPr>
          <p:cNvPr id="3" name="Imagen 2" descr="Gráfico, Histograma&#10;&#10;Descripción generada automáticamente">
            <a:extLst>
              <a:ext uri="{FF2B5EF4-FFF2-40B4-BE49-F238E27FC236}">
                <a16:creationId xmlns:a16="http://schemas.microsoft.com/office/drawing/2014/main" id="{9923B218-B221-27E9-5E76-96A30FDE4EEC}"/>
              </a:ext>
            </a:extLst>
          </p:cNvPr>
          <p:cNvPicPr>
            <a:picLocks noChangeAspect="1"/>
          </p:cNvPicPr>
          <p:nvPr/>
        </p:nvPicPr>
        <p:blipFill>
          <a:blip r:embed="rId3"/>
          <a:stretch>
            <a:fillRect/>
          </a:stretch>
        </p:blipFill>
        <p:spPr>
          <a:xfrm>
            <a:off x="399904" y="2023846"/>
            <a:ext cx="4139309" cy="2411544"/>
          </a:xfrm>
          <a:prstGeom prst="rect">
            <a:avLst/>
          </a:prstGeom>
        </p:spPr>
      </p:pic>
      <p:pic>
        <p:nvPicPr>
          <p:cNvPr id="1026" name="Picture 2">
            <a:extLst>
              <a:ext uri="{FF2B5EF4-FFF2-40B4-BE49-F238E27FC236}">
                <a16:creationId xmlns:a16="http://schemas.microsoft.com/office/drawing/2014/main" id="{BEC3A2D4-4840-CC11-C725-DA3BF9211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014" y="4594076"/>
            <a:ext cx="2566020" cy="29794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6ADD6A0D-9AFD-BAB8-BA6D-0EF38AD289E7}"/>
                  </a:ext>
                </a:extLst>
              </p:cNvPr>
              <p:cNvSpPr txBox="1"/>
              <p:nvPr/>
            </p:nvSpPr>
            <p:spPr>
              <a:xfrm>
                <a:off x="3501701" y="1963701"/>
                <a:ext cx="2350835" cy="487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s-419" i="1" smtClean="0">
                              <a:latin typeface="Cambria Math" panose="02040503050406030204" pitchFamily="18" charset="0"/>
                            </a:rPr>
                          </m:ctrlPr>
                        </m:naryPr>
                        <m:sub>
                          <m:r>
                            <a:rPr lang="es-ES" b="0" i="1" smtClean="0">
                              <a:latin typeface="Cambria Math" panose="02040503050406030204" pitchFamily="18" charset="0"/>
                            </a:rPr>
                            <m:t>20</m:t>
                          </m:r>
                        </m:sub>
                        <m:sup>
                          <m:r>
                            <a:rPr lang="es-ES" b="0" i="1" smtClean="0">
                              <a:latin typeface="Cambria Math" panose="02040503050406030204" pitchFamily="18" charset="0"/>
                            </a:rPr>
                            <m:t>25</m:t>
                          </m:r>
                        </m:sup>
                        <m:e>
                          <m:r>
                            <a:rPr lang="es-ES" b="0" i="1" smtClean="0">
                              <a:latin typeface="Cambria Math" panose="02040503050406030204" pitchFamily="18" charset="0"/>
                            </a:rPr>
                            <m:t>𝑔</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𝑑𝑡</m:t>
                          </m:r>
                          <m:r>
                            <a:rPr lang="es-ES" b="0" i="1" smtClean="0">
                              <a:latin typeface="Cambria Math" panose="02040503050406030204" pitchFamily="18" charset="0"/>
                            </a:rPr>
                            <m:t>=</m:t>
                          </m:r>
                          <m:nary>
                            <m:naryPr>
                              <m:ctrlPr>
                                <a:rPr lang="es-419" i="1">
                                  <a:latin typeface="Cambria Math" panose="02040503050406030204" pitchFamily="18" charset="0"/>
                                </a:rPr>
                              </m:ctrlPr>
                            </m:naryPr>
                            <m:sub>
                              <m:r>
                                <a:rPr lang="es-ES" i="1">
                                  <a:latin typeface="Cambria Math" panose="02040503050406030204" pitchFamily="18" charset="0"/>
                                </a:rPr>
                                <m:t>20</m:t>
                              </m:r>
                            </m:sub>
                            <m:sup>
                              <m:r>
                                <a:rPr lang="es-ES" i="1">
                                  <a:latin typeface="Cambria Math" panose="02040503050406030204" pitchFamily="18" charset="0"/>
                                </a:rPr>
                                <m:t>25</m:t>
                              </m:r>
                            </m:sup>
                            <m:e>
                              <m:d>
                                <m:dPr>
                                  <m:ctrlPr>
                                    <a:rPr lang="es-ES" i="1">
                                      <a:latin typeface="Cambria Math" panose="02040503050406030204" pitchFamily="18" charset="0"/>
                                    </a:rPr>
                                  </m:ctrlPr>
                                </m:dPr>
                                <m:e>
                                  <m:f>
                                    <m:fPr>
                                      <m:ctrlPr>
                                        <a:rPr lang="es-ES" i="1" smtClean="0">
                                          <a:latin typeface="Cambria Math" panose="02040503050406030204" pitchFamily="18" charset="0"/>
                                        </a:rPr>
                                      </m:ctrlPr>
                                    </m:fPr>
                                    <m:num>
                                      <m:r>
                                        <a:rPr lang="es-ES" b="0" i="1" smtClean="0">
                                          <a:latin typeface="Cambria Math" panose="02040503050406030204" pitchFamily="18" charset="0"/>
                                        </a:rPr>
                                        <m:t>𝑡</m:t>
                                      </m:r>
                                    </m:num>
                                    <m:den>
                                      <m:r>
                                        <a:rPr lang="es-ES" b="0" i="1" smtClean="0">
                                          <a:latin typeface="Cambria Math" panose="02040503050406030204" pitchFamily="18" charset="0"/>
                                        </a:rPr>
                                        <m:t>2</m:t>
                                      </m:r>
                                    </m:den>
                                  </m:f>
                                  <m:r>
                                    <a:rPr lang="es-ES" b="0" i="1" smtClean="0">
                                      <a:latin typeface="Cambria Math" panose="02040503050406030204" pitchFamily="18" charset="0"/>
                                    </a:rPr>
                                    <m:t>+30</m:t>
                                  </m:r>
                                </m:e>
                              </m:d>
                              <m:r>
                                <a:rPr lang="es-ES" i="1">
                                  <a:latin typeface="Cambria Math" panose="02040503050406030204" pitchFamily="18" charset="0"/>
                                </a:rPr>
                                <m:t>𝑑𝑡</m:t>
                              </m:r>
                            </m:e>
                          </m:nary>
                        </m:e>
                      </m:nary>
                    </m:oMath>
                  </m:oMathPara>
                </a14:m>
                <a:endParaRPr lang="es-419" dirty="0"/>
              </a:p>
            </p:txBody>
          </p:sp>
        </mc:Choice>
        <mc:Fallback xmlns="">
          <p:sp>
            <p:nvSpPr>
              <p:cNvPr id="2" name="CuadroTexto 1">
                <a:extLst>
                  <a:ext uri="{FF2B5EF4-FFF2-40B4-BE49-F238E27FC236}">
                    <a16:creationId xmlns:a16="http://schemas.microsoft.com/office/drawing/2014/main" id="{6ADD6A0D-9AFD-BAB8-BA6D-0EF38AD289E7}"/>
                  </a:ext>
                </a:extLst>
              </p:cNvPr>
              <p:cNvSpPr txBox="1">
                <a:spLocks noRot="1" noChangeAspect="1" noMove="1" noResize="1" noEditPoints="1" noAdjustHandles="1" noChangeArrowheads="1" noChangeShapeType="1" noTextEdit="1"/>
              </p:cNvSpPr>
              <p:nvPr/>
            </p:nvSpPr>
            <p:spPr>
              <a:xfrm>
                <a:off x="3501701" y="1963701"/>
                <a:ext cx="2350835" cy="487441"/>
              </a:xfrm>
              <a:prstGeom prst="rect">
                <a:avLst/>
              </a:prstGeom>
              <a:blipFill>
                <a:blip r:embed="rId5"/>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4E82DEBC-2B28-6739-2619-72F590C3C378}"/>
                  </a:ext>
                </a:extLst>
              </p:cNvPr>
              <p:cNvSpPr txBox="1"/>
              <p:nvPr/>
            </p:nvSpPr>
            <p:spPr>
              <a:xfrm>
                <a:off x="3561000" y="2808266"/>
                <a:ext cx="4024433" cy="4938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s-419" i="1" smtClean="0">
                              <a:latin typeface="Cambria Math" panose="02040503050406030204" pitchFamily="18" charset="0"/>
                            </a:rPr>
                          </m:ctrlPr>
                        </m:naryPr>
                        <m:sub>
                          <m:r>
                            <a:rPr lang="es-ES" b="0" i="1" smtClean="0">
                              <a:latin typeface="Cambria Math" panose="02040503050406030204" pitchFamily="18" charset="0"/>
                            </a:rPr>
                            <m:t>25</m:t>
                          </m:r>
                        </m:sub>
                        <m:sup>
                          <m:r>
                            <a:rPr lang="es-ES" b="0" i="1" smtClean="0">
                              <a:latin typeface="Cambria Math" panose="02040503050406030204" pitchFamily="18" charset="0"/>
                            </a:rPr>
                            <m:t>50</m:t>
                          </m:r>
                        </m:sup>
                        <m:e>
                          <m:r>
                            <a:rPr lang="es-ES" b="0" i="1" smtClean="0">
                              <a:latin typeface="Cambria Math" panose="02040503050406030204" pitchFamily="18" charset="0"/>
                            </a:rPr>
                            <m:t>𝑔</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𝑑𝑡</m:t>
                          </m:r>
                          <m:r>
                            <a:rPr lang="es-ES" b="0" i="1" smtClean="0">
                              <a:latin typeface="Cambria Math" panose="02040503050406030204" pitchFamily="18" charset="0"/>
                            </a:rPr>
                            <m:t>=</m:t>
                          </m:r>
                          <m:nary>
                            <m:naryPr>
                              <m:ctrlPr>
                                <a:rPr lang="es-419" i="1" smtClean="0">
                                  <a:latin typeface="Cambria Math" panose="02040503050406030204" pitchFamily="18" charset="0"/>
                                </a:rPr>
                              </m:ctrlPr>
                            </m:naryPr>
                            <m:sub>
                              <m:r>
                                <a:rPr lang="es-ES" i="1">
                                  <a:latin typeface="Cambria Math" panose="02040503050406030204" pitchFamily="18" charset="0"/>
                                </a:rPr>
                                <m:t>25</m:t>
                              </m:r>
                            </m:sub>
                            <m:sup>
                              <m:r>
                                <a:rPr lang="es-ES" i="1">
                                  <a:latin typeface="Cambria Math" panose="02040503050406030204" pitchFamily="18" charset="0"/>
                                </a:rPr>
                                <m:t>50</m:t>
                              </m:r>
                            </m:sup>
                            <m:e>
                              <m:d>
                                <m:dPr>
                                  <m:ctrlPr>
                                    <a:rPr lang="es-ES" i="1">
                                      <a:latin typeface="Cambria Math" panose="02040503050406030204" pitchFamily="18" charset="0"/>
                                    </a:rPr>
                                  </m:ctrlPr>
                                </m:dPr>
                                <m:e>
                                  <m:r>
                                    <a:rPr lang="es-ES" i="1">
                                      <a:latin typeface="Cambria Math" panose="02040503050406030204" pitchFamily="18" charset="0"/>
                                    </a:rPr>
                                    <m:t>0,0</m:t>
                                  </m:r>
                                  <m:r>
                                    <a:rPr lang="es-ES" b="0" i="1" smtClean="0">
                                      <a:latin typeface="Cambria Math" panose="02040503050406030204" pitchFamily="18" charset="0"/>
                                    </a:rPr>
                                    <m:t>7</m:t>
                                  </m:r>
                                  <m:r>
                                    <a:rPr lang="es-ES" i="1">
                                      <a:latin typeface="Cambria Math" panose="02040503050406030204" pitchFamily="18" charset="0"/>
                                    </a:rPr>
                                    <m:t> </m:t>
                                  </m:r>
                                  <m:sSup>
                                    <m:sSupPr>
                                      <m:ctrlPr>
                                        <a:rPr lang="es-ES" i="1">
                                          <a:latin typeface="Cambria Math" panose="02040503050406030204" pitchFamily="18" charset="0"/>
                                        </a:rPr>
                                      </m:ctrlPr>
                                    </m:sSupPr>
                                    <m:e>
                                      <m:r>
                                        <a:rPr lang="es-ES" i="1">
                                          <a:latin typeface="Cambria Math" panose="02040503050406030204" pitchFamily="18" charset="0"/>
                                        </a:rPr>
                                        <m:t>𝑡</m:t>
                                      </m:r>
                                    </m:e>
                                    <m:sup>
                                      <m:r>
                                        <a:rPr lang="es-ES" i="1">
                                          <a:latin typeface="Cambria Math" panose="02040503050406030204" pitchFamily="18" charset="0"/>
                                        </a:rPr>
                                        <m:t>2</m:t>
                                      </m:r>
                                    </m:sup>
                                  </m:sSup>
                                  <m:r>
                                    <a:rPr lang="es-ES" b="0" i="1" smtClean="0">
                                      <a:latin typeface="Cambria Math" panose="02040503050406030204" pitchFamily="18" charset="0"/>
                                    </a:rPr>
                                    <m:t>−6,95⋅</m:t>
                                  </m:r>
                                  <m:r>
                                    <a:rPr lang="es-ES" i="1">
                                      <a:latin typeface="Cambria Math" panose="02040503050406030204" pitchFamily="18" charset="0"/>
                                    </a:rPr>
                                    <m:t>𝑡</m:t>
                                  </m:r>
                                  <m:r>
                                    <a:rPr lang="es-ES" b="0" i="1" smtClean="0">
                                      <a:latin typeface="Cambria Math" panose="02040503050406030204" pitchFamily="18" charset="0"/>
                                    </a:rPr>
                                    <m:t>+1</m:t>
                                  </m:r>
                                  <m:r>
                                    <a:rPr lang="es-ES" i="1">
                                      <a:latin typeface="Cambria Math" panose="02040503050406030204" pitchFamily="18" charset="0"/>
                                    </a:rPr>
                                    <m:t>7</m:t>
                                  </m:r>
                                  <m:r>
                                    <a:rPr lang="es-ES" b="0" i="1" smtClean="0">
                                      <a:latin typeface="Cambria Math" panose="02040503050406030204" pitchFamily="18" charset="0"/>
                                    </a:rPr>
                                    <m:t>2</m:t>
                                  </m:r>
                                  <m:r>
                                    <a:rPr lang="es-ES" i="1">
                                      <a:latin typeface="Cambria Math" panose="02040503050406030204" pitchFamily="18" charset="0"/>
                                    </a:rPr>
                                    <m:t>,5</m:t>
                                  </m:r>
                                </m:e>
                              </m:d>
                              <m:r>
                                <a:rPr lang="es-ES" i="1">
                                  <a:latin typeface="Cambria Math" panose="02040503050406030204" pitchFamily="18" charset="0"/>
                                </a:rPr>
                                <m:t> </m:t>
                              </m:r>
                              <m:r>
                                <a:rPr lang="es-ES" i="1">
                                  <a:latin typeface="Cambria Math" panose="02040503050406030204" pitchFamily="18" charset="0"/>
                                </a:rPr>
                                <m:t>𝑑𝑡</m:t>
                              </m:r>
                            </m:e>
                          </m:nary>
                        </m:e>
                      </m:nary>
                    </m:oMath>
                  </m:oMathPara>
                </a14:m>
                <a:endParaRPr lang="es-419" dirty="0"/>
              </a:p>
            </p:txBody>
          </p:sp>
        </mc:Choice>
        <mc:Fallback xmlns="">
          <p:sp>
            <p:nvSpPr>
              <p:cNvPr id="4" name="CuadroTexto 3">
                <a:extLst>
                  <a:ext uri="{FF2B5EF4-FFF2-40B4-BE49-F238E27FC236}">
                    <a16:creationId xmlns:a16="http://schemas.microsoft.com/office/drawing/2014/main" id="{4E82DEBC-2B28-6739-2619-72F590C3C378}"/>
                  </a:ext>
                </a:extLst>
              </p:cNvPr>
              <p:cNvSpPr txBox="1">
                <a:spLocks noRot="1" noChangeAspect="1" noMove="1" noResize="1" noEditPoints="1" noAdjustHandles="1" noChangeArrowheads="1" noChangeShapeType="1" noTextEdit="1"/>
              </p:cNvSpPr>
              <p:nvPr/>
            </p:nvSpPr>
            <p:spPr>
              <a:xfrm>
                <a:off x="3561000" y="2808266"/>
                <a:ext cx="4024433" cy="493853"/>
              </a:xfrm>
              <a:prstGeom prst="rect">
                <a:avLst/>
              </a:prstGeom>
              <a:blipFill>
                <a:blip r:embed="rId6"/>
                <a:stretch>
                  <a:fillRect/>
                </a:stretch>
              </a:blipFill>
            </p:spPr>
            <p:txBody>
              <a:bodyPr/>
              <a:lstStyle/>
              <a:p>
                <a:r>
                  <a:rPr lang="es-419">
                    <a:noFill/>
                  </a:rPr>
                  <a:t> </a:t>
                </a:r>
              </a:p>
            </p:txBody>
          </p:sp>
        </mc:Fallback>
      </mc:AlternateContent>
      <p:cxnSp>
        <p:nvCxnSpPr>
          <p:cNvPr id="6" name="Conector recto de flecha 5">
            <a:extLst>
              <a:ext uri="{FF2B5EF4-FFF2-40B4-BE49-F238E27FC236}">
                <a16:creationId xmlns:a16="http://schemas.microsoft.com/office/drawing/2014/main" id="{0FB2CEA7-B2BA-F827-4C93-EB8E583D1385}"/>
              </a:ext>
            </a:extLst>
          </p:cNvPr>
          <p:cNvCxnSpPr>
            <a:cxnSpLocks/>
          </p:cNvCxnSpPr>
          <p:nvPr/>
        </p:nvCxnSpPr>
        <p:spPr>
          <a:xfrm flipV="1">
            <a:off x="1205653" y="2377980"/>
            <a:ext cx="311573" cy="573784"/>
          </a:xfrm>
          <a:prstGeom prst="straightConnector1">
            <a:avLst/>
          </a:prstGeom>
          <a:ln>
            <a:solidFill>
              <a:srgbClr val="087F63"/>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576B1ACA-3517-85B3-C7D3-CAEDB0C9CDE6}"/>
              </a:ext>
            </a:extLst>
          </p:cNvPr>
          <p:cNvSpPr txBox="1"/>
          <p:nvPr/>
        </p:nvSpPr>
        <p:spPr>
          <a:xfrm>
            <a:off x="1610795" y="2117882"/>
            <a:ext cx="1064398" cy="307777"/>
          </a:xfrm>
          <a:prstGeom prst="rect">
            <a:avLst/>
          </a:prstGeom>
          <a:noFill/>
          <a:ln>
            <a:solidFill>
              <a:srgbClr val="433B71"/>
            </a:solidFill>
            <a:prstDash val="dash"/>
          </a:ln>
        </p:spPr>
        <p:txBody>
          <a:bodyPr wrap="square" rtlCol="0">
            <a:spAutoFit/>
          </a:bodyPr>
          <a:lstStyle/>
          <a:p>
            <a:pPr algn="ctr"/>
            <a:r>
              <a:rPr lang="es-ES" dirty="0">
                <a:latin typeface="Calibri" panose="020F0502020204030204" pitchFamily="34" charset="0"/>
                <a:cs typeface="Calibri" panose="020F0502020204030204" pitchFamily="34" charset="0"/>
              </a:rPr>
              <a:t>2020 - 2025</a:t>
            </a:r>
            <a:endParaRPr lang="es-419" dirty="0">
              <a:latin typeface="Calibri" panose="020F0502020204030204" pitchFamily="34" charset="0"/>
              <a:cs typeface="Calibri" panose="020F0502020204030204" pitchFamily="34" charset="0"/>
            </a:endParaRPr>
          </a:p>
        </p:txBody>
      </p:sp>
      <p:cxnSp>
        <p:nvCxnSpPr>
          <p:cNvPr id="11" name="Conector recto de flecha 10">
            <a:extLst>
              <a:ext uri="{FF2B5EF4-FFF2-40B4-BE49-F238E27FC236}">
                <a16:creationId xmlns:a16="http://schemas.microsoft.com/office/drawing/2014/main" id="{FEBE66D4-7364-2CF8-2B0E-9C0C7B64C2B1}"/>
              </a:ext>
            </a:extLst>
          </p:cNvPr>
          <p:cNvCxnSpPr>
            <a:cxnSpLocks/>
          </p:cNvCxnSpPr>
          <p:nvPr/>
        </p:nvCxnSpPr>
        <p:spPr>
          <a:xfrm flipV="1">
            <a:off x="1706880" y="3082106"/>
            <a:ext cx="547144" cy="440027"/>
          </a:xfrm>
          <a:prstGeom prst="straightConnector1">
            <a:avLst/>
          </a:prstGeom>
          <a:ln>
            <a:solidFill>
              <a:srgbClr val="087F63"/>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306FB9CA-8D25-BD7A-801B-C67D3D2A0B1A}"/>
              </a:ext>
            </a:extLst>
          </p:cNvPr>
          <p:cNvSpPr txBox="1"/>
          <p:nvPr/>
        </p:nvSpPr>
        <p:spPr>
          <a:xfrm>
            <a:off x="2324065" y="2876032"/>
            <a:ext cx="1177636" cy="307777"/>
          </a:xfrm>
          <a:prstGeom prst="rect">
            <a:avLst/>
          </a:prstGeom>
          <a:noFill/>
          <a:ln>
            <a:solidFill>
              <a:srgbClr val="433B71"/>
            </a:solidFill>
            <a:prstDash val="dash"/>
          </a:ln>
        </p:spPr>
        <p:txBody>
          <a:bodyPr wrap="square" rtlCol="0">
            <a:spAutoFit/>
          </a:bodyPr>
          <a:lstStyle/>
          <a:p>
            <a:pPr algn="ctr"/>
            <a:r>
              <a:rPr lang="es-ES" dirty="0">
                <a:latin typeface="Calibri" panose="020F0502020204030204" pitchFamily="34" charset="0"/>
                <a:cs typeface="Calibri" panose="020F0502020204030204" pitchFamily="34" charset="0"/>
              </a:rPr>
              <a:t>2025 – 2050</a:t>
            </a:r>
          </a:p>
        </p:txBody>
      </p:sp>
    </p:spTree>
    <p:extLst>
      <p:ext uri="{BB962C8B-B14F-4D97-AF65-F5344CB8AC3E}">
        <p14:creationId xmlns:p14="http://schemas.microsoft.com/office/powerpoint/2010/main" val="117748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2</a:t>
            </a:r>
            <a:endParaRPr sz="2700" b="1" i="0" u="none" strike="noStrike" cap="none" dirty="0">
              <a:solidFill>
                <a:srgbClr val="423B71"/>
              </a:solidFill>
              <a:latin typeface="Calibri"/>
              <a:ea typeface="Calibri"/>
              <a:cs typeface="Calibri"/>
              <a:sym typeface="Calibri"/>
            </a:endParaRPr>
          </a:p>
        </p:txBody>
      </p:sp>
      <p:sp>
        <p:nvSpPr>
          <p:cNvPr id="164" name="Google Shape;164;p31"/>
          <p:cNvSpPr txBox="1"/>
          <p:nvPr/>
        </p:nvSpPr>
        <p:spPr>
          <a:xfrm>
            <a:off x="411254" y="1027614"/>
            <a:ext cx="7134240" cy="740226"/>
          </a:xfrm>
          <a:prstGeom prst="rect">
            <a:avLst/>
          </a:prstGeom>
          <a:solidFill>
            <a:srgbClr val="F3F3F3"/>
          </a:solidFill>
          <a:ln>
            <a:noFill/>
          </a:ln>
        </p:spPr>
        <p:txBody>
          <a:bodyPr spcFirstLastPara="1" wrap="square" lIns="68575" tIns="34275" rIns="68575" bIns="34275" anchor="t" anchorCtr="0">
            <a:noAutofit/>
          </a:bodyPr>
          <a:lstStyle/>
          <a:p>
            <a:pPr rtl="0" fontAlgn="base">
              <a:spcBef>
                <a:spcPts val="0"/>
              </a:spcBef>
              <a:spcAft>
                <a:spcPts val="0"/>
              </a:spcAft>
              <a:buFont typeface="+mj-lt"/>
              <a:buAutoNum type="arabicPeriod"/>
            </a:pPr>
            <a:r>
              <a:rPr lang="es-419" dirty="0">
                <a:solidFill>
                  <a:schemeClr val="tx1"/>
                </a:solidFill>
                <a:latin typeface="Calibri" panose="020F0502020204030204" pitchFamily="34" charset="0"/>
                <a:cs typeface="Calibri" panose="020F0502020204030204" pitchFamily="34" charset="0"/>
              </a:rPr>
              <a:t> Calcula las emisiones acumuladas de CO2 entre 2020 y 2050 que se obtienen calculando el área bajo la curva, de acuerdo con el modelo matemático propuesto para el escenario optimista. Expresa tus cálculos usando dos cifras decimales. </a:t>
            </a:r>
            <a:br>
              <a:rPr lang="es-419" dirty="0">
                <a:solidFill>
                  <a:schemeClr val="tx1"/>
                </a:solidFill>
                <a:latin typeface="Calibri" panose="020F0502020204030204" pitchFamily="34" charset="0"/>
                <a:cs typeface="Calibri" panose="020F0502020204030204" pitchFamily="34" charset="0"/>
              </a:rPr>
            </a:br>
            <a:endParaRPr lang="es-419" dirty="0">
              <a:solidFill>
                <a:schemeClr val="tx1"/>
              </a:solidFill>
              <a:latin typeface="Calibri" panose="020F0502020204030204" pitchFamily="34" charset="0"/>
              <a:cs typeface="Calibri" panose="020F0502020204030204" pitchFamily="34" charset="0"/>
            </a:endParaRPr>
          </a:p>
        </p:txBody>
      </p:sp>
      <p:pic>
        <p:nvPicPr>
          <p:cNvPr id="3" name="Imagen 2" descr="Gráfico, Histograma&#10;&#10;Descripción generada automáticamente">
            <a:extLst>
              <a:ext uri="{FF2B5EF4-FFF2-40B4-BE49-F238E27FC236}">
                <a16:creationId xmlns:a16="http://schemas.microsoft.com/office/drawing/2014/main" id="{9923B218-B221-27E9-5E76-96A30FDE4EEC}"/>
              </a:ext>
            </a:extLst>
          </p:cNvPr>
          <p:cNvPicPr>
            <a:picLocks noChangeAspect="1"/>
          </p:cNvPicPr>
          <p:nvPr/>
        </p:nvPicPr>
        <p:blipFill>
          <a:blip r:embed="rId3"/>
          <a:stretch>
            <a:fillRect/>
          </a:stretch>
        </p:blipFill>
        <p:spPr>
          <a:xfrm>
            <a:off x="460586" y="2571750"/>
            <a:ext cx="3808517" cy="2218826"/>
          </a:xfrm>
          <a:prstGeom prst="rect">
            <a:avLst/>
          </a:prstGeom>
        </p:spPr>
      </p:pic>
      <p:pic>
        <p:nvPicPr>
          <p:cNvPr id="1026" name="Picture 2">
            <a:extLst>
              <a:ext uri="{FF2B5EF4-FFF2-40B4-BE49-F238E27FC236}">
                <a16:creationId xmlns:a16="http://schemas.microsoft.com/office/drawing/2014/main" id="{BEC3A2D4-4840-CC11-C725-DA3BF9211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06" y="2046304"/>
            <a:ext cx="3107042" cy="3607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019B2C61-4214-F9F4-72BE-91F14184C11D}"/>
                  </a:ext>
                </a:extLst>
              </p:cNvPr>
              <p:cNvSpPr txBox="1"/>
              <p:nvPr/>
            </p:nvSpPr>
            <p:spPr>
              <a:xfrm>
                <a:off x="4147804" y="3465719"/>
                <a:ext cx="4284996" cy="430887"/>
              </a:xfrm>
              <a:prstGeom prst="rect">
                <a:avLst/>
              </a:prstGeom>
              <a:noFill/>
            </p:spPr>
            <p:txBody>
              <a:bodyPr wrap="square" lIns="0" tIns="0" rIns="0" bIns="0" rtlCol="0">
                <a:spAutoFit/>
              </a:bodyPr>
              <a:lstStyle/>
              <a:p>
                <a:r>
                  <a:rPr lang="es-ES" dirty="0">
                    <a:latin typeface="Calibri" panose="020F0502020204030204" pitchFamily="34" charset="0"/>
                    <a:cs typeface="Calibri" panose="020F0502020204030204" pitchFamily="34" charset="0"/>
                  </a:rPr>
                  <a:t>Para el período 2025 a 2050 buscamos una función </a:t>
                </a:r>
                <a:r>
                  <a:rPr lang="es-ES" i="1" dirty="0">
                    <a:latin typeface="Calibri" panose="020F0502020204030204" pitchFamily="34" charset="0"/>
                    <a:cs typeface="Calibri" panose="020F0502020204030204" pitchFamily="34" charset="0"/>
                  </a:rPr>
                  <a:t>G(t)</a:t>
                </a:r>
                <a:r>
                  <a:rPr lang="es-ES" dirty="0">
                    <a:latin typeface="Calibri" panose="020F0502020204030204" pitchFamily="34" charset="0"/>
                    <a:cs typeface="Calibri" panose="020F0502020204030204" pitchFamily="34" charset="0"/>
                  </a:rPr>
                  <a:t> tal que</a:t>
                </a:r>
                <a14:m>
                  <m:oMath xmlns:m="http://schemas.openxmlformats.org/officeDocument/2006/math">
                    <m:r>
                      <a:rPr lang="es-ES" b="0" i="1" smtClean="0">
                        <a:latin typeface="Cambria Math" panose="02040503050406030204" pitchFamily="18" charset="0"/>
                      </a:rPr>
                      <m:t> </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𝐺</m:t>
                        </m:r>
                      </m:e>
                      <m:sup>
                        <m:r>
                          <a:rPr lang="es-ES" b="0" i="1" smtClean="0">
                            <a:latin typeface="Cambria Math" panose="02040503050406030204" pitchFamily="18" charset="0"/>
                          </a:rPr>
                          <m:t>′</m:t>
                        </m:r>
                      </m:sup>
                    </m:sSup>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m:t>
                    </m:r>
                    <m:r>
                      <a:rPr lang="es-ES" b="0" i="1" smtClean="0">
                        <a:latin typeface="Cambria Math" panose="02040503050406030204" pitchFamily="18" charset="0"/>
                      </a:rPr>
                      <m:t>𝑔</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oMath>
                </a14:m>
                <a:r>
                  <a:rPr lang="es-419" dirty="0"/>
                  <a:t>,</a:t>
                </a:r>
              </a:p>
            </p:txBody>
          </p:sp>
        </mc:Choice>
        <mc:Fallback xmlns="">
          <p:sp>
            <p:nvSpPr>
              <p:cNvPr id="2" name="CuadroTexto 1">
                <a:extLst>
                  <a:ext uri="{FF2B5EF4-FFF2-40B4-BE49-F238E27FC236}">
                    <a16:creationId xmlns:a16="http://schemas.microsoft.com/office/drawing/2014/main" id="{019B2C61-4214-F9F4-72BE-91F14184C11D}"/>
                  </a:ext>
                </a:extLst>
              </p:cNvPr>
              <p:cNvSpPr txBox="1">
                <a:spLocks noRot="1" noChangeAspect="1" noMove="1" noResize="1" noEditPoints="1" noAdjustHandles="1" noChangeArrowheads="1" noChangeShapeType="1" noTextEdit="1"/>
              </p:cNvSpPr>
              <p:nvPr/>
            </p:nvSpPr>
            <p:spPr>
              <a:xfrm>
                <a:off x="4147804" y="3465719"/>
                <a:ext cx="4284996" cy="430887"/>
              </a:xfrm>
              <a:prstGeom prst="rect">
                <a:avLst/>
              </a:prstGeom>
              <a:blipFill>
                <a:blip r:embed="rId5"/>
                <a:stretch>
                  <a:fillRect l="-2560" t="-14286" r="-2418" b="-27143"/>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E0DE17EA-D819-D8E2-CF88-0616F6734891}"/>
                  </a:ext>
                </a:extLst>
              </p:cNvPr>
              <p:cNvSpPr txBox="1"/>
              <p:nvPr/>
            </p:nvSpPr>
            <p:spPr>
              <a:xfrm>
                <a:off x="3877571" y="3988362"/>
                <a:ext cx="4572000" cy="5014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𝐺</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0,07</m:t>
                          </m:r>
                        </m:num>
                        <m:den>
                          <m:r>
                            <a:rPr lang="es-ES" b="0" i="1" smtClean="0">
                              <a:latin typeface="Cambria Math" panose="02040503050406030204" pitchFamily="18" charset="0"/>
                            </a:rPr>
                            <m:t>3</m:t>
                          </m:r>
                        </m:den>
                      </m:f>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3</m:t>
                          </m:r>
                        </m:sup>
                      </m:sSup>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6,95</m:t>
                          </m:r>
                        </m:num>
                        <m:den>
                          <m:r>
                            <a:rPr lang="es-ES" b="0" i="1" smtClean="0">
                              <a:latin typeface="Cambria Math" panose="02040503050406030204" pitchFamily="18" charset="0"/>
                            </a:rPr>
                            <m:t>2</m:t>
                          </m:r>
                        </m:den>
                      </m:f>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2</m:t>
                          </m:r>
                        </m:sup>
                      </m:sSup>
                      <m:r>
                        <a:rPr lang="es-ES" b="0" i="1" smtClean="0">
                          <a:latin typeface="Cambria Math" panose="02040503050406030204" pitchFamily="18" charset="0"/>
                        </a:rPr>
                        <m:t>+172,5⋅</m:t>
                      </m:r>
                      <m:r>
                        <a:rPr lang="es-ES" b="0" i="1" smtClean="0">
                          <a:latin typeface="Cambria Math" panose="02040503050406030204" pitchFamily="18" charset="0"/>
                        </a:rPr>
                        <m:t>𝑡</m:t>
                      </m:r>
                    </m:oMath>
                  </m:oMathPara>
                </a14:m>
                <a:endParaRPr lang="es-419" dirty="0"/>
              </a:p>
            </p:txBody>
          </p:sp>
        </mc:Choice>
        <mc:Fallback xmlns="">
          <p:sp>
            <p:nvSpPr>
              <p:cNvPr id="4" name="CuadroTexto 3">
                <a:extLst>
                  <a:ext uri="{FF2B5EF4-FFF2-40B4-BE49-F238E27FC236}">
                    <a16:creationId xmlns:a16="http://schemas.microsoft.com/office/drawing/2014/main" id="{E0DE17EA-D819-D8E2-CF88-0616F6734891}"/>
                  </a:ext>
                </a:extLst>
              </p:cNvPr>
              <p:cNvSpPr txBox="1">
                <a:spLocks noRot="1" noChangeAspect="1" noMove="1" noResize="1" noEditPoints="1" noAdjustHandles="1" noChangeArrowheads="1" noChangeShapeType="1" noTextEdit="1"/>
              </p:cNvSpPr>
              <p:nvPr/>
            </p:nvSpPr>
            <p:spPr>
              <a:xfrm>
                <a:off x="3877571" y="3988362"/>
                <a:ext cx="4572000" cy="501419"/>
              </a:xfrm>
              <a:prstGeom prst="rect">
                <a:avLst/>
              </a:prstGeom>
              <a:blipFill>
                <a:blip r:embed="rId6"/>
                <a:stretch>
                  <a:fillRect b="-1205"/>
                </a:stretch>
              </a:blipFill>
            </p:spPr>
            <p:txBody>
              <a:bodyPr/>
              <a:lstStyle/>
              <a:p>
                <a:r>
                  <a:rPr lang="es-419">
                    <a:noFill/>
                  </a:rPr>
                  <a:t> </a:t>
                </a:r>
              </a:p>
            </p:txBody>
          </p:sp>
        </mc:Fallback>
      </mc:AlternateContent>
      <p:sp>
        <p:nvSpPr>
          <p:cNvPr id="6" name="CuadroTexto 5">
            <a:extLst>
              <a:ext uri="{FF2B5EF4-FFF2-40B4-BE49-F238E27FC236}">
                <a16:creationId xmlns:a16="http://schemas.microsoft.com/office/drawing/2014/main" id="{15D48694-75CF-6D3B-5756-5C1703D162AD}"/>
              </a:ext>
            </a:extLst>
          </p:cNvPr>
          <p:cNvSpPr txBox="1"/>
          <p:nvPr/>
        </p:nvSpPr>
        <p:spPr>
          <a:xfrm>
            <a:off x="4093012" y="2103470"/>
            <a:ext cx="4468482" cy="523220"/>
          </a:xfrm>
          <a:prstGeom prst="rect">
            <a:avLst/>
          </a:prstGeom>
          <a:noFill/>
        </p:spPr>
        <p:txBody>
          <a:bodyPr wrap="square">
            <a:spAutoFit/>
          </a:bodyPr>
          <a:lstStyle/>
          <a:p>
            <a:r>
              <a:rPr lang="es-ES" dirty="0">
                <a:latin typeface="Calibri" panose="020F0502020204030204" pitchFamily="34" charset="0"/>
                <a:cs typeface="Calibri" panose="020F0502020204030204" pitchFamily="34" charset="0"/>
              </a:rPr>
              <a:t>Recordemos </a:t>
            </a:r>
            <a:r>
              <a:rPr lang="es-ES" sz="1400" dirty="0">
                <a:latin typeface="Calibri" panose="020F0502020204030204" pitchFamily="34" charset="0"/>
                <a:cs typeface="Calibri" panose="020F0502020204030204" pitchFamily="34" charset="0"/>
              </a:rPr>
              <a:t>que en el período 2020 a 2025 ambos escenarios son iguales. </a:t>
            </a:r>
            <a:r>
              <a:rPr lang="es-ES" dirty="0">
                <a:latin typeface="Calibri" panose="020F0502020204030204" pitchFamily="34" charset="0"/>
                <a:cs typeface="Calibri" panose="020F0502020204030204" pitchFamily="34" charset="0"/>
              </a:rPr>
              <a:t>Es decir, </a:t>
            </a:r>
            <a:endParaRPr lang="es-419"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D657804-D5F7-953F-BC90-95B83C0194AD}"/>
                  </a:ext>
                </a:extLst>
              </p:cNvPr>
              <p:cNvSpPr txBox="1"/>
              <p:nvPr/>
            </p:nvSpPr>
            <p:spPr>
              <a:xfrm>
                <a:off x="4335827" y="2718599"/>
                <a:ext cx="3655488" cy="487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s-419" i="1" smtClean="0">
                              <a:latin typeface="Cambria Math" panose="02040503050406030204" pitchFamily="18" charset="0"/>
                            </a:rPr>
                          </m:ctrlPr>
                        </m:naryPr>
                        <m:sub>
                          <m:r>
                            <a:rPr lang="es-ES" b="0" i="1" smtClean="0">
                              <a:latin typeface="Cambria Math" panose="02040503050406030204" pitchFamily="18" charset="0"/>
                            </a:rPr>
                            <m:t>20</m:t>
                          </m:r>
                        </m:sub>
                        <m:sup>
                          <m:r>
                            <a:rPr lang="es-ES" b="0" i="1" smtClean="0">
                              <a:latin typeface="Cambria Math" panose="02040503050406030204" pitchFamily="18" charset="0"/>
                            </a:rPr>
                            <m:t>25</m:t>
                          </m:r>
                        </m:sup>
                        <m:e>
                          <m:r>
                            <a:rPr lang="es-ES" b="0" i="1" smtClean="0">
                              <a:latin typeface="Cambria Math" panose="02040503050406030204" pitchFamily="18" charset="0"/>
                            </a:rPr>
                            <m:t>𝑔</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𝑑𝑡</m:t>
                          </m:r>
                          <m:r>
                            <a:rPr lang="es-ES" b="0" i="1" smtClean="0">
                              <a:latin typeface="Cambria Math" panose="02040503050406030204" pitchFamily="18" charset="0"/>
                            </a:rPr>
                            <m:t>=</m:t>
                          </m:r>
                          <m:nary>
                            <m:naryPr>
                              <m:ctrlPr>
                                <a:rPr lang="es-419" i="1">
                                  <a:latin typeface="Cambria Math" panose="02040503050406030204" pitchFamily="18" charset="0"/>
                                </a:rPr>
                              </m:ctrlPr>
                            </m:naryPr>
                            <m:sub>
                              <m:r>
                                <a:rPr lang="es-ES" i="1">
                                  <a:latin typeface="Cambria Math" panose="02040503050406030204" pitchFamily="18" charset="0"/>
                                </a:rPr>
                                <m:t>20</m:t>
                              </m:r>
                            </m:sub>
                            <m:sup>
                              <m:r>
                                <a:rPr lang="es-ES" i="1">
                                  <a:latin typeface="Cambria Math" panose="02040503050406030204" pitchFamily="18" charset="0"/>
                                </a:rPr>
                                <m:t>25</m:t>
                              </m:r>
                            </m:sup>
                            <m:e>
                              <m:d>
                                <m:dPr>
                                  <m:ctrlPr>
                                    <a:rPr lang="es-ES" i="1">
                                      <a:latin typeface="Cambria Math" panose="02040503050406030204" pitchFamily="18" charset="0"/>
                                    </a:rPr>
                                  </m:ctrlPr>
                                </m:dPr>
                                <m:e>
                                  <m:f>
                                    <m:fPr>
                                      <m:ctrlPr>
                                        <a:rPr lang="es-ES" i="1" smtClean="0">
                                          <a:latin typeface="Cambria Math" panose="02040503050406030204" pitchFamily="18" charset="0"/>
                                        </a:rPr>
                                      </m:ctrlPr>
                                    </m:fPr>
                                    <m:num>
                                      <m:r>
                                        <a:rPr lang="es-ES" b="0" i="1" smtClean="0">
                                          <a:latin typeface="Cambria Math" panose="02040503050406030204" pitchFamily="18" charset="0"/>
                                        </a:rPr>
                                        <m:t>𝑡</m:t>
                                      </m:r>
                                    </m:num>
                                    <m:den>
                                      <m:r>
                                        <a:rPr lang="es-ES" b="0" i="1" smtClean="0">
                                          <a:latin typeface="Cambria Math" panose="02040503050406030204" pitchFamily="18" charset="0"/>
                                        </a:rPr>
                                        <m:t>2</m:t>
                                      </m:r>
                                    </m:den>
                                  </m:f>
                                  <m:r>
                                    <a:rPr lang="es-ES" b="0" i="1" smtClean="0">
                                      <a:latin typeface="Cambria Math" panose="02040503050406030204" pitchFamily="18" charset="0"/>
                                    </a:rPr>
                                    <m:t>+30</m:t>
                                  </m:r>
                                </m:e>
                              </m:d>
                              <m:r>
                                <a:rPr lang="es-ES" i="1">
                                  <a:latin typeface="Cambria Math" panose="02040503050406030204" pitchFamily="18" charset="0"/>
                                </a:rPr>
                                <m:t>𝑑𝑡</m:t>
                              </m:r>
                            </m:e>
                          </m:nary>
                        </m:e>
                      </m:nary>
                      <m:r>
                        <a:rPr lang="es-ES" b="0" i="1" smtClean="0">
                          <a:latin typeface="Cambria Math" panose="02040503050406030204" pitchFamily="18" charset="0"/>
                        </a:rPr>
                        <m:t>=</m:t>
                      </m:r>
                      <m:r>
                        <a:rPr lang="es-ES" i="1">
                          <a:latin typeface="Cambria Math" panose="02040503050406030204" pitchFamily="18" charset="0"/>
                        </a:rPr>
                        <m:t>206,25 </m:t>
                      </m:r>
                      <m:r>
                        <a:rPr lang="es-ES" i="1">
                          <a:latin typeface="Cambria Math" panose="02040503050406030204" pitchFamily="18" charset="0"/>
                        </a:rPr>
                        <m:t>𝐺𝑡𝐶</m:t>
                      </m:r>
                      <m:sSub>
                        <m:sSubPr>
                          <m:ctrlPr>
                            <a:rPr lang="es-ES" i="1">
                              <a:latin typeface="Cambria Math" panose="02040503050406030204" pitchFamily="18" charset="0"/>
                            </a:rPr>
                          </m:ctrlPr>
                        </m:sSubPr>
                        <m:e>
                          <m:r>
                            <a:rPr lang="es-ES" i="1">
                              <a:latin typeface="Cambria Math" panose="02040503050406030204" pitchFamily="18" charset="0"/>
                            </a:rPr>
                            <m:t>𝑂</m:t>
                          </m:r>
                        </m:e>
                        <m:sub>
                          <m:r>
                            <a:rPr lang="es-ES" i="1">
                              <a:latin typeface="Cambria Math" panose="02040503050406030204" pitchFamily="18" charset="0"/>
                            </a:rPr>
                            <m:t>2</m:t>
                          </m:r>
                        </m:sub>
                      </m:sSub>
                    </m:oMath>
                  </m:oMathPara>
                </a14:m>
                <a:endParaRPr lang="es-419" dirty="0"/>
              </a:p>
            </p:txBody>
          </p:sp>
        </mc:Choice>
        <mc:Fallback xmlns="">
          <p:sp>
            <p:nvSpPr>
              <p:cNvPr id="7" name="CuadroTexto 6">
                <a:extLst>
                  <a:ext uri="{FF2B5EF4-FFF2-40B4-BE49-F238E27FC236}">
                    <a16:creationId xmlns:a16="http://schemas.microsoft.com/office/drawing/2014/main" id="{7D657804-D5F7-953F-BC90-95B83C0194AD}"/>
                  </a:ext>
                </a:extLst>
              </p:cNvPr>
              <p:cNvSpPr txBox="1">
                <a:spLocks noRot="1" noChangeAspect="1" noMove="1" noResize="1" noEditPoints="1" noAdjustHandles="1" noChangeArrowheads="1" noChangeShapeType="1" noTextEdit="1"/>
              </p:cNvSpPr>
              <p:nvPr/>
            </p:nvSpPr>
            <p:spPr>
              <a:xfrm>
                <a:off x="4335827" y="2718599"/>
                <a:ext cx="3655488" cy="487441"/>
              </a:xfrm>
              <a:prstGeom prst="rect">
                <a:avLst/>
              </a:prstGeom>
              <a:blipFill>
                <a:blip r:embed="rId7"/>
                <a:stretch>
                  <a:fillRect/>
                </a:stretch>
              </a:blipFill>
            </p:spPr>
            <p:txBody>
              <a:bodyPr/>
              <a:lstStyle/>
              <a:p>
                <a:r>
                  <a:rPr lang="es-419">
                    <a:noFill/>
                  </a:rPr>
                  <a:t> </a:t>
                </a:r>
              </a:p>
            </p:txBody>
          </p:sp>
        </mc:Fallback>
      </mc:AlternateContent>
    </p:spTree>
    <p:extLst>
      <p:ext uri="{BB962C8B-B14F-4D97-AF65-F5344CB8AC3E}">
        <p14:creationId xmlns:p14="http://schemas.microsoft.com/office/powerpoint/2010/main" val="2963911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2</a:t>
            </a:r>
            <a:endParaRPr sz="2700" b="1" i="0" u="none" strike="noStrike" cap="none" dirty="0">
              <a:solidFill>
                <a:srgbClr val="423B71"/>
              </a:solidFill>
              <a:latin typeface="Calibri"/>
              <a:ea typeface="Calibri"/>
              <a:cs typeface="Calibri"/>
              <a:sym typeface="Calibri"/>
            </a:endParaRPr>
          </a:p>
        </p:txBody>
      </p:sp>
      <p:sp>
        <p:nvSpPr>
          <p:cNvPr id="164" name="Google Shape;164;p31"/>
          <p:cNvSpPr txBox="1"/>
          <p:nvPr/>
        </p:nvSpPr>
        <p:spPr>
          <a:xfrm>
            <a:off x="411254" y="1027614"/>
            <a:ext cx="7134240" cy="740226"/>
          </a:xfrm>
          <a:prstGeom prst="rect">
            <a:avLst/>
          </a:prstGeom>
          <a:solidFill>
            <a:srgbClr val="F3F3F3"/>
          </a:solidFill>
          <a:ln>
            <a:noFill/>
          </a:ln>
        </p:spPr>
        <p:txBody>
          <a:bodyPr spcFirstLastPara="1" wrap="square" lIns="68575" tIns="34275" rIns="68575" bIns="34275" anchor="t" anchorCtr="0">
            <a:noAutofit/>
          </a:bodyPr>
          <a:lstStyle/>
          <a:p>
            <a:pPr rtl="0" fontAlgn="base">
              <a:spcBef>
                <a:spcPts val="0"/>
              </a:spcBef>
              <a:spcAft>
                <a:spcPts val="0"/>
              </a:spcAft>
              <a:buFont typeface="+mj-lt"/>
              <a:buAutoNum type="arabicPeriod"/>
            </a:pPr>
            <a:r>
              <a:rPr lang="es-419" dirty="0">
                <a:solidFill>
                  <a:schemeClr val="tx1"/>
                </a:solidFill>
                <a:latin typeface="Calibri" panose="020F0502020204030204" pitchFamily="34" charset="0"/>
                <a:cs typeface="Calibri" panose="020F0502020204030204" pitchFamily="34" charset="0"/>
              </a:rPr>
              <a:t> Calcula las emisiones acumuladas de CO2 entre 2020 y 2050 que se obtienen calculando el área bajo la curva, de acuerdo con el modelo matemático propuesto para el escenario optimista. Expresa tus cálculos usando dos cifras decimales. </a:t>
            </a:r>
            <a:br>
              <a:rPr lang="es-419" dirty="0">
                <a:solidFill>
                  <a:schemeClr val="tx1"/>
                </a:solidFill>
                <a:latin typeface="Calibri" panose="020F0502020204030204" pitchFamily="34" charset="0"/>
                <a:cs typeface="Calibri" panose="020F0502020204030204" pitchFamily="34" charset="0"/>
              </a:rPr>
            </a:br>
            <a:endParaRPr lang="es-419" dirty="0">
              <a:solidFill>
                <a:schemeClr val="tx1"/>
              </a:solidFill>
              <a:latin typeface="Calibri" panose="020F0502020204030204" pitchFamily="34" charset="0"/>
              <a:cs typeface="Calibri" panose="020F0502020204030204" pitchFamily="34" charset="0"/>
            </a:endParaRPr>
          </a:p>
        </p:txBody>
      </p:sp>
      <p:pic>
        <p:nvPicPr>
          <p:cNvPr id="3" name="Imagen 2" descr="Gráfico, Histograma&#10;&#10;Descripción generada automáticamente">
            <a:extLst>
              <a:ext uri="{FF2B5EF4-FFF2-40B4-BE49-F238E27FC236}">
                <a16:creationId xmlns:a16="http://schemas.microsoft.com/office/drawing/2014/main" id="{9923B218-B221-27E9-5E76-96A30FDE4EEC}"/>
              </a:ext>
            </a:extLst>
          </p:cNvPr>
          <p:cNvPicPr>
            <a:picLocks noChangeAspect="1"/>
          </p:cNvPicPr>
          <p:nvPr/>
        </p:nvPicPr>
        <p:blipFill>
          <a:blip r:embed="rId3"/>
          <a:stretch>
            <a:fillRect/>
          </a:stretch>
        </p:blipFill>
        <p:spPr>
          <a:xfrm>
            <a:off x="460586" y="2571750"/>
            <a:ext cx="3808517" cy="2218826"/>
          </a:xfrm>
          <a:prstGeom prst="rect">
            <a:avLst/>
          </a:prstGeom>
        </p:spPr>
      </p:pic>
      <p:pic>
        <p:nvPicPr>
          <p:cNvPr id="1026" name="Picture 2">
            <a:extLst>
              <a:ext uri="{FF2B5EF4-FFF2-40B4-BE49-F238E27FC236}">
                <a16:creationId xmlns:a16="http://schemas.microsoft.com/office/drawing/2014/main" id="{BEC3A2D4-4840-CC11-C725-DA3BF9211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06" y="2046304"/>
            <a:ext cx="3107042" cy="3607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D09D50A-C1CF-BADD-683A-FD6FBC06CDEF}"/>
                  </a:ext>
                </a:extLst>
              </p:cNvPr>
              <p:cNvSpPr txBox="1"/>
              <p:nvPr/>
            </p:nvSpPr>
            <p:spPr>
              <a:xfrm>
                <a:off x="3522028" y="2506576"/>
                <a:ext cx="5269061" cy="5014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𝐺</m:t>
                      </m:r>
                      <m:d>
                        <m:dPr>
                          <m:ctrlPr>
                            <a:rPr lang="es-ES" b="0" i="1" smtClean="0">
                              <a:latin typeface="Cambria Math" panose="02040503050406030204" pitchFamily="18" charset="0"/>
                            </a:rPr>
                          </m:ctrlPr>
                        </m:dPr>
                        <m:e>
                          <m:r>
                            <a:rPr lang="es-ES" b="0" i="1" smtClean="0">
                              <a:latin typeface="Cambria Math" panose="02040503050406030204" pitchFamily="18" charset="0"/>
                            </a:rPr>
                            <m:t>50</m:t>
                          </m:r>
                        </m:e>
                      </m:d>
                      <m:r>
                        <a:rPr lang="es-ES" b="0"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0,07</m:t>
                          </m:r>
                        </m:num>
                        <m:den>
                          <m:r>
                            <a:rPr lang="es-ES" i="1">
                              <a:latin typeface="Cambria Math" panose="02040503050406030204" pitchFamily="18" charset="0"/>
                            </a:rPr>
                            <m:t>3</m:t>
                          </m:r>
                        </m:den>
                      </m:f>
                      <m:sSup>
                        <m:sSupPr>
                          <m:ctrlPr>
                            <a:rPr lang="es-ES" i="1">
                              <a:latin typeface="Cambria Math" panose="02040503050406030204" pitchFamily="18" charset="0"/>
                            </a:rPr>
                          </m:ctrlPr>
                        </m:sSupPr>
                        <m:e>
                          <m:r>
                            <a:rPr lang="es-ES" b="0" i="1" smtClean="0">
                              <a:latin typeface="Cambria Math" panose="02040503050406030204" pitchFamily="18" charset="0"/>
                            </a:rPr>
                            <m:t>50</m:t>
                          </m:r>
                        </m:e>
                        <m:sup>
                          <m:r>
                            <a:rPr lang="es-ES" i="1">
                              <a:latin typeface="Cambria Math" panose="02040503050406030204" pitchFamily="18" charset="0"/>
                            </a:rPr>
                            <m:t>3</m:t>
                          </m:r>
                        </m:sup>
                      </m:sSup>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6,95</m:t>
                          </m:r>
                        </m:num>
                        <m:den>
                          <m:r>
                            <a:rPr lang="es-ES" i="1">
                              <a:latin typeface="Cambria Math" panose="02040503050406030204" pitchFamily="18" charset="0"/>
                            </a:rPr>
                            <m:t>2</m:t>
                          </m:r>
                        </m:den>
                      </m:f>
                      <m:sSup>
                        <m:sSupPr>
                          <m:ctrlPr>
                            <a:rPr lang="es-ES" i="1">
                              <a:latin typeface="Cambria Math" panose="02040503050406030204" pitchFamily="18" charset="0"/>
                            </a:rPr>
                          </m:ctrlPr>
                        </m:sSupPr>
                        <m:e>
                          <m:r>
                            <a:rPr lang="es-ES" b="0" i="1" smtClean="0">
                              <a:latin typeface="Cambria Math" panose="02040503050406030204" pitchFamily="18" charset="0"/>
                            </a:rPr>
                            <m:t>50</m:t>
                          </m:r>
                        </m:e>
                        <m:sup>
                          <m:r>
                            <a:rPr lang="es-ES" i="1">
                              <a:latin typeface="Cambria Math" panose="02040503050406030204" pitchFamily="18" charset="0"/>
                            </a:rPr>
                            <m:t>2</m:t>
                          </m:r>
                        </m:sup>
                      </m:sSup>
                      <m:r>
                        <a:rPr lang="es-ES" i="1">
                          <a:latin typeface="Cambria Math" panose="02040503050406030204" pitchFamily="18" charset="0"/>
                        </a:rPr>
                        <m:t>+172,5⋅</m:t>
                      </m:r>
                      <m:r>
                        <a:rPr lang="es-ES" b="0" i="1" smtClean="0">
                          <a:latin typeface="Cambria Math" panose="02040503050406030204" pitchFamily="18" charset="0"/>
                        </a:rPr>
                        <m:t>50=2851,17 </m:t>
                      </m:r>
                      <m:r>
                        <a:rPr lang="es-ES" b="0" i="1" smtClean="0">
                          <a:latin typeface="Cambria Math" panose="02040503050406030204" pitchFamily="18" charset="0"/>
                        </a:rPr>
                        <m:t>𝐺𝑡𝐶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𝑂</m:t>
                          </m:r>
                        </m:e>
                        <m:sub>
                          <m:r>
                            <a:rPr lang="es-ES" b="0" i="1" smtClean="0">
                              <a:latin typeface="Cambria Math" panose="02040503050406030204" pitchFamily="18" charset="0"/>
                            </a:rPr>
                            <m:t>2</m:t>
                          </m:r>
                        </m:sub>
                      </m:sSub>
                    </m:oMath>
                  </m:oMathPara>
                </a14:m>
                <a:endParaRPr lang="es-419" dirty="0"/>
              </a:p>
            </p:txBody>
          </p:sp>
        </mc:Choice>
        <mc:Fallback xmlns="">
          <p:sp>
            <p:nvSpPr>
              <p:cNvPr id="5" name="CuadroTexto 4">
                <a:extLst>
                  <a:ext uri="{FF2B5EF4-FFF2-40B4-BE49-F238E27FC236}">
                    <a16:creationId xmlns:a16="http://schemas.microsoft.com/office/drawing/2014/main" id="{FD09D50A-C1CF-BADD-683A-FD6FBC06CDEF}"/>
                  </a:ext>
                </a:extLst>
              </p:cNvPr>
              <p:cNvSpPr txBox="1">
                <a:spLocks noRot="1" noChangeAspect="1" noMove="1" noResize="1" noEditPoints="1" noAdjustHandles="1" noChangeArrowheads="1" noChangeShapeType="1" noTextEdit="1"/>
              </p:cNvSpPr>
              <p:nvPr/>
            </p:nvSpPr>
            <p:spPr>
              <a:xfrm>
                <a:off x="3522028" y="2506576"/>
                <a:ext cx="5269061" cy="501419"/>
              </a:xfrm>
              <a:prstGeom prst="rect">
                <a:avLst/>
              </a:prstGeom>
              <a:blipFill>
                <a:blip r:embed="rId5"/>
                <a:stretch>
                  <a:fillRect b="-2439"/>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641C63FC-C2A9-69DF-8AF4-C94A26A2CA02}"/>
                  </a:ext>
                </a:extLst>
              </p:cNvPr>
              <p:cNvSpPr txBox="1"/>
              <p:nvPr/>
            </p:nvSpPr>
            <p:spPr>
              <a:xfrm>
                <a:off x="3603202" y="3210974"/>
                <a:ext cx="5106712" cy="5014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𝐺</m:t>
                      </m:r>
                      <m:d>
                        <m:dPr>
                          <m:ctrlPr>
                            <a:rPr lang="es-ES" b="0" i="1" smtClean="0">
                              <a:latin typeface="Cambria Math" panose="02040503050406030204" pitchFamily="18" charset="0"/>
                            </a:rPr>
                          </m:ctrlPr>
                        </m:dPr>
                        <m:e>
                          <m:r>
                            <a:rPr lang="es-ES" b="0" i="1" smtClean="0">
                              <a:latin typeface="Cambria Math" panose="02040503050406030204" pitchFamily="18" charset="0"/>
                            </a:rPr>
                            <m:t>25</m:t>
                          </m:r>
                        </m:e>
                      </m:d>
                      <m:r>
                        <a:rPr lang="es-ES" b="0"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0,07</m:t>
                          </m:r>
                        </m:num>
                        <m:den>
                          <m:r>
                            <a:rPr lang="es-ES" i="1">
                              <a:latin typeface="Cambria Math" panose="02040503050406030204" pitchFamily="18" charset="0"/>
                            </a:rPr>
                            <m:t>3</m:t>
                          </m:r>
                        </m:den>
                      </m:f>
                      <m:sSup>
                        <m:sSupPr>
                          <m:ctrlPr>
                            <a:rPr lang="es-ES" i="1">
                              <a:latin typeface="Cambria Math" panose="02040503050406030204" pitchFamily="18" charset="0"/>
                            </a:rPr>
                          </m:ctrlPr>
                        </m:sSupPr>
                        <m:e>
                          <m:r>
                            <a:rPr lang="es-ES" b="0" i="1" smtClean="0">
                              <a:latin typeface="Cambria Math" panose="02040503050406030204" pitchFamily="18" charset="0"/>
                            </a:rPr>
                            <m:t>25</m:t>
                          </m:r>
                        </m:e>
                        <m:sup>
                          <m:r>
                            <a:rPr lang="es-ES" i="1">
                              <a:latin typeface="Cambria Math" panose="02040503050406030204" pitchFamily="18" charset="0"/>
                            </a:rPr>
                            <m:t>3</m:t>
                          </m:r>
                        </m:sup>
                      </m:sSup>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6,95</m:t>
                          </m:r>
                        </m:num>
                        <m:den>
                          <m:r>
                            <a:rPr lang="es-ES" i="1">
                              <a:latin typeface="Cambria Math" panose="02040503050406030204" pitchFamily="18" charset="0"/>
                            </a:rPr>
                            <m:t>2</m:t>
                          </m:r>
                        </m:den>
                      </m:f>
                      <m:sSup>
                        <m:sSupPr>
                          <m:ctrlPr>
                            <a:rPr lang="es-ES" i="1">
                              <a:latin typeface="Cambria Math" panose="02040503050406030204" pitchFamily="18" charset="0"/>
                            </a:rPr>
                          </m:ctrlPr>
                        </m:sSupPr>
                        <m:e>
                          <m:r>
                            <a:rPr lang="es-ES" b="0" i="1" smtClean="0">
                              <a:latin typeface="Cambria Math" panose="02040503050406030204" pitchFamily="18" charset="0"/>
                            </a:rPr>
                            <m:t>25</m:t>
                          </m:r>
                        </m:e>
                        <m:sup>
                          <m:r>
                            <a:rPr lang="es-ES" i="1">
                              <a:latin typeface="Cambria Math" panose="02040503050406030204" pitchFamily="18" charset="0"/>
                            </a:rPr>
                            <m:t>2</m:t>
                          </m:r>
                        </m:sup>
                      </m:sSup>
                      <m:r>
                        <a:rPr lang="es-ES" i="1">
                          <a:latin typeface="Cambria Math" panose="02040503050406030204" pitchFamily="18" charset="0"/>
                        </a:rPr>
                        <m:t>+172,5⋅</m:t>
                      </m:r>
                      <m:r>
                        <a:rPr lang="es-ES" b="0" i="1" smtClean="0">
                          <a:latin typeface="Cambria Math" panose="02040503050406030204" pitchFamily="18" charset="0"/>
                        </a:rPr>
                        <m:t>25=2505,21 </m:t>
                      </m:r>
                      <m:r>
                        <a:rPr lang="es-ES" b="0" i="1" smtClean="0">
                          <a:latin typeface="Cambria Math" panose="02040503050406030204" pitchFamily="18" charset="0"/>
                        </a:rPr>
                        <m:t>𝐺𝑡𝐶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𝑂</m:t>
                          </m:r>
                        </m:e>
                        <m:sub>
                          <m:r>
                            <a:rPr lang="es-ES" b="0" i="1" smtClean="0">
                              <a:latin typeface="Cambria Math" panose="02040503050406030204" pitchFamily="18" charset="0"/>
                            </a:rPr>
                            <m:t>2</m:t>
                          </m:r>
                        </m:sub>
                      </m:sSub>
                      <m:r>
                        <a:rPr lang="es-ES" b="0" i="1" smtClean="0">
                          <a:latin typeface="Cambria Math" panose="02040503050406030204" pitchFamily="18" charset="0"/>
                        </a:rPr>
                        <m:t> </m:t>
                      </m:r>
                    </m:oMath>
                  </m:oMathPara>
                </a14:m>
                <a:endParaRPr lang="es-419" dirty="0"/>
              </a:p>
            </p:txBody>
          </p:sp>
        </mc:Choice>
        <mc:Fallback xmlns="">
          <p:sp>
            <p:nvSpPr>
              <p:cNvPr id="8" name="CuadroTexto 7">
                <a:extLst>
                  <a:ext uri="{FF2B5EF4-FFF2-40B4-BE49-F238E27FC236}">
                    <a16:creationId xmlns:a16="http://schemas.microsoft.com/office/drawing/2014/main" id="{641C63FC-C2A9-69DF-8AF4-C94A26A2CA02}"/>
                  </a:ext>
                </a:extLst>
              </p:cNvPr>
              <p:cNvSpPr txBox="1">
                <a:spLocks noRot="1" noChangeAspect="1" noMove="1" noResize="1" noEditPoints="1" noAdjustHandles="1" noChangeArrowheads="1" noChangeShapeType="1" noTextEdit="1"/>
              </p:cNvSpPr>
              <p:nvPr/>
            </p:nvSpPr>
            <p:spPr>
              <a:xfrm>
                <a:off x="3603202" y="3210974"/>
                <a:ext cx="5106712" cy="501419"/>
              </a:xfrm>
              <a:prstGeom prst="rect">
                <a:avLst/>
              </a:prstGeom>
              <a:blipFill>
                <a:blip r:embed="rId6"/>
                <a:stretch>
                  <a:fillRect b="-1220"/>
                </a:stretch>
              </a:blipFill>
            </p:spPr>
            <p:txBody>
              <a:bodyPr/>
              <a:lstStyle/>
              <a:p>
                <a:r>
                  <a:rPr lang="es-419">
                    <a:noFill/>
                  </a:rPr>
                  <a:t> </a:t>
                </a:r>
              </a:p>
            </p:txBody>
          </p:sp>
        </mc:Fallback>
      </mc:AlternateContent>
      <p:sp>
        <p:nvSpPr>
          <p:cNvPr id="9" name="CuadroTexto 8">
            <a:extLst>
              <a:ext uri="{FF2B5EF4-FFF2-40B4-BE49-F238E27FC236}">
                <a16:creationId xmlns:a16="http://schemas.microsoft.com/office/drawing/2014/main" id="{D717AD73-19FA-77BF-DCAF-8274C70C10B2}"/>
              </a:ext>
            </a:extLst>
          </p:cNvPr>
          <p:cNvSpPr txBox="1"/>
          <p:nvPr/>
        </p:nvSpPr>
        <p:spPr>
          <a:xfrm>
            <a:off x="3981666" y="2099287"/>
            <a:ext cx="4572000" cy="307777"/>
          </a:xfrm>
          <a:prstGeom prst="rect">
            <a:avLst/>
          </a:prstGeom>
          <a:noFill/>
        </p:spPr>
        <p:txBody>
          <a:bodyPr wrap="square">
            <a:spAutoFit/>
          </a:bodyPr>
          <a:lstStyle/>
          <a:p>
            <a:r>
              <a:rPr lang="es-ES" sz="1400" dirty="0">
                <a:latin typeface="Calibri" panose="020F0502020204030204" pitchFamily="34" charset="0"/>
                <a:cs typeface="Calibri" panose="020F0502020204030204" pitchFamily="34" charset="0"/>
              </a:rPr>
              <a:t>Evaluamos la antiderivada en los límites del período</a:t>
            </a:r>
            <a:endParaRPr lang="es-419" dirty="0"/>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1D257DBB-77DF-78E8-12F7-442951996163}"/>
                  </a:ext>
                </a:extLst>
              </p:cNvPr>
              <p:cNvSpPr txBox="1"/>
              <p:nvPr/>
            </p:nvSpPr>
            <p:spPr>
              <a:xfrm>
                <a:off x="4490480" y="3872165"/>
                <a:ext cx="3554371" cy="487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s-419" i="1" smtClean="0">
                              <a:latin typeface="Cambria Math" panose="02040503050406030204" pitchFamily="18" charset="0"/>
                            </a:rPr>
                          </m:ctrlPr>
                        </m:naryPr>
                        <m:sub>
                          <m:r>
                            <a:rPr lang="es-ES" b="0" i="1" smtClean="0">
                              <a:latin typeface="Cambria Math" panose="02040503050406030204" pitchFamily="18" charset="0"/>
                            </a:rPr>
                            <m:t>25</m:t>
                          </m:r>
                        </m:sub>
                        <m:sup>
                          <m:r>
                            <a:rPr lang="es-ES" b="0" i="1" smtClean="0">
                              <a:latin typeface="Cambria Math" panose="02040503050406030204" pitchFamily="18" charset="0"/>
                            </a:rPr>
                            <m:t>50</m:t>
                          </m:r>
                        </m:sup>
                        <m:e>
                          <m:r>
                            <a:rPr lang="es-ES" b="0" i="1" smtClean="0">
                              <a:latin typeface="Cambria Math" panose="02040503050406030204" pitchFamily="18" charset="0"/>
                            </a:rPr>
                            <m:t>𝑔</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𝑑𝑡</m:t>
                          </m:r>
                          <m:r>
                            <a:rPr lang="es-ES" b="0" i="1" smtClean="0">
                              <a:latin typeface="Cambria Math" panose="02040503050406030204" pitchFamily="18" charset="0"/>
                            </a:rPr>
                            <m:t>=</m:t>
                          </m:r>
                          <m:r>
                            <a:rPr lang="es-ES" b="0" i="1" smtClean="0">
                              <a:latin typeface="Cambria Math" panose="02040503050406030204" pitchFamily="18" charset="0"/>
                            </a:rPr>
                            <m:t>𝐺</m:t>
                          </m:r>
                          <m:d>
                            <m:dPr>
                              <m:ctrlPr>
                                <a:rPr lang="es-ES" b="0" i="1" smtClean="0">
                                  <a:latin typeface="Cambria Math" panose="02040503050406030204" pitchFamily="18" charset="0"/>
                                </a:rPr>
                              </m:ctrlPr>
                            </m:dPr>
                            <m:e>
                              <m:r>
                                <a:rPr lang="es-ES" b="0" i="1" smtClean="0">
                                  <a:latin typeface="Cambria Math" panose="02040503050406030204" pitchFamily="18" charset="0"/>
                                </a:rPr>
                                <m:t>50</m:t>
                              </m:r>
                            </m:e>
                          </m:d>
                          <m:r>
                            <a:rPr lang="es-ES" b="0" i="1" smtClean="0">
                              <a:latin typeface="Cambria Math" panose="02040503050406030204" pitchFamily="18" charset="0"/>
                            </a:rPr>
                            <m:t>−</m:t>
                          </m:r>
                          <m:r>
                            <a:rPr lang="es-ES" b="0" i="1" smtClean="0">
                              <a:latin typeface="Cambria Math" panose="02040503050406030204" pitchFamily="18" charset="0"/>
                            </a:rPr>
                            <m:t>𝐺</m:t>
                          </m:r>
                          <m:d>
                            <m:dPr>
                              <m:ctrlPr>
                                <a:rPr lang="es-ES" b="0" i="1" smtClean="0">
                                  <a:latin typeface="Cambria Math" panose="02040503050406030204" pitchFamily="18" charset="0"/>
                                </a:rPr>
                              </m:ctrlPr>
                            </m:dPr>
                            <m:e>
                              <m:r>
                                <a:rPr lang="es-ES" b="0" i="1" smtClean="0">
                                  <a:latin typeface="Cambria Math" panose="02040503050406030204" pitchFamily="18" charset="0"/>
                                </a:rPr>
                                <m:t>25</m:t>
                              </m:r>
                            </m:e>
                          </m:d>
                          <m:r>
                            <a:rPr lang="es-ES" b="0" i="1" smtClean="0">
                              <a:latin typeface="Cambria Math" panose="02040503050406030204" pitchFamily="18" charset="0"/>
                            </a:rPr>
                            <m:t>=345,96 </m:t>
                          </m:r>
                          <m:r>
                            <a:rPr lang="es-ES" b="0" i="1" smtClean="0">
                              <a:latin typeface="Cambria Math" panose="02040503050406030204" pitchFamily="18" charset="0"/>
                            </a:rPr>
                            <m:t>𝐺𝑡𝐶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𝑂</m:t>
                              </m:r>
                            </m:e>
                            <m:sub>
                              <m:r>
                                <a:rPr lang="es-ES" b="0" i="1" smtClean="0">
                                  <a:latin typeface="Cambria Math" panose="02040503050406030204" pitchFamily="18" charset="0"/>
                                </a:rPr>
                                <m:t>2</m:t>
                              </m:r>
                            </m:sub>
                          </m:sSub>
                        </m:e>
                      </m:nary>
                    </m:oMath>
                  </m:oMathPara>
                </a14:m>
                <a:endParaRPr lang="es-419" dirty="0"/>
              </a:p>
            </p:txBody>
          </p:sp>
        </mc:Choice>
        <mc:Fallback xmlns="">
          <p:sp>
            <p:nvSpPr>
              <p:cNvPr id="10" name="CuadroTexto 9">
                <a:extLst>
                  <a:ext uri="{FF2B5EF4-FFF2-40B4-BE49-F238E27FC236}">
                    <a16:creationId xmlns:a16="http://schemas.microsoft.com/office/drawing/2014/main" id="{1D257DBB-77DF-78E8-12F7-442951996163}"/>
                  </a:ext>
                </a:extLst>
              </p:cNvPr>
              <p:cNvSpPr txBox="1">
                <a:spLocks noRot="1" noChangeAspect="1" noMove="1" noResize="1" noEditPoints="1" noAdjustHandles="1" noChangeArrowheads="1" noChangeShapeType="1" noTextEdit="1"/>
              </p:cNvSpPr>
              <p:nvPr/>
            </p:nvSpPr>
            <p:spPr>
              <a:xfrm>
                <a:off x="4490480" y="3872165"/>
                <a:ext cx="3554371" cy="487441"/>
              </a:xfrm>
              <a:prstGeom prst="rect">
                <a:avLst/>
              </a:prstGeom>
              <a:blipFill>
                <a:blip r:embed="rId7"/>
                <a:stretch>
                  <a:fillRect/>
                </a:stretch>
              </a:blipFill>
            </p:spPr>
            <p:txBody>
              <a:bodyPr/>
              <a:lstStyle/>
              <a:p>
                <a:r>
                  <a:rPr lang="es-419">
                    <a:noFill/>
                  </a:rPr>
                  <a:t> </a:t>
                </a:r>
              </a:p>
            </p:txBody>
          </p:sp>
        </mc:Fallback>
      </mc:AlternateContent>
    </p:spTree>
    <p:extLst>
      <p:ext uri="{BB962C8B-B14F-4D97-AF65-F5344CB8AC3E}">
        <p14:creationId xmlns:p14="http://schemas.microsoft.com/office/powerpoint/2010/main" val="1828903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2</a:t>
            </a:r>
            <a:endParaRPr sz="2700" b="1" i="0" u="none" strike="noStrike" cap="none" dirty="0">
              <a:solidFill>
                <a:srgbClr val="423B71"/>
              </a:solidFill>
              <a:latin typeface="Calibri"/>
              <a:ea typeface="Calibri"/>
              <a:cs typeface="Calibri"/>
              <a:sym typeface="Calibri"/>
            </a:endParaRPr>
          </a:p>
        </p:txBody>
      </p:sp>
      <p:sp>
        <p:nvSpPr>
          <p:cNvPr id="164" name="Google Shape;164;p31"/>
          <p:cNvSpPr txBox="1"/>
          <p:nvPr/>
        </p:nvSpPr>
        <p:spPr>
          <a:xfrm>
            <a:off x="411254" y="1027614"/>
            <a:ext cx="7134240" cy="740226"/>
          </a:xfrm>
          <a:prstGeom prst="rect">
            <a:avLst/>
          </a:prstGeom>
          <a:solidFill>
            <a:srgbClr val="F3F3F3"/>
          </a:solidFill>
          <a:ln>
            <a:noFill/>
          </a:ln>
        </p:spPr>
        <p:txBody>
          <a:bodyPr spcFirstLastPara="1" wrap="square" lIns="68575" tIns="34275" rIns="68575" bIns="34275" anchor="t" anchorCtr="0">
            <a:noAutofit/>
          </a:bodyPr>
          <a:lstStyle/>
          <a:p>
            <a:pPr rtl="0" fontAlgn="base">
              <a:spcBef>
                <a:spcPts val="0"/>
              </a:spcBef>
              <a:spcAft>
                <a:spcPts val="0"/>
              </a:spcAft>
              <a:buFont typeface="+mj-lt"/>
              <a:buAutoNum type="arabicPeriod"/>
            </a:pPr>
            <a:r>
              <a:rPr lang="es-419" dirty="0">
                <a:solidFill>
                  <a:schemeClr val="tx1"/>
                </a:solidFill>
                <a:latin typeface="Calibri" panose="020F0502020204030204" pitchFamily="34" charset="0"/>
                <a:cs typeface="Calibri" panose="020F0502020204030204" pitchFamily="34" charset="0"/>
              </a:rPr>
              <a:t> Calcula las emisiones acumuladas de CO2 entre 2020 y 2050 que se obtienen calculando el área bajo la curva, de acuerdo con el modelo matemático propuesto para el escenario optimista. Expresa tus cálculos usando dos cifras decimales. </a:t>
            </a:r>
            <a:br>
              <a:rPr lang="es-419" dirty="0">
                <a:solidFill>
                  <a:schemeClr val="tx1"/>
                </a:solidFill>
                <a:latin typeface="Calibri" panose="020F0502020204030204" pitchFamily="34" charset="0"/>
                <a:cs typeface="Calibri" panose="020F0502020204030204" pitchFamily="34" charset="0"/>
              </a:rPr>
            </a:br>
            <a:endParaRPr lang="es-419" dirty="0">
              <a:solidFill>
                <a:schemeClr val="tx1"/>
              </a:solidFill>
              <a:latin typeface="Calibri" panose="020F0502020204030204" pitchFamily="34" charset="0"/>
              <a:cs typeface="Calibri" panose="020F0502020204030204" pitchFamily="34" charset="0"/>
            </a:endParaRPr>
          </a:p>
        </p:txBody>
      </p:sp>
      <p:pic>
        <p:nvPicPr>
          <p:cNvPr id="3" name="Imagen 2" descr="Gráfico, Histograma&#10;&#10;Descripción generada automáticamente">
            <a:extLst>
              <a:ext uri="{FF2B5EF4-FFF2-40B4-BE49-F238E27FC236}">
                <a16:creationId xmlns:a16="http://schemas.microsoft.com/office/drawing/2014/main" id="{9923B218-B221-27E9-5E76-96A30FDE4EEC}"/>
              </a:ext>
            </a:extLst>
          </p:cNvPr>
          <p:cNvPicPr>
            <a:picLocks noChangeAspect="1"/>
          </p:cNvPicPr>
          <p:nvPr/>
        </p:nvPicPr>
        <p:blipFill>
          <a:blip r:embed="rId3"/>
          <a:stretch>
            <a:fillRect/>
          </a:stretch>
        </p:blipFill>
        <p:spPr>
          <a:xfrm>
            <a:off x="399904" y="2023846"/>
            <a:ext cx="4139309" cy="2411544"/>
          </a:xfrm>
          <a:prstGeom prst="rect">
            <a:avLst/>
          </a:prstGeom>
        </p:spPr>
      </p:pic>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6ADD6A0D-9AFD-BAB8-BA6D-0EF38AD289E7}"/>
                  </a:ext>
                </a:extLst>
              </p:cNvPr>
              <p:cNvSpPr txBox="1"/>
              <p:nvPr/>
            </p:nvSpPr>
            <p:spPr>
              <a:xfrm>
                <a:off x="2912883" y="2023846"/>
                <a:ext cx="3655488" cy="487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s-419" i="1" smtClean="0">
                              <a:latin typeface="Cambria Math" panose="02040503050406030204" pitchFamily="18" charset="0"/>
                            </a:rPr>
                          </m:ctrlPr>
                        </m:naryPr>
                        <m:sub>
                          <m:r>
                            <a:rPr lang="es-ES" b="0" i="1" smtClean="0">
                              <a:latin typeface="Cambria Math" panose="02040503050406030204" pitchFamily="18" charset="0"/>
                            </a:rPr>
                            <m:t>20</m:t>
                          </m:r>
                        </m:sub>
                        <m:sup>
                          <m:r>
                            <a:rPr lang="es-ES" b="0" i="1" smtClean="0">
                              <a:latin typeface="Cambria Math" panose="02040503050406030204" pitchFamily="18" charset="0"/>
                            </a:rPr>
                            <m:t>25</m:t>
                          </m:r>
                        </m:sup>
                        <m:e>
                          <m:r>
                            <a:rPr lang="es-ES" b="0" i="1" smtClean="0">
                              <a:latin typeface="Cambria Math" panose="02040503050406030204" pitchFamily="18" charset="0"/>
                            </a:rPr>
                            <m:t>𝑔</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𝑑𝑡</m:t>
                          </m:r>
                          <m:r>
                            <a:rPr lang="es-ES" b="0" i="1" smtClean="0">
                              <a:latin typeface="Cambria Math" panose="02040503050406030204" pitchFamily="18" charset="0"/>
                            </a:rPr>
                            <m:t>=</m:t>
                          </m:r>
                          <m:nary>
                            <m:naryPr>
                              <m:ctrlPr>
                                <a:rPr lang="es-419" i="1">
                                  <a:latin typeface="Cambria Math" panose="02040503050406030204" pitchFamily="18" charset="0"/>
                                </a:rPr>
                              </m:ctrlPr>
                            </m:naryPr>
                            <m:sub>
                              <m:r>
                                <a:rPr lang="es-ES" i="1">
                                  <a:latin typeface="Cambria Math" panose="02040503050406030204" pitchFamily="18" charset="0"/>
                                </a:rPr>
                                <m:t>20</m:t>
                              </m:r>
                            </m:sub>
                            <m:sup>
                              <m:r>
                                <a:rPr lang="es-ES" i="1">
                                  <a:latin typeface="Cambria Math" panose="02040503050406030204" pitchFamily="18" charset="0"/>
                                </a:rPr>
                                <m:t>25</m:t>
                              </m:r>
                            </m:sup>
                            <m:e>
                              <m:d>
                                <m:dPr>
                                  <m:ctrlPr>
                                    <a:rPr lang="es-ES" i="1">
                                      <a:latin typeface="Cambria Math" panose="02040503050406030204" pitchFamily="18" charset="0"/>
                                    </a:rPr>
                                  </m:ctrlPr>
                                </m:dPr>
                                <m:e>
                                  <m:f>
                                    <m:fPr>
                                      <m:ctrlPr>
                                        <a:rPr lang="es-ES" i="1" smtClean="0">
                                          <a:latin typeface="Cambria Math" panose="02040503050406030204" pitchFamily="18" charset="0"/>
                                        </a:rPr>
                                      </m:ctrlPr>
                                    </m:fPr>
                                    <m:num>
                                      <m:r>
                                        <a:rPr lang="es-ES" b="0" i="1" smtClean="0">
                                          <a:latin typeface="Cambria Math" panose="02040503050406030204" pitchFamily="18" charset="0"/>
                                        </a:rPr>
                                        <m:t>𝑡</m:t>
                                      </m:r>
                                    </m:num>
                                    <m:den>
                                      <m:r>
                                        <a:rPr lang="es-ES" b="0" i="1" smtClean="0">
                                          <a:latin typeface="Cambria Math" panose="02040503050406030204" pitchFamily="18" charset="0"/>
                                        </a:rPr>
                                        <m:t>2</m:t>
                                      </m:r>
                                    </m:den>
                                  </m:f>
                                  <m:r>
                                    <a:rPr lang="es-ES" b="0" i="1" smtClean="0">
                                      <a:latin typeface="Cambria Math" panose="02040503050406030204" pitchFamily="18" charset="0"/>
                                    </a:rPr>
                                    <m:t>+30</m:t>
                                  </m:r>
                                </m:e>
                              </m:d>
                              <m:r>
                                <a:rPr lang="es-ES" i="1">
                                  <a:latin typeface="Cambria Math" panose="02040503050406030204" pitchFamily="18" charset="0"/>
                                </a:rPr>
                                <m:t>𝑑𝑡</m:t>
                              </m:r>
                            </m:e>
                          </m:nary>
                        </m:e>
                      </m:nary>
                      <m:r>
                        <a:rPr lang="es-ES" b="0" i="1" smtClean="0">
                          <a:latin typeface="Cambria Math" panose="02040503050406030204" pitchFamily="18" charset="0"/>
                        </a:rPr>
                        <m:t>=</m:t>
                      </m:r>
                      <m:r>
                        <a:rPr lang="es-ES" i="1">
                          <a:latin typeface="Cambria Math" panose="02040503050406030204" pitchFamily="18" charset="0"/>
                        </a:rPr>
                        <m:t>206,25 </m:t>
                      </m:r>
                      <m:r>
                        <a:rPr lang="es-ES" i="1">
                          <a:latin typeface="Cambria Math" panose="02040503050406030204" pitchFamily="18" charset="0"/>
                        </a:rPr>
                        <m:t>𝐺𝑡𝐶</m:t>
                      </m:r>
                      <m:sSub>
                        <m:sSubPr>
                          <m:ctrlPr>
                            <a:rPr lang="es-ES" i="1">
                              <a:latin typeface="Cambria Math" panose="02040503050406030204" pitchFamily="18" charset="0"/>
                            </a:rPr>
                          </m:ctrlPr>
                        </m:sSubPr>
                        <m:e>
                          <m:r>
                            <a:rPr lang="es-ES" i="1">
                              <a:latin typeface="Cambria Math" panose="02040503050406030204" pitchFamily="18" charset="0"/>
                            </a:rPr>
                            <m:t>𝑂</m:t>
                          </m:r>
                        </m:e>
                        <m:sub>
                          <m:r>
                            <a:rPr lang="es-ES" i="1">
                              <a:latin typeface="Cambria Math" panose="02040503050406030204" pitchFamily="18" charset="0"/>
                            </a:rPr>
                            <m:t>2</m:t>
                          </m:r>
                        </m:sub>
                      </m:sSub>
                    </m:oMath>
                  </m:oMathPara>
                </a14:m>
                <a:endParaRPr lang="es-419" dirty="0"/>
              </a:p>
            </p:txBody>
          </p:sp>
        </mc:Choice>
        <mc:Fallback xmlns="">
          <p:sp>
            <p:nvSpPr>
              <p:cNvPr id="2" name="CuadroTexto 1">
                <a:extLst>
                  <a:ext uri="{FF2B5EF4-FFF2-40B4-BE49-F238E27FC236}">
                    <a16:creationId xmlns:a16="http://schemas.microsoft.com/office/drawing/2014/main" id="{6ADD6A0D-9AFD-BAB8-BA6D-0EF38AD289E7}"/>
                  </a:ext>
                </a:extLst>
              </p:cNvPr>
              <p:cNvSpPr txBox="1">
                <a:spLocks noRot="1" noChangeAspect="1" noMove="1" noResize="1" noEditPoints="1" noAdjustHandles="1" noChangeArrowheads="1" noChangeShapeType="1" noTextEdit="1"/>
              </p:cNvSpPr>
              <p:nvPr/>
            </p:nvSpPr>
            <p:spPr>
              <a:xfrm>
                <a:off x="2912883" y="2023846"/>
                <a:ext cx="3655488" cy="487441"/>
              </a:xfrm>
              <a:prstGeom prst="rect">
                <a:avLst/>
              </a:prstGeom>
              <a:blipFill>
                <a:blip r:embed="rId4"/>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4E82DEBC-2B28-6739-2619-72F590C3C378}"/>
                  </a:ext>
                </a:extLst>
              </p:cNvPr>
              <p:cNvSpPr txBox="1"/>
              <p:nvPr/>
            </p:nvSpPr>
            <p:spPr>
              <a:xfrm>
                <a:off x="3602340" y="2754038"/>
                <a:ext cx="5292547" cy="4874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s-419" i="1" smtClean="0">
                              <a:latin typeface="Cambria Math" panose="02040503050406030204" pitchFamily="18" charset="0"/>
                            </a:rPr>
                          </m:ctrlPr>
                        </m:naryPr>
                        <m:sub>
                          <m:r>
                            <a:rPr lang="es-ES" b="0" i="1" smtClean="0">
                              <a:latin typeface="Cambria Math" panose="02040503050406030204" pitchFamily="18" charset="0"/>
                            </a:rPr>
                            <m:t>25</m:t>
                          </m:r>
                        </m:sub>
                        <m:sup>
                          <m:r>
                            <a:rPr lang="es-ES" b="0" i="1" smtClean="0">
                              <a:latin typeface="Cambria Math" panose="02040503050406030204" pitchFamily="18" charset="0"/>
                            </a:rPr>
                            <m:t>50</m:t>
                          </m:r>
                        </m:sup>
                        <m:e>
                          <m:r>
                            <a:rPr lang="es-ES" b="0" i="1" smtClean="0">
                              <a:latin typeface="Cambria Math" panose="02040503050406030204" pitchFamily="18" charset="0"/>
                            </a:rPr>
                            <m:t>𝑔</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𝑑𝑡</m:t>
                          </m:r>
                          <m:r>
                            <a:rPr lang="es-ES" b="0" i="1" smtClean="0">
                              <a:latin typeface="Cambria Math" panose="02040503050406030204" pitchFamily="18" charset="0"/>
                            </a:rPr>
                            <m:t>=</m:t>
                          </m:r>
                          <m:nary>
                            <m:naryPr>
                              <m:ctrlPr>
                                <a:rPr lang="es-419" i="1">
                                  <a:latin typeface="Cambria Math" panose="02040503050406030204" pitchFamily="18" charset="0"/>
                                </a:rPr>
                              </m:ctrlPr>
                            </m:naryPr>
                            <m:sub>
                              <m:r>
                                <a:rPr lang="es-ES" i="1">
                                  <a:latin typeface="Cambria Math" panose="02040503050406030204" pitchFamily="18" charset="0"/>
                                </a:rPr>
                                <m:t>25</m:t>
                              </m:r>
                            </m:sub>
                            <m:sup>
                              <m:r>
                                <a:rPr lang="es-ES" i="1">
                                  <a:latin typeface="Cambria Math" panose="02040503050406030204" pitchFamily="18" charset="0"/>
                                </a:rPr>
                                <m:t>50</m:t>
                              </m:r>
                            </m:sup>
                            <m:e>
                              <m:d>
                                <m:dPr>
                                  <m:ctrlPr>
                                    <a:rPr lang="es-ES" i="1">
                                      <a:latin typeface="Cambria Math" panose="02040503050406030204" pitchFamily="18" charset="0"/>
                                    </a:rPr>
                                  </m:ctrlPr>
                                </m:dPr>
                                <m:e>
                                  <m:r>
                                    <a:rPr lang="es-ES" i="1">
                                      <a:latin typeface="Cambria Math" panose="02040503050406030204" pitchFamily="18" charset="0"/>
                                    </a:rPr>
                                    <m:t>0,07 </m:t>
                                  </m:r>
                                  <m:sSup>
                                    <m:sSupPr>
                                      <m:ctrlPr>
                                        <a:rPr lang="es-ES" i="1">
                                          <a:latin typeface="Cambria Math" panose="02040503050406030204" pitchFamily="18" charset="0"/>
                                        </a:rPr>
                                      </m:ctrlPr>
                                    </m:sSupPr>
                                    <m:e>
                                      <m:r>
                                        <a:rPr lang="es-ES" i="1">
                                          <a:latin typeface="Cambria Math" panose="02040503050406030204" pitchFamily="18" charset="0"/>
                                        </a:rPr>
                                        <m:t>𝑡</m:t>
                                      </m:r>
                                    </m:e>
                                    <m:sup>
                                      <m:r>
                                        <a:rPr lang="es-ES" i="1">
                                          <a:latin typeface="Cambria Math" panose="02040503050406030204" pitchFamily="18" charset="0"/>
                                        </a:rPr>
                                        <m:t>2</m:t>
                                      </m:r>
                                    </m:sup>
                                  </m:sSup>
                                  <m:r>
                                    <a:rPr lang="es-ES" i="1">
                                      <a:latin typeface="Cambria Math" panose="02040503050406030204" pitchFamily="18" charset="0"/>
                                    </a:rPr>
                                    <m:t>−6,95⋅</m:t>
                                  </m:r>
                                  <m:r>
                                    <a:rPr lang="es-ES" i="1">
                                      <a:latin typeface="Cambria Math" panose="02040503050406030204" pitchFamily="18" charset="0"/>
                                    </a:rPr>
                                    <m:t>𝑡</m:t>
                                  </m:r>
                                  <m:r>
                                    <a:rPr lang="es-ES" i="1">
                                      <a:latin typeface="Cambria Math" panose="02040503050406030204" pitchFamily="18" charset="0"/>
                                    </a:rPr>
                                    <m:t>+172,5</m:t>
                                  </m:r>
                                </m:e>
                              </m:d>
                              <m:r>
                                <a:rPr lang="es-ES" i="1">
                                  <a:latin typeface="Cambria Math" panose="02040503050406030204" pitchFamily="18" charset="0"/>
                                </a:rPr>
                                <m:t> </m:t>
                              </m:r>
                              <m:r>
                                <a:rPr lang="es-ES" i="1">
                                  <a:latin typeface="Cambria Math" panose="02040503050406030204" pitchFamily="18" charset="0"/>
                                </a:rPr>
                                <m:t>𝑑𝑡</m:t>
                              </m:r>
                              <m:r>
                                <a:rPr lang="es-ES" i="1">
                                  <a:latin typeface="Cambria Math" panose="02040503050406030204" pitchFamily="18" charset="0"/>
                                </a:rPr>
                                <m:t>=345,96 </m:t>
                              </m:r>
                              <m:r>
                                <a:rPr lang="es-ES" i="1">
                                  <a:latin typeface="Cambria Math" panose="02040503050406030204" pitchFamily="18" charset="0"/>
                                </a:rPr>
                                <m:t>𝐺𝑡𝐶</m:t>
                              </m:r>
                              <m:sSub>
                                <m:sSubPr>
                                  <m:ctrlPr>
                                    <a:rPr lang="es-ES" i="1">
                                      <a:latin typeface="Cambria Math" panose="02040503050406030204" pitchFamily="18" charset="0"/>
                                    </a:rPr>
                                  </m:ctrlPr>
                                </m:sSubPr>
                                <m:e>
                                  <m:r>
                                    <a:rPr lang="es-ES" i="1">
                                      <a:latin typeface="Cambria Math" panose="02040503050406030204" pitchFamily="18" charset="0"/>
                                    </a:rPr>
                                    <m:t>𝑂</m:t>
                                  </m:r>
                                </m:e>
                                <m:sub>
                                  <m:r>
                                    <a:rPr lang="es-ES" i="1">
                                      <a:latin typeface="Cambria Math" panose="02040503050406030204" pitchFamily="18" charset="0"/>
                                    </a:rPr>
                                    <m:t>2</m:t>
                                  </m:r>
                                </m:sub>
                              </m:sSub>
                            </m:e>
                          </m:nary>
                        </m:e>
                      </m:nary>
                    </m:oMath>
                  </m:oMathPara>
                </a14:m>
                <a:endParaRPr lang="es-419" dirty="0"/>
              </a:p>
            </p:txBody>
          </p:sp>
        </mc:Choice>
        <mc:Fallback xmlns="">
          <p:sp>
            <p:nvSpPr>
              <p:cNvPr id="4" name="CuadroTexto 3">
                <a:extLst>
                  <a:ext uri="{FF2B5EF4-FFF2-40B4-BE49-F238E27FC236}">
                    <a16:creationId xmlns:a16="http://schemas.microsoft.com/office/drawing/2014/main" id="{4E82DEBC-2B28-6739-2619-72F590C3C378}"/>
                  </a:ext>
                </a:extLst>
              </p:cNvPr>
              <p:cNvSpPr txBox="1">
                <a:spLocks noRot="1" noChangeAspect="1" noMove="1" noResize="1" noEditPoints="1" noAdjustHandles="1" noChangeArrowheads="1" noChangeShapeType="1" noTextEdit="1"/>
              </p:cNvSpPr>
              <p:nvPr/>
            </p:nvSpPr>
            <p:spPr>
              <a:xfrm>
                <a:off x="3602340" y="2754038"/>
                <a:ext cx="5292547" cy="487441"/>
              </a:xfrm>
              <a:prstGeom prst="rect">
                <a:avLst/>
              </a:prstGeom>
              <a:blipFill>
                <a:blip r:embed="rId5"/>
                <a:stretch>
                  <a:fillRect/>
                </a:stretch>
              </a:blipFill>
            </p:spPr>
            <p:txBody>
              <a:bodyPr/>
              <a:lstStyle/>
              <a:p>
                <a:r>
                  <a:rPr lang="es-419">
                    <a:noFill/>
                  </a:rPr>
                  <a:t> </a:t>
                </a:r>
              </a:p>
            </p:txBody>
          </p:sp>
        </mc:Fallback>
      </mc:AlternateContent>
      <p:cxnSp>
        <p:nvCxnSpPr>
          <p:cNvPr id="6" name="Conector recto de flecha 5">
            <a:extLst>
              <a:ext uri="{FF2B5EF4-FFF2-40B4-BE49-F238E27FC236}">
                <a16:creationId xmlns:a16="http://schemas.microsoft.com/office/drawing/2014/main" id="{0FB2CEA7-B2BA-F827-4C93-EB8E583D1385}"/>
              </a:ext>
            </a:extLst>
          </p:cNvPr>
          <p:cNvCxnSpPr>
            <a:cxnSpLocks/>
          </p:cNvCxnSpPr>
          <p:nvPr/>
        </p:nvCxnSpPr>
        <p:spPr>
          <a:xfrm flipV="1">
            <a:off x="1205653" y="2377980"/>
            <a:ext cx="311573" cy="573784"/>
          </a:xfrm>
          <a:prstGeom prst="straightConnector1">
            <a:avLst/>
          </a:prstGeom>
          <a:ln>
            <a:solidFill>
              <a:srgbClr val="087F63"/>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576B1ACA-3517-85B3-C7D3-CAEDB0C9CDE6}"/>
              </a:ext>
            </a:extLst>
          </p:cNvPr>
          <p:cNvSpPr txBox="1"/>
          <p:nvPr/>
        </p:nvSpPr>
        <p:spPr>
          <a:xfrm>
            <a:off x="1610795" y="2117882"/>
            <a:ext cx="1064398" cy="307777"/>
          </a:xfrm>
          <a:prstGeom prst="rect">
            <a:avLst/>
          </a:prstGeom>
          <a:noFill/>
          <a:ln>
            <a:solidFill>
              <a:srgbClr val="433B71"/>
            </a:solidFill>
            <a:prstDash val="dash"/>
          </a:ln>
        </p:spPr>
        <p:txBody>
          <a:bodyPr wrap="square" rtlCol="0">
            <a:spAutoFit/>
          </a:bodyPr>
          <a:lstStyle/>
          <a:p>
            <a:pPr algn="ctr"/>
            <a:r>
              <a:rPr lang="es-ES" dirty="0">
                <a:latin typeface="Calibri" panose="020F0502020204030204" pitchFamily="34" charset="0"/>
                <a:cs typeface="Calibri" panose="020F0502020204030204" pitchFamily="34" charset="0"/>
              </a:rPr>
              <a:t>2020 - 2025</a:t>
            </a:r>
            <a:endParaRPr lang="es-419" dirty="0">
              <a:latin typeface="Calibri" panose="020F0502020204030204" pitchFamily="34" charset="0"/>
              <a:cs typeface="Calibri" panose="020F0502020204030204" pitchFamily="34" charset="0"/>
            </a:endParaRPr>
          </a:p>
        </p:txBody>
      </p:sp>
      <p:cxnSp>
        <p:nvCxnSpPr>
          <p:cNvPr id="11" name="Conector recto de flecha 10">
            <a:extLst>
              <a:ext uri="{FF2B5EF4-FFF2-40B4-BE49-F238E27FC236}">
                <a16:creationId xmlns:a16="http://schemas.microsoft.com/office/drawing/2014/main" id="{FEBE66D4-7364-2CF8-2B0E-9C0C7B64C2B1}"/>
              </a:ext>
            </a:extLst>
          </p:cNvPr>
          <p:cNvCxnSpPr>
            <a:cxnSpLocks/>
          </p:cNvCxnSpPr>
          <p:nvPr/>
        </p:nvCxnSpPr>
        <p:spPr>
          <a:xfrm flipV="1">
            <a:off x="1706880" y="3082106"/>
            <a:ext cx="547144" cy="440027"/>
          </a:xfrm>
          <a:prstGeom prst="straightConnector1">
            <a:avLst/>
          </a:prstGeom>
          <a:ln>
            <a:solidFill>
              <a:srgbClr val="087F63"/>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306FB9CA-8D25-BD7A-801B-C67D3D2A0B1A}"/>
              </a:ext>
            </a:extLst>
          </p:cNvPr>
          <p:cNvSpPr txBox="1"/>
          <p:nvPr/>
        </p:nvSpPr>
        <p:spPr>
          <a:xfrm>
            <a:off x="2324065" y="2876032"/>
            <a:ext cx="1177636" cy="307777"/>
          </a:xfrm>
          <a:prstGeom prst="rect">
            <a:avLst/>
          </a:prstGeom>
          <a:noFill/>
          <a:ln>
            <a:solidFill>
              <a:srgbClr val="433B71"/>
            </a:solidFill>
            <a:prstDash val="dash"/>
          </a:ln>
        </p:spPr>
        <p:txBody>
          <a:bodyPr wrap="square" rtlCol="0">
            <a:spAutoFit/>
          </a:bodyPr>
          <a:lstStyle/>
          <a:p>
            <a:pPr algn="ctr"/>
            <a:r>
              <a:rPr lang="es-ES" dirty="0">
                <a:latin typeface="Calibri" panose="020F0502020204030204" pitchFamily="34" charset="0"/>
                <a:cs typeface="Calibri" panose="020F0502020204030204" pitchFamily="34" charset="0"/>
              </a:rPr>
              <a:t>2025 – 2050</a:t>
            </a: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BCA9A54C-C5F8-66F7-CACB-EA0D7D0AA0BB}"/>
                  </a:ext>
                </a:extLst>
              </p:cNvPr>
              <p:cNvSpPr txBox="1"/>
              <p:nvPr/>
            </p:nvSpPr>
            <p:spPr>
              <a:xfrm>
                <a:off x="4634490" y="4201175"/>
                <a:ext cx="386776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206,25 </m:t>
                      </m:r>
                      <m:r>
                        <a:rPr lang="es-ES" i="1" smtClean="0">
                          <a:latin typeface="Cambria Math" panose="02040503050406030204" pitchFamily="18" charset="0"/>
                        </a:rPr>
                        <m:t>𝐺𝑡𝐶</m:t>
                      </m:r>
                      <m:sSub>
                        <m:sSubPr>
                          <m:ctrlPr>
                            <a:rPr lang="es-ES" i="1">
                              <a:latin typeface="Cambria Math" panose="02040503050406030204" pitchFamily="18" charset="0"/>
                            </a:rPr>
                          </m:ctrlPr>
                        </m:sSubPr>
                        <m:e>
                          <m:r>
                            <a:rPr lang="es-ES" i="1">
                              <a:latin typeface="Cambria Math" panose="02040503050406030204" pitchFamily="18" charset="0"/>
                            </a:rPr>
                            <m:t>𝑂</m:t>
                          </m:r>
                        </m:e>
                        <m:sub>
                          <m:r>
                            <a:rPr lang="es-ES" i="1">
                              <a:latin typeface="Cambria Math" panose="02040503050406030204" pitchFamily="18" charset="0"/>
                            </a:rPr>
                            <m:t>2</m:t>
                          </m:r>
                        </m:sub>
                      </m:sSub>
                      <m:r>
                        <a:rPr lang="es-ES" b="0" i="1" smtClean="0">
                          <a:latin typeface="Cambria Math" panose="02040503050406030204" pitchFamily="18" charset="0"/>
                        </a:rPr>
                        <m:t>+</m:t>
                      </m:r>
                      <m:r>
                        <a:rPr lang="es-ES" i="1">
                          <a:latin typeface="Cambria Math" panose="02040503050406030204" pitchFamily="18" charset="0"/>
                        </a:rPr>
                        <m:t>34</m:t>
                      </m:r>
                      <m:r>
                        <a:rPr lang="es-ES" b="0" i="1" smtClean="0">
                          <a:latin typeface="Cambria Math" panose="02040503050406030204" pitchFamily="18" charset="0"/>
                        </a:rPr>
                        <m:t>5</m:t>
                      </m:r>
                      <m:r>
                        <a:rPr lang="es-ES" i="1">
                          <a:latin typeface="Cambria Math" panose="02040503050406030204" pitchFamily="18" charset="0"/>
                        </a:rPr>
                        <m:t>,96</m:t>
                      </m:r>
                      <m:r>
                        <a:rPr lang="es-ES" b="0" i="1" smtClean="0">
                          <a:latin typeface="Cambria Math" panose="02040503050406030204" pitchFamily="18" charset="0"/>
                        </a:rPr>
                        <m:t> </m:t>
                      </m:r>
                      <m:r>
                        <a:rPr lang="es-ES" i="1">
                          <a:latin typeface="Cambria Math" panose="02040503050406030204" pitchFamily="18" charset="0"/>
                        </a:rPr>
                        <m:t>𝐺𝑡𝐶</m:t>
                      </m:r>
                      <m:sSub>
                        <m:sSubPr>
                          <m:ctrlPr>
                            <a:rPr lang="es-ES" i="1">
                              <a:latin typeface="Cambria Math" panose="02040503050406030204" pitchFamily="18" charset="0"/>
                            </a:rPr>
                          </m:ctrlPr>
                        </m:sSubPr>
                        <m:e>
                          <m:r>
                            <a:rPr lang="es-ES" i="1">
                              <a:latin typeface="Cambria Math" panose="02040503050406030204" pitchFamily="18" charset="0"/>
                            </a:rPr>
                            <m:t>𝑂</m:t>
                          </m:r>
                        </m:e>
                        <m:sub>
                          <m:r>
                            <a:rPr lang="es-ES" i="1">
                              <a:latin typeface="Cambria Math" panose="02040503050406030204" pitchFamily="18" charset="0"/>
                            </a:rPr>
                            <m:t>2</m:t>
                          </m:r>
                        </m:sub>
                      </m:sSub>
                      <m:r>
                        <a:rPr lang="es-ES" b="0" i="1" smtClean="0">
                          <a:latin typeface="Cambria Math" panose="02040503050406030204" pitchFamily="18" charset="0"/>
                        </a:rPr>
                        <m:t>=552,21 </m:t>
                      </m:r>
                      <m:r>
                        <a:rPr lang="es-ES" b="0" i="1" smtClean="0">
                          <a:latin typeface="Cambria Math" panose="02040503050406030204" pitchFamily="18" charset="0"/>
                        </a:rPr>
                        <m:t>𝐺𝑡𝐶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𝑂</m:t>
                          </m:r>
                        </m:e>
                        <m:sub>
                          <m:r>
                            <a:rPr lang="es-ES" b="0" i="1" smtClean="0">
                              <a:latin typeface="Cambria Math" panose="02040503050406030204" pitchFamily="18" charset="0"/>
                            </a:rPr>
                            <m:t>2</m:t>
                          </m:r>
                        </m:sub>
                      </m:sSub>
                    </m:oMath>
                  </m:oMathPara>
                </a14:m>
                <a:endParaRPr lang="es-419" dirty="0"/>
              </a:p>
            </p:txBody>
          </p:sp>
        </mc:Choice>
        <mc:Fallback xmlns="">
          <p:sp>
            <p:nvSpPr>
              <p:cNvPr id="15" name="CuadroTexto 14">
                <a:extLst>
                  <a:ext uri="{FF2B5EF4-FFF2-40B4-BE49-F238E27FC236}">
                    <a16:creationId xmlns:a16="http://schemas.microsoft.com/office/drawing/2014/main" id="{BCA9A54C-C5F8-66F7-CACB-EA0D7D0AA0BB}"/>
                  </a:ext>
                </a:extLst>
              </p:cNvPr>
              <p:cNvSpPr txBox="1">
                <a:spLocks noRot="1" noChangeAspect="1" noMove="1" noResize="1" noEditPoints="1" noAdjustHandles="1" noChangeArrowheads="1" noChangeShapeType="1" noTextEdit="1"/>
              </p:cNvSpPr>
              <p:nvPr/>
            </p:nvSpPr>
            <p:spPr>
              <a:xfrm>
                <a:off x="4634490" y="4201175"/>
                <a:ext cx="3867762" cy="307777"/>
              </a:xfrm>
              <a:prstGeom prst="rect">
                <a:avLst/>
              </a:prstGeom>
              <a:blipFill>
                <a:blip r:embed="rId6"/>
                <a:stretch>
                  <a:fillRect/>
                </a:stretch>
              </a:blipFill>
            </p:spPr>
            <p:txBody>
              <a:bodyPr/>
              <a:lstStyle/>
              <a:p>
                <a:r>
                  <a:rPr lang="es-419">
                    <a:noFill/>
                  </a:rPr>
                  <a:t> </a:t>
                </a:r>
              </a:p>
            </p:txBody>
          </p:sp>
        </mc:Fallback>
      </mc:AlternateContent>
      <p:sp>
        <p:nvSpPr>
          <p:cNvPr id="16" name="CuadroTexto 15">
            <a:extLst>
              <a:ext uri="{FF2B5EF4-FFF2-40B4-BE49-F238E27FC236}">
                <a16:creationId xmlns:a16="http://schemas.microsoft.com/office/drawing/2014/main" id="{ECF59183-3EDA-BA6C-F196-574837395981}"/>
              </a:ext>
            </a:extLst>
          </p:cNvPr>
          <p:cNvSpPr txBox="1"/>
          <p:nvPr/>
        </p:nvSpPr>
        <p:spPr>
          <a:xfrm>
            <a:off x="3501701" y="3497485"/>
            <a:ext cx="5676054" cy="523220"/>
          </a:xfrm>
          <a:prstGeom prst="rect">
            <a:avLst/>
          </a:prstGeom>
          <a:noFill/>
        </p:spPr>
        <p:txBody>
          <a:bodyPr wrap="square">
            <a:spAutoFit/>
          </a:bodyPr>
          <a:lstStyle/>
          <a:p>
            <a:r>
              <a:rPr lang="es-ES" sz="1400" dirty="0">
                <a:latin typeface="Calibri" panose="020F0502020204030204" pitchFamily="34" charset="0"/>
                <a:cs typeface="Calibri" panose="020F0502020204030204" pitchFamily="34" charset="0"/>
              </a:rPr>
              <a:t>Así, las emisiones acumuladas en todo el período (2020 a 2050) según la </a:t>
            </a:r>
            <a:r>
              <a:rPr lang="es-ES" sz="1400" b="1" dirty="0">
                <a:latin typeface="Calibri" panose="020F0502020204030204" pitchFamily="34" charset="0"/>
                <a:cs typeface="Calibri" panose="020F0502020204030204" pitchFamily="34" charset="0"/>
              </a:rPr>
              <a:t>proyección optimista</a:t>
            </a:r>
            <a:r>
              <a:rPr lang="es-ES" sz="1400" dirty="0">
                <a:latin typeface="Calibri" panose="020F0502020204030204" pitchFamily="34" charset="0"/>
                <a:cs typeface="Calibri" panose="020F0502020204030204" pitchFamily="34" charset="0"/>
              </a:rPr>
              <a:t>, serán aproximadamente,</a:t>
            </a:r>
            <a:endParaRPr lang="es-419" dirty="0"/>
          </a:p>
        </p:txBody>
      </p:sp>
      <p:sp>
        <p:nvSpPr>
          <p:cNvPr id="17" name="Rectángulo 16">
            <a:extLst>
              <a:ext uri="{FF2B5EF4-FFF2-40B4-BE49-F238E27FC236}">
                <a16:creationId xmlns:a16="http://schemas.microsoft.com/office/drawing/2014/main" id="{93A20F59-0659-34C6-FF0A-D3D71E7E92A1}"/>
              </a:ext>
            </a:extLst>
          </p:cNvPr>
          <p:cNvSpPr/>
          <p:nvPr/>
        </p:nvSpPr>
        <p:spPr>
          <a:xfrm>
            <a:off x="4604789" y="4152913"/>
            <a:ext cx="3949931" cy="395819"/>
          </a:xfrm>
          <a:prstGeom prst="rect">
            <a:avLst/>
          </a:prstGeom>
          <a:noFill/>
          <a:ln w="127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1270290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2</a:t>
            </a:r>
            <a:endParaRPr sz="2700" b="1" i="0" u="none" strike="noStrike" cap="none" dirty="0">
              <a:solidFill>
                <a:srgbClr val="423B71"/>
              </a:solidFill>
              <a:latin typeface="Calibri"/>
              <a:ea typeface="Calibri"/>
              <a:cs typeface="Calibri"/>
              <a:sym typeface="Calibri"/>
            </a:endParaRPr>
          </a:p>
        </p:txBody>
      </p:sp>
      <p:sp>
        <p:nvSpPr>
          <p:cNvPr id="164" name="Google Shape;164;p31"/>
          <p:cNvSpPr txBox="1"/>
          <p:nvPr/>
        </p:nvSpPr>
        <p:spPr>
          <a:xfrm>
            <a:off x="411254" y="1027614"/>
            <a:ext cx="7134240" cy="484800"/>
          </a:xfrm>
          <a:prstGeom prst="rect">
            <a:avLst/>
          </a:prstGeom>
          <a:solidFill>
            <a:srgbClr val="F3F3F3"/>
          </a:solidFill>
          <a:ln>
            <a:noFill/>
          </a:ln>
        </p:spPr>
        <p:txBody>
          <a:bodyPr spcFirstLastPara="1" wrap="square" lIns="68575" tIns="34275" rIns="68575" bIns="34275" anchor="t" anchorCtr="0">
            <a:noAutofit/>
          </a:bodyPr>
          <a:lstStyle/>
          <a:p>
            <a:pPr marL="342900" indent="-342900" rtl="0" fontAlgn="base">
              <a:spcBef>
                <a:spcPts val="0"/>
              </a:spcBef>
              <a:spcAft>
                <a:spcPts val="0"/>
              </a:spcAft>
              <a:buFont typeface="+mj-lt"/>
              <a:buAutoNum type="arabicPeriod" startAt="2"/>
            </a:pPr>
            <a:r>
              <a:rPr lang="es-419" dirty="0">
                <a:solidFill>
                  <a:schemeClr val="tx1"/>
                </a:solidFill>
                <a:latin typeface="Calibri" panose="020F0502020204030204" pitchFamily="34" charset="0"/>
                <a:cs typeface="Calibri" panose="020F0502020204030204" pitchFamily="34" charset="0"/>
              </a:rPr>
              <a:t> Compara las emisiones netas de ambos escenarios, ¿qué puedes concluir acerca de las probabilidades de limitar el alza de temperatura a 1,5°C?</a:t>
            </a:r>
          </a:p>
        </p:txBody>
      </p:sp>
      <p:pic>
        <p:nvPicPr>
          <p:cNvPr id="3" name="Imagen 2" descr="Gráfico, Histograma&#10;&#10;Descripción generada automáticamente">
            <a:extLst>
              <a:ext uri="{FF2B5EF4-FFF2-40B4-BE49-F238E27FC236}">
                <a16:creationId xmlns:a16="http://schemas.microsoft.com/office/drawing/2014/main" id="{9923B218-B221-27E9-5E76-96A30FDE4EEC}"/>
              </a:ext>
            </a:extLst>
          </p:cNvPr>
          <p:cNvPicPr>
            <a:picLocks noChangeAspect="1"/>
          </p:cNvPicPr>
          <p:nvPr/>
        </p:nvPicPr>
        <p:blipFill>
          <a:blip r:embed="rId3"/>
          <a:stretch>
            <a:fillRect/>
          </a:stretch>
        </p:blipFill>
        <p:spPr>
          <a:xfrm>
            <a:off x="624162" y="1863772"/>
            <a:ext cx="3658680" cy="2131532"/>
          </a:xfrm>
          <a:prstGeom prst="rect">
            <a:avLst/>
          </a:prstGeom>
        </p:spPr>
      </p:pic>
      <p:pic>
        <p:nvPicPr>
          <p:cNvPr id="8" name="Imagen 7" descr="Gráfico&#10;&#10;Descripción generada automáticamente">
            <a:extLst>
              <a:ext uri="{FF2B5EF4-FFF2-40B4-BE49-F238E27FC236}">
                <a16:creationId xmlns:a16="http://schemas.microsoft.com/office/drawing/2014/main" id="{6DF057C0-54F1-1322-B3E0-C05A7A943B71}"/>
              </a:ext>
            </a:extLst>
          </p:cNvPr>
          <p:cNvPicPr>
            <a:picLocks noChangeAspect="1"/>
          </p:cNvPicPr>
          <p:nvPr/>
        </p:nvPicPr>
        <p:blipFill>
          <a:blip r:embed="rId4"/>
          <a:stretch>
            <a:fillRect/>
          </a:stretch>
        </p:blipFill>
        <p:spPr>
          <a:xfrm>
            <a:off x="4695064" y="1890191"/>
            <a:ext cx="3658680" cy="2158915"/>
          </a:xfrm>
          <a:prstGeom prst="rect">
            <a:avLst/>
          </a:prstGeom>
        </p:spPr>
      </p:pic>
      <p:sp>
        <p:nvSpPr>
          <p:cNvPr id="9" name="CuadroTexto 8">
            <a:extLst>
              <a:ext uri="{FF2B5EF4-FFF2-40B4-BE49-F238E27FC236}">
                <a16:creationId xmlns:a16="http://schemas.microsoft.com/office/drawing/2014/main" id="{88EF2696-3A69-4E4E-CA4E-8A31B6E17CF3}"/>
              </a:ext>
            </a:extLst>
          </p:cNvPr>
          <p:cNvSpPr txBox="1"/>
          <p:nvPr/>
        </p:nvSpPr>
        <p:spPr>
          <a:xfrm>
            <a:off x="2002898" y="1828799"/>
            <a:ext cx="901209" cy="307777"/>
          </a:xfrm>
          <a:prstGeom prst="rect">
            <a:avLst/>
          </a:prstGeom>
          <a:noFill/>
        </p:spPr>
        <p:txBody>
          <a:bodyPr wrap="none" rtlCol="0">
            <a:spAutoFit/>
          </a:bodyPr>
          <a:lstStyle/>
          <a:p>
            <a:r>
              <a:rPr lang="es-ES" b="1" dirty="0">
                <a:latin typeface="Calibri" panose="020F0502020204030204" pitchFamily="34" charset="0"/>
                <a:cs typeface="Calibri" panose="020F0502020204030204" pitchFamily="34" charset="0"/>
              </a:rPr>
              <a:t>optimista</a:t>
            </a:r>
            <a:endParaRPr lang="es-419" b="1" dirty="0">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F5AB6808-7349-2ECC-F53A-A6CDB174732D}"/>
              </a:ext>
            </a:extLst>
          </p:cNvPr>
          <p:cNvSpPr txBox="1"/>
          <p:nvPr/>
        </p:nvSpPr>
        <p:spPr>
          <a:xfrm>
            <a:off x="6142206" y="1842345"/>
            <a:ext cx="739305" cy="307777"/>
          </a:xfrm>
          <a:prstGeom prst="rect">
            <a:avLst/>
          </a:prstGeom>
          <a:noFill/>
        </p:spPr>
        <p:txBody>
          <a:bodyPr wrap="none" rtlCol="0">
            <a:spAutoFit/>
          </a:bodyPr>
          <a:lstStyle/>
          <a:p>
            <a:r>
              <a:rPr lang="es-ES" b="1" dirty="0">
                <a:latin typeface="Calibri" panose="020F0502020204030204" pitchFamily="34" charset="0"/>
                <a:cs typeface="Calibri" panose="020F0502020204030204" pitchFamily="34" charset="0"/>
              </a:rPr>
              <a:t>realista</a:t>
            </a:r>
            <a:endParaRPr lang="es-419"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EEB2D0C5-58F3-C3A2-C5C5-9FAB0E4B9BCD}"/>
                  </a:ext>
                </a:extLst>
              </p:cNvPr>
              <p:cNvSpPr txBox="1"/>
              <p:nvPr/>
            </p:nvSpPr>
            <p:spPr>
              <a:xfrm>
                <a:off x="1828662" y="4356884"/>
                <a:ext cx="124968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552,21 </m:t>
                      </m:r>
                      <m:r>
                        <a:rPr lang="es-ES" b="0" i="1" smtClean="0">
                          <a:latin typeface="Cambria Math" panose="02040503050406030204" pitchFamily="18" charset="0"/>
                        </a:rPr>
                        <m:t>𝐺𝑡𝐶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𝑂</m:t>
                          </m:r>
                        </m:e>
                        <m:sub>
                          <m:r>
                            <a:rPr lang="es-ES" b="0" i="1" smtClean="0">
                              <a:latin typeface="Cambria Math" panose="02040503050406030204" pitchFamily="18" charset="0"/>
                            </a:rPr>
                            <m:t>2</m:t>
                          </m:r>
                        </m:sub>
                      </m:sSub>
                    </m:oMath>
                  </m:oMathPara>
                </a14:m>
                <a:endParaRPr lang="es-419" dirty="0"/>
              </a:p>
            </p:txBody>
          </p:sp>
        </mc:Choice>
        <mc:Fallback xmlns="">
          <p:sp>
            <p:nvSpPr>
              <p:cNvPr id="14" name="CuadroTexto 13">
                <a:extLst>
                  <a:ext uri="{FF2B5EF4-FFF2-40B4-BE49-F238E27FC236}">
                    <a16:creationId xmlns:a16="http://schemas.microsoft.com/office/drawing/2014/main" id="{EEB2D0C5-58F3-C3A2-C5C5-9FAB0E4B9BCD}"/>
                  </a:ext>
                </a:extLst>
              </p:cNvPr>
              <p:cNvSpPr txBox="1">
                <a:spLocks noRot="1" noChangeAspect="1" noMove="1" noResize="1" noEditPoints="1" noAdjustHandles="1" noChangeArrowheads="1" noChangeShapeType="1" noTextEdit="1"/>
              </p:cNvSpPr>
              <p:nvPr/>
            </p:nvSpPr>
            <p:spPr>
              <a:xfrm>
                <a:off x="1828662" y="4356884"/>
                <a:ext cx="1249680" cy="307777"/>
              </a:xfrm>
              <a:prstGeom prst="rect">
                <a:avLst/>
              </a:prstGeom>
              <a:blipFill>
                <a:blip r:embed="rId5"/>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F9FD4F80-8E7E-59F1-4B29-0477F8075299}"/>
                  </a:ext>
                </a:extLst>
              </p:cNvPr>
              <p:cNvSpPr txBox="1"/>
              <p:nvPr/>
            </p:nvSpPr>
            <p:spPr>
              <a:xfrm>
                <a:off x="6293924" y="4356883"/>
                <a:ext cx="117517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971,88 </m:t>
                      </m:r>
                      <m:r>
                        <a:rPr lang="es-ES" b="0" i="1" smtClean="0">
                          <a:latin typeface="Cambria Math" panose="02040503050406030204" pitchFamily="18" charset="0"/>
                        </a:rPr>
                        <m:t>𝐺𝑡𝐶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𝑂</m:t>
                          </m:r>
                        </m:e>
                        <m:sub>
                          <m:r>
                            <a:rPr lang="es-ES" b="0" i="1" smtClean="0">
                              <a:latin typeface="Cambria Math" panose="02040503050406030204" pitchFamily="18" charset="0"/>
                            </a:rPr>
                            <m:t>2</m:t>
                          </m:r>
                        </m:sub>
                      </m:sSub>
                    </m:oMath>
                  </m:oMathPara>
                </a14:m>
                <a:endParaRPr lang="es-419" dirty="0"/>
              </a:p>
            </p:txBody>
          </p:sp>
        </mc:Choice>
        <mc:Fallback xmlns="">
          <p:sp>
            <p:nvSpPr>
              <p:cNvPr id="19" name="CuadroTexto 18">
                <a:extLst>
                  <a:ext uri="{FF2B5EF4-FFF2-40B4-BE49-F238E27FC236}">
                    <a16:creationId xmlns:a16="http://schemas.microsoft.com/office/drawing/2014/main" id="{F9FD4F80-8E7E-59F1-4B29-0477F8075299}"/>
                  </a:ext>
                </a:extLst>
              </p:cNvPr>
              <p:cNvSpPr txBox="1">
                <a:spLocks noRot="1" noChangeAspect="1" noMove="1" noResize="1" noEditPoints="1" noAdjustHandles="1" noChangeArrowheads="1" noChangeShapeType="1" noTextEdit="1"/>
              </p:cNvSpPr>
              <p:nvPr/>
            </p:nvSpPr>
            <p:spPr>
              <a:xfrm>
                <a:off x="6293924" y="4356883"/>
                <a:ext cx="1175173" cy="307777"/>
              </a:xfrm>
              <a:prstGeom prst="rect">
                <a:avLst/>
              </a:prstGeom>
              <a:blipFill>
                <a:blip r:embed="rId6"/>
                <a:stretch>
                  <a:fillRect r="-1036"/>
                </a:stretch>
              </a:blipFill>
            </p:spPr>
            <p:txBody>
              <a:bodyPr/>
              <a:lstStyle/>
              <a:p>
                <a:r>
                  <a:rPr lang="es-419">
                    <a:noFill/>
                  </a:rPr>
                  <a:t> </a:t>
                </a:r>
              </a:p>
            </p:txBody>
          </p:sp>
        </mc:Fallback>
      </mc:AlternateContent>
      <p:sp>
        <p:nvSpPr>
          <p:cNvPr id="21" name="CuadroTexto 20">
            <a:extLst>
              <a:ext uri="{FF2B5EF4-FFF2-40B4-BE49-F238E27FC236}">
                <a16:creationId xmlns:a16="http://schemas.microsoft.com/office/drawing/2014/main" id="{26EE7D77-76ED-356C-6339-0C2CAE8CE471}"/>
              </a:ext>
            </a:extLst>
          </p:cNvPr>
          <p:cNvSpPr txBox="1"/>
          <p:nvPr/>
        </p:nvSpPr>
        <p:spPr>
          <a:xfrm>
            <a:off x="1032748" y="4049107"/>
            <a:ext cx="3017705" cy="307777"/>
          </a:xfrm>
          <a:prstGeom prst="rect">
            <a:avLst/>
          </a:prstGeom>
          <a:noFill/>
        </p:spPr>
        <p:txBody>
          <a:bodyPr wrap="square">
            <a:spAutoFit/>
          </a:bodyPr>
          <a:lstStyle/>
          <a:p>
            <a:r>
              <a:rPr lang="es-ES" dirty="0">
                <a:latin typeface="Calibri" panose="020F0502020204030204" pitchFamily="34" charset="0"/>
                <a:cs typeface="Calibri" panose="020F0502020204030204" pitchFamily="34" charset="0"/>
              </a:rPr>
              <a:t>E</a:t>
            </a:r>
            <a:r>
              <a:rPr lang="es-ES" sz="1400" dirty="0">
                <a:latin typeface="Calibri" panose="020F0502020204030204" pitchFamily="34" charset="0"/>
                <a:cs typeface="Calibri" panose="020F0502020204030204" pitchFamily="34" charset="0"/>
              </a:rPr>
              <a:t>misiones acumuladas (2020 a 2050) </a:t>
            </a:r>
            <a:endParaRPr lang="es-419" dirty="0"/>
          </a:p>
        </p:txBody>
      </p:sp>
      <p:sp>
        <p:nvSpPr>
          <p:cNvPr id="22" name="CuadroTexto 21">
            <a:extLst>
              <a:ext uri="{FF2B5EF4-FFF2-40B4-BE49-F238E27FC236}">
                <a16:creationId xmlns:a16="http://schemas.microsoft.com/office/drawing/2014/main" id="{0E3B0C29-A851-5035-084C-FF5DC7D0BF8C}"/>
              </a:ext>
            </a:extLst>
          </p:cNvPr>
          <p:cNvSpPr txBox="1"/>
          <p:nvPr/>
        </p:nvSpPr>
        <p:spPr>
          <a:xfrm>
            <a:off x="5386570" y="4049107"/>
            <a:ext cx="2882516" cy="307777"/>
          </a:xfrm>
          <a:prstGeom prst="rect">
            <a:avLst/>
          </a:prstGeom>
          <a:noFill/>
        </p:spPr>
        <p:txBody>
          <a:bodyPr wrap="square">
            <a:spAutoFit/>
          </a:bodyPr>
          <a:lstStyle/>
          <a:p>
            <a:r>
              <a:rPr lang="es-ES" dirty="0">
                <a:latin typeface="Calibri" panose="020F0502020204030204" pitchFamily="34" charset="0"/>
                <a:cs typeface="Calibri" panose="020F0502020204030204" pitchFamily="34" charset="0"/>
              </a:rPr>
              <a:t>E</a:t>
            </a:r>
            <a:r>
              <a:rPr lang="es-ES" sz="1400" dirty="0">
                <a:latin typeface="Calibri" panose="020F0502020204030204" pitchFamily="34" charset="0"/>
                <a:cs typeface="Calibri" panose="020F0502020204030204" pitchFamily="34" charset="0"/>
              </a:rPr>
              <a:t>misiones </a:t>
            </a:r>
            <a:r>
              <a:rPr lang="es-ES" dirty="0">
                <a:latin typeface="Calibri" panose="020F0502020204030204" pitchFamily="34" charset="0"/>
                <a:cs typeface="Calibri" panose="020F0502020204030204" pitchFamily="34" charset="0"/>
              </a:rPr>
              <a:t>acumuladas </a:t>
            </a:r>
            <a:r>
              <a:rPr lang="es-ES" sz="1400" dirty="0">
                <a:latin typeface="Calibri" panose="020F0502020204030204" pitchFamily="34" charset="0"/>
                <a:cs typeface="Calibri" panose="020F0502020204030204" pitchFamily="34" charset="0"/>
              </a:rPr>
              <a:t>(2020 a 2050) </a:t>
            </a:r>
            <a:endParaRPr lang="es-419" dirty="0"/>
          </a:p>
        </p:txBody>
      </p:sp>
    </p:spTree>
    <p:extLst>
      <p:ext uri="{BB962C8B-B14F-4D97-AF65-F5344CB8AC3E}">
        <p14:creationId xmlns:p14="http://schemas.microsoft.com/office/powerpoint/2010/main" val="78642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2</a:t>
            </a:r>
            <a:endParaRPr sz="2700" b="1" i="0" u="none" strike="noStrike" cap="none" dirty="0">
              <a:solidFill>
                <a:srgbClr val="423B71"/>
              </a:solidFill>
              <a:latin typeface="Calibri"/>
              <a:ea typeface="Calibri"/>
              <a:cs typeface="Calibri"/>
              <a:sym typeface="Calibri"/>
            </a:endParaRPr>
          </a:p>
        </p:txBody>
      </p:sp>
      <p:sp>
        <p:nvSpPr>
          <p:cNvPr id="164" name="Google Shape;164;p31"/>
          <p:cNvSpPr txBox="1"/>
          <p:nvPr/>
        </p:nvSpPr>
        <p:spPr>
          <a:xfrm>
            <a:off x="411254" y="1027614"/>
            <a:ext cx="7134240" cy="484800"/>
          </a:xfrm>
          <a:prstGeom prst="rect">
            <a:avLst/>
          </a:prstGeom>
          <a:solidFill>
            <a:srgbClr val="F3F3F3"/>
          </a:solidFill>
          <a:ln>
            <a:noFill/>
          </a:ln>
        </p:spPr>
        <p:txBody>
          <a:bodyPr spcFirstLastPara="1" wrap="square" lIns="68575" tIns="34275" rIns="68575" bIns="34275" anchor="t" anchorCtr="0">
            <a:noAutofit/>
          </a:bodyPr>
          <a:lstStyle/>
          <a:p>
            <a:pPr marL="342900" indent="-342900" rtl="0" fontAlgn="base">
              <a:spcBef>
                <a:spcPts val="0"/>
              </a:spcBef>
              <a:spcAft>
                <a:spcPts val="0"/>
              </a:spcAft>
              <a:buFont typeface="+mj-lt"/>
              <a:buAutoNum type="arabicPeriod" startAt="2"/>
            </a:pPr>
            <a:r>
              <a:rPr lang="es-419" dirty="0">
                <a:solidFill>
                  <a:schemeClr val="tx1"/>
                </a:solidFill>
                <a:latin typeface="Calibri" panose="020F0502020204030204" pitchFamily="34" charset="0"/>
                <a:cs typeface="Calibri" panose="020F0502020204030204" pitchFamily="34" charset="0"/>
              </a:rPr>
              <a:t> Compara las emisiones netas de ambos escenarios, ¿qué puedes concluir acerca de las probabilidades de limitar el alza de temperatura a 1,5°C?</a:t>
            </a:r>
          </a:p>
        </p:txBody>
      </p:sp>
      <p:grpSp>
        <p:nvGrpSpPr>
          <p:cNvPr id="2" name="Grupo 1">
            <a:extLst>
              <a:ext uri="{FF2B5EF4-FFF2-40B4-BE49-F238E27FC236}">
                <a16:creationId xmlns:a16="http://schemas.microsoft.com/office/drawing/2014/main" id="{05E20995-5CE2-2372-DBD8-9E45648175A4}"/>
              </a:ext>
            </a:extLst>
          </p:cNvPr>
          <p:cNvGrpSpPr/>
          <p:nvPr/>
        </p:nvGrpSpPr>
        <p:grpSpPr>
          <a:xfrm>
            <a:off x="465328" y="1898513"/>
            <a:ext cx="7729582" cy="2835862"/>
            <a:chOff x="624162" y="1828799"/>
            <a:chExt cx="7729582" cy="2835862"/>
          </a:xfrm>
        </p:grpSpPr>
        <p:pic>
          <p:nvPicPr>
            <p:cNvPr id="3" name="Imagen 2" descr="Gráfico, Histograma&#10;&#10;Descripción generada automáticamente">
              <a:extLst>
                <a:ext uri="{FF2B5EF4-FFF2-40B4-BE49-F238E27FC236}">
                  <a16:creationId xmlns:a16="http://schemas.microsoft.com/office/drawing/2014/main" id="{9923B218-B221-27E9-5E76-96A30FDE4EEC}"/>
                </a:ext>
              </a:extLst>
            </p:cNvPr>
            <p:cNvPicPr>
              <a:picLocks noChangeAspect="1"/>
            </p:cNvPicPr>
            <p:nvPr/>
          </p:nvPicPr>
          <p:blipFill>
            <a:blip r:embed="rId3">
              <a:alphaModFix amt="50000"/>
            </a:blip>
            <a:stretch>
              <a:fillRect/>
            </a:stretch>
          </p:blipFill>
          <p:spPr>
            <a:xfrm>
              <a:off x="624162" y="1863772"/>
              <a:ext cx="3658680" cy="2131532"/>
            </a:xfrm>
            <a:prstGeom prst="rect">
              <a:avLst/>
            </a:prstGeom>
          </p:spPr>
        </p:pic>
        <p:pic>
          <p:nvPicPr>
            <p:cNvPr id="8" name="Imagen 7" descr="Gráfico&#10;&#10;Descripción generada automáticamente">
              <a:extLst>
                <a:ext uri="{FF2B5EF4-FFF2-40B4-BE49-F238E27FC236}">
                  <a16:creationId xmlns:a16="http://schemas.microsoft.com/office/drawing/2014/main" id="{6DF057C0-54F1-1322-B3E0-C05A7A943B71}"/>
                </a:ext>
              </a:extLst>
            </p:cNvPr>
            <p:cNvPicPr>
              <a:picLocks noChangeAspect="1"/>
            </p:cNvPicPr>
            <p:nvPr/>
          </p:nvPicPr>
          <p:blipFill>
            <a:blip r:embed="rId4">
              <a:alphaModFix amt="35000"/>
            </a:blip>
            <a:stretch>
              <a:fillRect/>
            </a:stretch>
          </p:blipFill>
          <p:spPr>
            <a:xfrm>
              <a:off x="4695064" y="1890191"/>
              <a:ext cx="3658680" cy="2158915"/>
            </a:xfrm>
            <a:prstGeom prst="rect">
              <a:avLst/>
            </a:prstGeom>
          </p:spPr>
        </p:pic>
        <p:sp>
          <p:nvSpPr>
            <p:cNvPr id="9" name="CuadroTexto 8">
              <a:extLst>
                <a:ext uri="{FF2B5EF4-FFF2-40B4-BE49-F238E27FC236}">
                  <a16:creationId xmlns:a16="http://schemas.microsoft.com/office/drawing/2014/main" id="{88EF2696-3A69-4E4E-CA4E-8A31B6E17CF3}"/>
                </a:ext>
              </a:extLst>
            </p:cNvPr>
            <p:cNvSpPr txBox="1"/>
            <p:nvPr/>
          </p:nvSpPr>
          <p:spPr>
            <a:xfrm>
              <a:off x="2002898" y="1828799"/>
              <a:ext cx="901209" cy="307777"/>
            </a:xfrm>
            <a:prstGeom prst="rect">
              <a:avLst/>
            </a:prstGeom>
            <a:noFill/>
          </p:spPr>
          <p:txBody>
            <a:bodyPr wrap="none" rtlCol="0">
              <a:spAutoFit/>
            </a:bodyPr>
            <a:lstStyle/>
            <a:p>
              <a:r>
                <a:rPr lang="es-ES" b="1" dirty="0">
                  <a:latin typeface="Calibri" panose="020F0502020204030204" pitchFamily="34" charset="0"/>
                  <a:cs typeface="Calibri" panose="020F0502020204030204" pitchFamily="34" charset="0"/>
                </a:rPr>
                <a:t>optimista</a:t>
              </a:r>
              <a:endParaRPr lang="es-419" b="1" dirty="0">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F5AB6808-7349-2ECC-F53A-A6CDB174732D}"/>
                </a:ext>
              </a:extLst>
            </p:cNvPr>
            <p:cNvSpPr txBox="1"/>
            <p:nvPr/>
          </p:nvSpPr>
          <p:spPr>
            <a:xfrm>
              <a:off x="6142206" y="1842345"/>
              <a:ext cx="739305" cy="307777"/>
            </a:xfrm>
            <a:prstGeom prst="rect">
              <a:avLst/>
            </a:prstGeom>
            <a:noFill/>
          </p:spPr>
          <p:txBody>
            <a:bodyPr wrap="none" rtlCol="0">
              <a:spAutoFit/>
            </a:bodyPr>
            <a:lstStyle/>
            <a:p>
              <a:r>
                <a:rPr lang="es-ES" b="1" dirty="0">
                  <a:latin typeface="Calibri" panose="020F0502020204030204" pitchFamily="34" charset="0"/>
                  <a:cs typeface="Calibri" panose="020F0502020204030204" pitchFamily="34" charset="0"/>
                </a:rPr>
                <a:t>realista</a:t>
              </a:r>
              <a:endParaRPr lang="es-419"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EEB2D0C5-58F3-C3A2-C5C5-9FAB0E4B9BCD}"/>
                    </a:ext>
                  </a:extLst>
                </p:cNvPr>
                <p:cNvSpPr txBox="1"/>
                <p:nvPr/>
              </p:nvSpPr>
              <p:spPr>
                <a:xfrm>
                  <a:off x="1828662" y="4356884"/>
                  <a:ext cx="124968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552,21 </m:t>
                        </m:r>
                        <m:r>
                          <a:rPr lang="es-ES" b="0" i="1" smtClean="0">
                            <a:latin typeface="Cambria Math" panose="02040503050406030204" pitchFamily="18" charset="0"/>
                          </a:rPr>
                          <m:t>𝐺𝑡𝐶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𝑂</m:t>
                            </m:r>
                          </m:e>
                          <m:sub>
                            <m:r>
                              <a:rPr lang="es-ES" b="0" i="1" smtClean="0">
                                <a:latin typeface="Cambria Math" panose="02040503050406030204" pitchFamily="18" charset="0"/>
                              </a:rPr>
                              <m:t>2</m:t>
                            </m:r>
                          </m:sub>
                        </m:sSub>
                      </m:oMath>
                    </m:oMathPara>
                  </a14:m>
                  <a:endParaRPr lang="es-419" dirty="0"/>
                </a:p>
              </p:txBody>
            </p:sp>
          </mc:Choice>
          <mc:Fallback xmlns="">
            <p:sp>
              <p:nvSpPr>
                <p:cNvPr id="14" name="CuadroTexto 13">
                  <a:extLst>
                    <a:ext uri="{FF2B5EF4-FFF2-40B4-BE49-F238E27FC236}">
                      <a16:creationId xmlns:a16="http://schemas.microsoft.com/office/drawing/2014/main" id="{EEB2D0C5-58F3-C3A2-C5C5-9FAB0E4B9BCD}"/>
                    </a:ext>
                  </a:extLst>
                </p:cNvPr>
                <p:cNvSpPr txBox="1">
                  <a:spLocks noRot="1" noChangeAspect="1" noMove="1" noResize="1" noEditPoints="1" noAdjustHandles="1" noChangeArrowheads="1" noChangeShapeType="1" noTextEdit="1"/>
                </p:cNvSpPr>
                <p:nvPr/>
              </p:nvSpPr>
              <p:spPr>
                <a:xfrm>
                  <a:off x="1828662" y="4356884"/>
                  <a:ext cx="1249680" cy="307777"/>
                </a:xfrm>
                <a:prstGeom prst="rect">
                  <a:avLst/>
                </a:prstGeom>
                <a:blipFill>
                  <a:blip r:embed="rId5"/>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F9FD4F80-8E7E-59F1-4B29-0477F8075299}"/>
                    </a:ext>
                  </a:extLst>
                </p:cNvPr>
                <p:cNvSpPr txBox="1"/>
                <p:nvPr/>
              </p:nvSpPr>
              <p:spPr>
                <a:xfrm>
                  <a:off x="6293924" y="4356883"/>
                  <a:ext cx="117517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971,88 </m:t>
                        </m:r>
                        <m:r>
                          <a:rPr lang="es-ES" b="0" i="1" smtClean="0">
                            <a:latin typeface="Cambria Math" panose="02040503050406030204" pitchFamily="18" charset="0"/>
                          </a:rPr>
                          <m:t>𝐺𝑡𝐶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𝑂</m:t>
                            </m:r>
                          </m:e>
                          <m:sub>
                            <m:r>
                              <a:rPr lang="es-ES" b="0" i="1" smtClean="0">
                                <a:latin typeface="Cambria Math" panose="02040503050406030204" pitchFamily="18" charset="0"/>
                              </a:rPr>
                              <m:t>2</m:t>
                            </m:r>
                          </m:sub>
                        </m:sSub>
                      </m:oMath>
                    </m:oMathPara>
                  </a14:m>
                  <a:endParaRPr lang="es-419" dirty="0"/>
                </a:p>
              </p:txBody>
            </p:sp>
          </mc:Choice>
          <mc:Fallback xmlns="">
            <p:sp>
              <p:nvSpPr>
                <p:cNvPr id="19" name="CuadroTexto 18">
                  <a:extLst>
                    <a:ext uri="{FF2B5EF4-FFF2-40B4-BE49-F238E27FC236}">
                      <a16:creationId xmlns:a16="http://schemas.microsoft.com/office/drawing/2014/main" id="{F9FD4F80-8E7E-59F1-4B29-0477F8075299}"/>
                    </a:ext>
                  </a:extLst>
                </p:cNvPr>
                <p:cNvSpPr txBox="1">
                  <a:spLocks noRot="1" noChangeAspect="1" noMove="1" noResize="1" noEditPoints="1" noAdjustHandles="1" noChangeArrowheads="1" noChangeShapeType="1" noTextEdit="1"/>
                </p:cNvSpPr>
                <p:nvPr/>
              </p:nvSpPr>
              <p:spPr>
                <a:xfrm>
                  <a:off x="6293924" y="4356883"/>
                  <a:ext cx="1175173" cy="307777"/>
                </a:xfrm>
                <a:prstGeom prst="rect">
                  <a:avLst/>
                </a:prstGeom>
                <a:blipFill>
                  <a:blip r:embed="rId6"/>
                  <a:stretch>
                    <a:fillRect r="-1036"/>
                  </a:stretch>
                </a:blipFill>
              </p:spPr>
              <p:txBody>
                <a:bodyPr/>
                <a:lstStyle/>
                <a:p>
                  <a:r>
                    <a:rPr lang="es-419">
                      <a:noFill/>
                    </a:rPr>
                    <a:t> </a:t>
                  </a:r>
                </a:p>
              </p:txBody>
            </p:sp>
          </mc:Fallback>
        </mc:AlternateContent>
        <p:sp>
          <p:nvSpPr>
            <p:cNvPr id="21" name="CuadroTexto 20">
              <a:extLst>
                <a:ext uri="{FF2B5EF4-FFF2-40B4-BE49-F238E27FC236}">
                  <a16:creationId xmlns:a16="http://schemas.microsoft.com/office/drawing/2014/main" id="{26EE7D77-76ED-356C-6339-0C2CAE8CE471}"/>
                </a:ext>
              </a:extLst>
            </p:cNvPr>
            <p:cNvSpPr txBox="1"/>
            <p:nvPr/>
          </p:nvSpPr>
          <p:spPr>
            <a:xfrm>
              <a:off x="1032748" y="4049107"/>
              <a:ext cx="3017705" cy="307777"/>
            </a:xfrm>
            <a:prstGeom prst="rect">
              <a:avLst/>
            </a:prstGeom>
            <a:noFill/>
          </p:spPr>
          <p:txBody>
            <a:bodyPr wrap="square">
              <a:spAutoFit/>
            </a:bodyPr>
            <a:lstStyle/>
            <a:p>
              <a:r>
                <a:rPr lang="es-ES" dirty="0">
                  <a:latin typeface="Calibri" panose="020F0502020204030204" pitchFamily="34" charset="0"/>
                  <a:cs typeface="Calibri" panose="020F0502020204030204" pitchFamily="34" charset="0"/>
                </a:rPr>
                <a:t>E</a:t>
              </a:r>
              <a:r>
                <a:rPr lang="es-ES" sz="1400" dirty="0">
                  <a:latin typeface="Calibri" panose="020F0502020204030204" pitchFamily="34" charset="0"/>
                  <a:cs typeface="Calibri" panose="020F0502020204030204" pitchFamily="34" charset="0"/>
                </a:rPr>
                <a:t>misiones acumuladas (2020 a 2050) </a:t>
              </a:r>
              <a:endParaRPr lang="es-419" dirty="0"/>
            </a:p>
          </p:txBody>
        </p:sp>
        <p:sp>
          <p:nvSpPr>
            <p:cNvPr id="22" name="CuadroTexto 21">
              <a:extLst>
                <a:ext uri="{FF2B5EF4-FFF2-40B4-BE49-F238E27FC236}">
                  <a16:creationId xmlns:a16="http://schemas.microsoft.com/office/drawing/2014/main" id="{0E3B0C29-A851-5035-084C-FF5DC7D0BF8C}"/>
                </a:ext>
              </a:extLst>
            </p:cNvPr>
            <p:cNvSpPr txBox="1"/>
            <p:nvPr/>
          </p:nvSpPr>
          <p:spPr>
            <a:xfrm>
              <a:off x="5386570" y="4049107"/>
              <a:ext cx="2882516" cy="307777"/>
            </a:xfrm>
            <a:prstGeom prst="rect">
              <a:avLst/>
            </a:prstGeom>
            <a:noFill/>
          </p:spPr>
          <p:txBody>
            <a:bodyPr wrap="square">
              <a:spAutoFit/>
            </a:bodyPr>
            <a:lstStyle/>
            <a:p>
              <a:r>
                <a:rPr lang="es-ES" dirty="0">
                  <a:latin typeface="Calibri" panose="020F0502020204030204" pitchFamily="34" charset="0"/>
                  <a:cs typeface="Calibri" panose="020F0502020204030204" pitchFamily="34" charset="0"/>
                </a:rPr>
                <a:t>E</a:t>
              </a:r>
              <a:r>
                <a:rPr lang="es-ES" sz="1400" dirty="0">
                  <a:latin typeface="Calibri" panose="020F0502020204030204" pitchFamily="34" charset="0"/>
                  <a:cs typeface="Calibri" panose="020F0502020204030204" pitchFamily="34" charset="0"/>
                </a:rPr>
                <a:t>misiones </a:t>
              </a:r>
              <a:r>
                <a:rPr lang="es-ES" dirty="0">
                  <a:latin typeface="Calibri" panose="020F0502020204030204" pitchFamily="34" charset="0"/>
                  <a:cs typeface="Calibri" panose="020F0502020204030204" pitchFamily="34" charset="0"/>
                </a:rPr>
                <a:t>acumuladas </a:t>
              </a:r>
              <a:r>
                <a:rPr lang="es-ES" sz="1400" dirty="0">
                  <a:latin typeface="Calibri" panose="020F0502020204030204" pitchFamily="34" charset="0"/>
                  <a:cs typeface="Calibri" panose="020F0502020204030204" pitchFamily="34" charset="0"/>
                </a:rPr>
                <a:t>(2020 a 2050) </a:t>
              </a:r>
              <a:endParaRPr lang="es-419" dirty="0"/>
            </a:p>
          </p:txBody>
        </p:sp>
      </p:grpSp>
      <p:sp>
        <p:nvSpPr>
          <p:cNvPr id="4" name="CuadroTexto 3">
            <a:extLst>
              <a:ext uri="{FF2B5EF4-FFF2-40B4-BE49-F238E27FC236}">
                <a16:creationId xmlns:a16="http://schemas.microsoft.com/office/drawing/2014/main" id="{5D40F09A-F664-0077-3590-89EC3399B57F}"/>
              </a:ext>
            </a:extLst>
          </p:cNvPr>
          <p:cNvSpPr txBox="1"/>
          <p:nvPr/>
        </p:nvSpPr>
        <p:spPr>
          <a:xfrm>
            <a:off x="654408" y="2454586"/>
            <a:ext cx="7592292" cy="1169551"/>
          </a:xfrm>
          <a:prstGeom prst="rect">
            <a:avLst/>
          </a:prstGeom>
          <a:solidFill>
            <a:srgbClr val="433B71"/>
          </a:solidFill>
        </p:spPr>
        <p:txBody>
          <a:bodyPr wrap="square" rtlCol="0">
            <a:spAutoFit/>
          </a:bodyPr>
          <a:lstStyle/>
          <a:p>
            <a:pPr algn="just"/>
            <a:r>
              <a:rPr lang="es-419" b="0" i="0" dirty="0">
                <a:solidFill>
                  <a:schemeClr val="bg1"/>
                </a:solidFill>
                <a:effectLst/>
                <a:latin typeface="Calibri" panose="020F0502020204030204" pitchFamily="34" charset="0"/>
                <a:cs typeface="Calibri" panose="020F0502020204030204" pitchFamily="34" charset="0"/>
              </a:rPr>
              <a:t>Las emisiones del escenario realista son casi el doble que las del optimista, </a:t>
            </a:r>
            <a:r>
              <a:rPr lang="es-419" b="1" i="0" dirty="0">
                <a:solidFill>
                  <a:schemeClr val="bg1"/>
                </a:solidFill>
                <a:effectLst/>
                <a:latin typeface="Calibri" panose="020F0502020204030204" pitchFamily="34" charset="0"/>
                <a:cs typeface="Calibri" panose="020F0502020204030204" pitchFamily="34" charset="0"/>
              </a:rPr>
              <a:t>aun cuando inician y terminan en el mismo nivel de emisiones netas</a:t>
            </a:r>
            <a:r>
              <a:rPr lang="es-419" b="0" i="0" dirty="0">
                <a:solidFill>
                  <a:schemeClr val="bg1"/>
                </a:solidFill>
                <a:effectLst/>
                <a:latin typeface="Calibri" panose="020F0502020204030204" pitchFamily="34" charset="0"/>
                <a:cs typeface="Calibri" panose="020F0502020204030204" pitchFamily="34" charset="0"/>
              </a:rPr>
              <a:t>. Es decir, </a:t>
            </a:r>
            <a:r>
              <a:rPr lang="es-419" b="1" i="0" dirty="0">
                <a:solidFill>
                  <a:schemeClr val="bg1"/>
                </a:solidFill>
                <a:effectLst/>
                <a:latin typeface="Calibri" panose="020F0502020204030204" pitchFamily="34" charset="0"/>
                <a:cs typeface="Calibri" panose="020F0502020204030204" pitchFamily="34" charset="0"/>
              </a:rPr>
              <a:t>no da lo mismo</a:t>
            </a:r>
            <a:r>
              <a:rPr lang="es-419" b="0" i="0" dirty="0">
                <a:solidFill>
                  <a:schemeClr val="bg1"/>
                </a:solidFill>
                <a:effectLst/>
                <a:latin typeface="Calibri" panose="020F0502020204030204" pitchFamily="34" charset="0"/>
                <a:cs typeface="Calibri" panose="020F0502020204030204" pitchFamily="34" charset="0"/>
              </a:rPr>
              <a:t> la manera en que se alcanza la meta de cero emisiones para el 2050. Estas diferencias en las emisiones de CO2 en ambos escenarios, podrían impactar directamente en la posibilidad de mantener los 1,5°C de aumento de temperatura de la Tierra en 2050.</a:t>
            </a:r>
            <a:endParaRPr lang="es-419"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175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Conclusiones</a:t>
            </a:r>
            <a:endParaRPr sz="2700" b="1" i="0" u="none" strike="noStrike" cap="none" dirty="0">
              <a:solidFill>
                <a:srgbClr val="423B71"/>
              </a:solidFill>
              <a:latin typeface="Calibri"/>
              <a:ea typeface="Calibri"/>
              <a:cs typeface="Calibri"/>
              <a:sym typeface="Calibri"/>
            </a:endParaRPr>
          </a:p>
        </p:txBody>
      </p:sp>
      <p:sp>
        <p:nvSpPr>
          <p:cNvPr id="164" name="Google Shape;164;p31"/>
          <p:cNvSpPr txBox="1"/>
          <p:nvPr/>
        </p:nvSpPr>
        <p:spPr>
          <a:xfrm>
            <a:off x="452197" y="1121996"/>
            <a:ext cx="7134240" cy="484800"/>
          </a:xfrm>
          <a:prstGeom prst="rect">
            <a:avLst/>
          </a:prstGeom>
          <a:noFill/>
          <a:ln>
            <a:noFill/>
          </a:ln>
        </p:spPr>
        <p:txBody>
          <a:bodyPr spcFirstLastPara="1" wrap="square" lIns="68575" tIns="34275" rIns="68575" bIns="34275" anchor="t" anchorCtr="0">
            <a:noAutofit/>
          </a:bodyPr>
          <a:lstStyle/>
          <a:p>
            <a:pPr marL="285750" indent="-285750" rtl="0" fontAlgn="base">
              <a:spcBef>
                <a:spcPts val="0"/>
              </a:spcBef>
              <a:spcAft>
                <a:spcPts val="0"/>
              </a:spcAft>
              <a:buFont typeface="Arial" panose="020B0604020202020204" pitchFamily="34" charset="0"/>
              <a:buChar char="•"/>
            </a:pPr>
            <a:r>
              <a:rPr lang="es-ES" dirty="0">
                <a:latin typeface="Calibri" panose="020F0502020204030204" pitchFamily="34" charset="0"/>
                <a:cs typeface="Calibri" panose="020F0502020204030204" pitchFamily="34" charset="0"/>
              </a:rPr>
              <a:t>P</a:t>
            </a:r>
            <a:r>
              <a:rPr lang="es-419" dirty="0">
                <a:latin typeface="Calibri" panose="020F0502020204030204" pitchFamily="34" charset="0"/>
                <a:cs typeface="Calibri" panose="020F0502020204030204" pitchFamily="34" charset="0"/>
              </a:rPr>
              <a:t>ara calcular una integral definida se puede realizar el siguiente procedimiento</a:t>
            </a:r>
            <a:endParaRPr lang="es-419" dirty="0">
              <a:solidFill>
                <a:schemeClr val="tx1"/>
              </a:solidFill>
              <a:latin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8B2DE60B-E969-4482-88B4-8351DEFA6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18" y="1780303"/>
            <a:ext cx="3491295" cy="24300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161B5915-2D60-6D7B-5756-0669590ACD78}"/>
                  </a:ext>
                </a:extLst>
              </p:cNvPr>
              <p:cNvSpPr txBox="1"/>
              <p:nvPr/>
            </p:nvSpPr>
            <p:spPr>
              <a:xfrm>
                <a:off x="4653886" y="1490790"/>
                <a:ext cx="4087505" cy="3381760"/>
              </a:xfrm>
              <a:prstGeom prst="rect">
                <a:avLst/>
              </a:prstGeom>
              <a:noFill/>
            </p:spPr>
            <p:txBody>
              <a:bodyPr wrap="square">
                <a:spAutoFit/>
              </a:bodyPr>
              <a:lstStyle/>
              <a:p>
                <a:pPr marL="342900" indent="-342900">
                  <a:buFont typeface="+mj-lt"/>
                  <a:buAutoNum type="arabicPeriod"/>
                </a:pPr>
                <a:r>
                  <a:rPr lang="es-419" dirty="0">
                    <a:latin typeface="Calibri" panose="020F0502020204030204" pitchFamily="34" charset="0"/>
                    <a:cs typeface="Calibri" panose="020F0502020204030204" pitchFamily="34" charset="0"/>
                  </a:rPr>
                  <a:t>Encontrar una antiderivada de la función </a:t>
                </a:r>
                <a:r>
                  <a:rPr lang="es-419" i="1" dirty="0">
                    <a:latin typeface="Calibri" panose="020F0502020204030204" pitchFamily="34" charset="0"/>
                    <a:cs typeface="Calibri" panose="020F0502020204030204" pitchFamily="34" charset="0"/>
                  </a:rPr>
                  <a:t>f(x)</a:t>
                </a:r>
                <a:r>
                  <a:rPr lang="es-419" dirty="0">
                    <a:latin typeface="Calibri" panose="020F0502020204030204" pitchFamily="34" charset="0"/>
                    <a:cs typeface="Calibri" panose="020F0502020204030204" pitchFamily="34" charset="0"/>
                  </a:rPr>
                  <a:t>. Es decir, una función </a:t>
                </a:r>
                <a:r>
                  <a:rPr lang="es-419" i="1" dirty="0">
                    <a:latin typeface="Calibri" panose="020F0502020204030204" pitchFamily="34" charset="0"/>
                    <a:cs typeface="Calibri" panose="020F0502020204030204" pitchFamily="34" charset="0"/>
                  </a:rPr>
                  <a:t>F(x)</a:t>
                </a:r>
                <a:r>
                  <a:rPr lang="es-419" dirty="0">
                    <a:latin typeface="Calibri" panose="020F0502020204030204" pitchFamily="34" charset="0"/>
                    <a:cs typeface="Calibri" panose="020F0502020204030204" pitchFamily="34" charset="0"/>
                  </a:rPr>
                  <a:t> en la que se cumple que,</a:t>
                </a:r>
              </a:p>
              <a:p>
                <a:r>
                  <a:rPr lang="es-419" dirty="0">
                    <a:latin typeface="Calibri" panose="020F0502020204030204" pitchFamily="34" charset="0"/>
                    <a:cs typeface="Calibri" panose="020F0502020204030204" pitchFamily="34" charset="0"/>
                  </a:rPr>
                  <a:t> </a:t>
                </a:r>
              </a:p>
              <a:p>
                <a:pPr/>
                <a14:m>
                  <m:oMathPara xmlns:m="http://schemas.openxmlformats.org/officeDocument/2006/math">
                    <m:oMathParaPr>
                      <m:jc m:val="centerGroup"/>
                    </m:oMathParaPr>
                    <m:oMath xmlns:m="http://schemas.openxmlformats.org/officeDocument/2006/math">
                      <m:sSup>
                        <m:sSupPr>
                          <m:ctrlPr>
                            <a:rPr lang="es-ES" b="0" i="1" smtClean="0">
                              <a:solidFill>
                                <a:srgbClr val="000000"/>
                              </a:solidFill>
                              <a:effectLst/>
                              <a:latin typeface="Cambria Math" panose="02040503050406030204" pitchFamily="18" charset="0"/>
                            </a:rPr>
                          </m:ctrlPr>
                        </m:sSupPr>
                        <m:e>
                          <m:r>
                            <a:rPr lang="es-ES" b="0" i="1" smtClean="0">
                              <a:solidFill>
                                <a:srgbClr val="000000"/>
                              </a:solidFill>
                              <a:effectLst/>
                              <a:latin typeface="Cambria Math" panose="02040503050406030204" pitchFamily="18" charset="0"/>
                            </a:rPr>
                            <m:t>𝐹</m:t>
                          </m:r>
                        </m:e>
                        <m:sup>
                          <m:r>
                            <a:rPr lang="es-ES" b="0" i="1" smtClean="0">
                              <a:solidFill>
                                <a:srgbClr val="000000"/>
                              </a:solidFill>
                              <a:effectLst/>
                              <a:latin typeface="Cambria Math" panose="02040503050406030204" pitchFamily="18" charset="0"/>
                            </a:rPr>
                            <m:t>′</m:t>
                          </m:r>
                        </m:sup>
                      </m:sSup>
                      <m:d>
                        <m:dPr>
                          <m:ctrlPr>
                            <a:rPr lang="es-ES" b="0" i="1" smtClean="0">
                              <a:solidFill>
                                <a:srgbClr val="000000"/>
                              </a:solidFill>
                              <a:effectLst/>
                              <a:latin typeface="Cambria Math" panose="02040503050406030204" pitchFamily="18" charset="0"/>
                            </a:rPr>
                          </m:ctrlPr>
                        </m:dPr>
                        <m:e>
                          <m:r>
                            <a:rPr lang="es-ES" b="0" i="1" smtClean="0">
                              <a:solidFill>
                                <a:srgbClr val="000000"/>
                              </a:solidFill>
                              <a:effectLst/>
                              <a:latin typeface="Cambria Math" panose="02040503050406030204" pitchFamily="18" charset="0"/>
                            </a:rPr>
                            <m:t>𝑥</m:t>
                          </m:r>
                        </m:e>
                      </m:d>
                      <m:r>
                        <a:rPr lang="es-ES" b="0" i="1" smtClean="0">
                          <a:solidFill>
                            <a:srgbClr val="000000"/>
                          </a:solidFill>
                          <a:effectLst/>
                          <a:latin typeface="Cambria Math" panose="02040503050406030204" pitchFamily="18" charset="0"/>
                        </a:rPr>
                        <m:t>=</m:t>
                      </m:r>
                      <m:r>
                        <a:rPr lang="es-ES" b="0" i="1" smtClean="0">
                          <a:solidFill>
                            <a:srgbClr val="000000"/>
                          </a:solidFill>
                          <a:effectLst/>
                          <a:latin typeface="Cambria Math" panose="02040503050406030204" pitchFamily="18" charset="0"/>
                        </a:rPr>
                        <m:t>𝑓</m:t>
                      </m:r>
                      <m:r>
                        <a:rPr lang="es-ES" b="0" i="1" smtClean="0">
                          <a:solidFill>
                            <a:srgbClr val="000000"/>
                          </a:solidFill>
                          <a:effectLst/>
                          <a:latin typeface="Cambria Math" panose="02040503050406030204" pitchFamily="18" charset="0"/>
                        </a:rPr>
                        <m:t>(</m:t>
                      </m:r>
                      <m:r>
                        <a:rPr lang="es-ES" b="0" i="1" smtClean="0">
                          <a:solidFill>
                            <a:srgbClr val="000000"/>
                          </a:solidFill>
                          <a:effectLst/>
                          <a:latin typeface="Cambria Math" panose="02040503050406030204" pitchFamily="18" charset="0"/>
                        </a:rPr>
                        <m:t>𝑥</m:t>
                      </m:r>
                      <m:r>
                        <a:rPr lang="es-ES" b="0" i="1" smtClean="0">
                          <a:solidFill>
                            <a:srgbClr val="000000"/>
                          </a:solidFill>
                          <a:effectLst/>
                          <a:latin typeface="Cambria Math" panose="02040503050406030204" pitchFamily="18" charset="0"/>
                        </a:rPr>
                        <m:t>)</m:t>
                      </m:r>
                    </m:oMath>
                  </m:oMathPara>
                </a14:m>
                <a:endParaRPr lang="es-419" dirty="0">
                  <a:latin typeface="Calibri" panose="020F0502020204030204" pitchFamily="34" charset="0"/>
                  <a:cs typeface="Calibri" panose="020F0502020204030204" pitchFamily="34" charset="0"/>
                </a:endParaRPr>
              </a:p>
              <a:p>
                <a:endParaRPr lang="es-419" b="0" i="0" dirty="0">
                  <a:solidFill>
                    <a:srgbClr val="000000"/>
                  </a:solidFill>
                  <a:effectLst/>
                  <a:latin typeface="Calibri" panose="020F0502020204030204" pitchFamily="34" charset="0"/>
                  <a:cs typeface="Calibri" panose="020F0502020204030204" pitchFamily="34" charset="0"/>
                </a:endParaRPr>
              </a:p>
              <a:p>
                <a:pPr marL="342900" indent="-342900">
                  <a:buFont typeface="+mj-lt"/>
                  <a:buAutoNum type="arabicPeriod" startAt="2"/>
                </a:pPr>
                <a:r>
                  <a:rPr lang="es-419" dirty="0">
                    <a:latin typeface="Calibri" panose="020F0502020204030204" pitchFamily="34" charset="0"/>
                    <a:cs typeface="Calibri" panose="020F0502020204030204" pitchFamily="34" charset="0"/>
                  </a:rPr>
                  <a:t>Evaluar la antiderivada en los límites superior e inferior y restarlos, </a:t>
                </a:r>
              </a:p>
              <a:p>
                <a:endParaRPr lang="es-419" dirty="0">
                  <a:latin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r>
                        <a:rPr lang="es-ES" b="0" i="1" smtClean="0">
                          <a:solidFill>
                            <a:srgbClr val="000000"/>
                          </a:solidFill>
                          <a:effectLst/>
                          <a:latin typeface="Cambria Math" panose="02040503050406030204" pitchFamily="18" charset="0"/>
                        </a:rPr>
                        <m:t>𝐹</m:t>
                      </m:r>
                      <m:d>
                        <m:dPr>
                          <m:ctrlPr>
                            <a:rPr lang="es-ES" b="0" i="1" smtClean="0">
                              <a:solidFill>
                                <a:srgbClr val="000000"/>
                              </a:solidFill>
                              <a:effectLst/>
                              <a:latin typeface="Cambria Math" panose="02040503050406030204" pitchFamily="18" charset="0"/>
                            </a:rPr>
                          </m:ctrlPr>
                        </m:dPr>
                        <m:e>
                          <m:r>
                            <a:rPr lang="es-ES" b="0" i="1" smtClean="0">
                              <a:solidFill>
                                <a:srgbClr val="000000"/>
                              </a:solidFill>
                              <a:effectLst/>
                              <a:latin typeface="Cambria Math" panose="02040503050406030204" pitchFamily="18" charset="0"/>
                            </a:rPr>
                            <m:t>𝑏</m:t>
                          </m:r>
                        </m:e>
                      </m:d>
                      <m:r>
                        <a:rPr lang="es-ES" b="0" i="1" smtClean="0">
                          <a:solidFill>
                            <a:srgbClr val="000000"/>
                          </a:solidFill>
                          <a:effectLst/>
                          <a:latin typeface="Cambria Math" panose="02040503050406030204" pitchFamily="18" charset="0"/>
                        </a:rPr>
                        <m:t>−</m:t>
                      </m:r>
                      <m:r>
                        <a:rPr lang="es-ES" b="0" i="1" smtClean="0">
                          <a:solidFill>
                            <a:srgbClr val="000000"/>
                          </a:solidFill>
                          <a:effectLst/>
                          <a:latin typeface="Cambria Math" panose="02040503050406030204" pitchFamily="18" charset="0"/>
                        </a:rPr>
                        <m:t>𝐹</m:t>
                      </m:r>
                      <m:r>
                        <a:rPr lang="es-ES" b="0" i="1" smtClean="0">
                          <a:solidFill>
                            <a:srgbClr val="000000"/>
                          </a:solidFill>
                          <a:effectLst/>
                          <a:latin typeface="Cambria Math" panose="02040503050406030204" pitchFamily="18" charset="0"/>
                        </a:rPr>
                        <m:t>(</m:t>
                      </m:r>
                      <m:r>
                        <a:rPr lang="es-ES" b="0" i="1" smtClean="0">
                          <a:solidFill>
                            <a:srgbClr val="000000"/>
                          </a:solidFill>
                          <a:effectLst/>
                          <a:latin typeface="Cambria Math" panose="02040503050406030204" pitchFamily="18" charset="0"/>
                        </a:rPr>
                        <m:t>𝑎</m:t>
                      </m:r>
                      <m:r>
                        <a:rPr lang="es-ES" b="0" i="1" smtClean="0">
                          <a:solidFill>
                            <a:srgbClr val="000000"/>
                          </a:solidFill>
                          <a:effectLst/>
                          <a:latin typeface="Cambria Math" panose="02040503050406030204" pitchFamily="18" charset="0"/>
                        </a:rPr>
                        <m:t>)</m:t>
                      </m:r>
                    </m:oMath>
                  </m:oMathPara>
                </a14:m>
                <a:endParaRPr lang="es-419" b="0" i="0" dirty="0">
                  <a:solidFill>
                    <a:srgbClr val="000000"/>
                  </a:solidFill>
                  <a:effectLst/>
                  <a:latin typeface="Calibri" panose="020F0502020204030204" pitchFamily="34" charset="0"/>
                  <a:cs typeface="Calibri" panose="020F0502020204030204" pitchFamily="34" charset="0"/>
                </a:endParaRPr>
              </a:p>
              <a:p>
                <a:endParaRPr lang="es-419" b="0" i="0" dirty="0">
                  <a:solidFill>
                    <a:srgbClr val="000000"/>
                  </a:solidFill>
                  <a:effectLst/>
                  <a:latin typeface="Calibri" panose="020F0502020204030204" pitchFamily="34" charset="0"/>
                  <a:cs typeface="Calibri" panose="020F0502020204030204" pitchFamily="34" charset="0"/>
                </a:endParaRPr>
              </a:p>
              <a:p>
                <a:pPr marL="342900" indent="-342900">
                  <a:buFont typeface="+mj-lt"/>
                  <a:buAutoNum type="arabicPeriod" startAt="3"/>
                </a:pPr>
                <a:r>
                  <a:rPr lang="es-419" dirty="0">
                    <a:latin typeface="Calibri" panose="020F0502020204030204" pitchFamily="34" charset="0"/>
                    <a:cs typeface="Calibri" panose="020F0502020204030204" pitchFamily="34" charset="0"/>
                  </a:rPr>
                  <a:t>El valor de la integral definida corresponde a esta última expresión,</a:t>
                </a:r>
              </a:p>
              <a:p>
                <a:endParaRPr lang="es-419" b="0" i="0" dirty="0">
                  <a:solidFill>
                    <a:srgbClr val="000000"/>
                  </a:solidFill>
                  <a:effectLst/>
                  <a:latin typeface="Calibri" panose="020F0502020204030204" pitchFamily="34" charset="0"/>
                  <a:cs typeface="Calibri" panose="020F0502020204030204" pitchFamily="34" charset="0"/>
                </a:endParaRPr>
              </a:p>
              <a:p>
                <a:pPr/>
                <a14:m>
                  <m:oMathPara xmlns:m="http://schemas.openxmlformats.org/officeDocument/2006/math">
                    <m:oMathParaPr>
                      <m:jc m:val="center"/>
                    </m:oMathParaPr>
                    <m:oMath xmlns:m="http://schemas.openxmlformats.org/officeDocument/2006/math">
                      <m:nary>
                        <m:naryPr>
                          <m:ctrlPr>
                            <a:rPr lang="es-419" b="0" i="1" smtClean="0">
                              <a:solidFill>
                                <a:srgbClr val="000000"/>
                              </a:solidFill>
                              <a:effectLst/>
                              <a:latin typeface="Cambria Math" panose="02040503050406030204" pitchFamily="18" charset="0"/>
                            </a:rPr>
                          </m:ctrlPr>
                        </m:naryPr>
                        <m:sub>
                          <m:r>
                            <m:rPr>
                              <m:brk m:alnAt="23"/>
                            </m:rPr>
                            <a:rPr lang="es-ES" b="0" i="1" smtClean="0">
                              <a:solidFill>
                                <a:srgbClr val="000000"/>
                              </a:solidFill>
                              <a:effectLst/>
                              <a:latin typeface="Cambria Math" panose="02040503050406030204" pitchFamily="18" charset="0"/>
                            </a:rPr>
                            <m:t>𝑎</m:t>
                          </m:r>
                        </m:sub>
                        <m:sup>
                          <m:r>
                            <a:rPr lang="es-ES" b="0" i="1" smtClean="0">
                              <a:solidFill>
                                <a:srgbClr val="000000"/>
                              </a:solidFill>
                              <a:effectLst/>
                              <a:latin typeface="Cambria Math" panose="02040503050406030204" pitchFamily="18" charset="0"/>
                            </a:rPr>
                            <m:t>𝑏</m:t>
                          </m:r>
                        </m:sup>
                        <m:e>
                          <m:r>
                            <a:rPr lang="es-ES" b="0" i="1" smtClean="0">
                              <a:solidFill>
                                <a:srgbClr val="000000"/>
                              </a:solidFill>
                              <a:effectLst/>
                              <a:latin typeface="Cambria Math" panose="02040503050406030204" pitchFamily="18" charset="0"/>
                            </a:rPr>
                            <m:t>𝑓</m:t>
                          </m:r>
                          <m:d>
                            <m:dPr>
                              <m:ctrlPr>
                                <a:rPr lang="es-ES" b="0" i="1" smtClean="0">
                                  <a:solidFill>
                                    <a:srgbClr val="000000"/>
                                  </a:solidFill>
                                  <a:effectLst/>
                                  <a:latin typeface="Cambria Math" panose="02040503050406030204" pitchFamily="18" charset="0"/>
                                </a:rPr>
                              </m:ctrlPr>
                            </m:dPr>
                            <m:e>
                              <m:r>
                                <a:rPr lang="es-ES" b="0" i="1" smtClean="0">
                                  <a:solidFill>
                                    <a:srgbClr val="000000"/>
                                  </a:solidFill>
                                  <a:effectLst/>
                                  <a:latin typeface="Cambria Math" panose="02040503050406030204" pitchFamily="18" charset="0"/>
                                </a:rPr>
                                <m:t>𝑥</m:t>
                              </m:r>
                            </m:e>
                          </m:d>
                          <m:r>
                            <a:rPr lang="es-ES" b="0" i="1" smtClean="0">
                              <a:solidFill>
                                <a:srgbClr val="000000"/>
                              </a:solidFill>
                              <a:effectLst/>
                              <a:latin typeface="Cambria Math" panose="02040503050406030204" pitchFamily="18" charset="0"/>
                            </a:rPr>
                            <m:t>𝑑𝑥</m:t>
                          </m:r>
                        </m:e>
                      </m:nary>
                      <m:r>
                        <a:rPr lang="es-ES" b="0" i="1" smtClean="0">
                          <a:solidFill>
                            <a:srgbClr val="000000"/>
                          </a:solidFill>
                          <a:effectLst/>
                          <a:latin typeface="Cambria Math" panose="02040503050406030204" pitchFamily="18" charset="0"/>
                        </a:rPr>
                        <m:t>=</m:t>
                      </m:r>
                      <m:r>
                        <a:rPr lang="es-ES" b="0" i="1" smtClean="0">
                          <a:solidFill>
                            <a:srgbClr val="000000"/>
                          </a:solidFill>
                          <a:effectLst/>
                          <a:latin typeface="Cambria Math" panose="02040503050406030204" pitchFamily="18" charset="0"/>
                        </a:rPr>
                        <m:t>𝐹</m:t>
                      </m:r>
                      <m:d>
                        <m:dPr>
                          <m:ctrlPr>
                            <a:rPr lang="es-ES" b="0" i="1" smtClean="0">
                              <a:solidFill>
                                <a:srgbClr val="000000"/>
                              </a:solidFill>
                              <a:effectLst/>
                              <a:latin typeface="Cambria Math" panose="02040503050406030204" pitchFamily="18" charset="0"/>
                            </a:rPr>
                          </m:ctrlPr>
                        </m:dPr>
                        <m:e>
                          <m:r>
                            <a:rPr lang="es-ES" b="0" i="1" smtClean="0">
                              <a:solidFill>
                                <a:srgbClr val="000000"/>
                              </a:solidFill>
                              <a:effectLst/>
                              <a:latin typeface="Cambria Math" panose="02040503050406030204" pitchFamily="18" charset="0"/>
                            </a:rPr>
                            <m:t>𝑏</m:t>
                          </m:r>
                        </m:e>
                      </m:d>
                      <m:r>
                        <a:rPr lang="es-ES" b="0" i="1" smtClean="0">
                          <a:solidFill>
                            <a:srgbClr val="000000"/>
                          </a:solidFill>
                          <a:effectLst/>
                          <a:latin typeface="Cambria Math" panose="02040503050406030204" pitchFamily="18" charset="0"/>
                        </a:rPr>
                        <m:t>−</m:t>
                      </m:r>
                      <m:r>
                        <a:rPr lang="es-ES" b="0" i="1" smtClean="0">
                          <a:solidFill>
                            <a:srgbClr val="000000"/>
                          </a:solidFill>
                          <a:effectLst/>
                          <a:latin typeface="Cambria Math" panose="02040503050406030204" pitchFamily="18" charset="0"/>
                        </a:rPr>
                        <m:t>𝐹</m:t>
                      </m:r>
                      <m:r>
                        <a:rPr lang="es-ES" b="0" i="1" smtClean="0">
                          <a:solidFill>
                            <a:srgbClr val="000000"/>
                          </a:solidFill>
                          <a:effectLst/>
                          <a:latin typeface="Cambria Math" panose="02040503050406030204" pitchFamily="18" charset="0"/>
                        </a:rPr>
                        <m:t>(</m:t>
                      </m:r>
                      <m:r>
                        <a:rPr lang="es-ES" b="0" i="1" smtClean="0">
                          <a:solidFill>
                            <a:srgbClr val="000000"/>
                          </a:solidFill>
                          <a:effectLst/>
                          <a:latin typeface="Cambria Math" panose="02040503050406030204" pitchFamily="18" charset="0"/>
                        </a:rPr>
                        <m:t>𝑎</m:t>
                      </m:r>
                      <m:r>
                        <a:rPr lang="es-ES" b="0" i="1" smtClean="0">
                          <a:solidFill>
                            <a:srgbClr val="000000"/>
                          </a:solidFill>
                          <a:effectLst/>
                          <a:latin typeface="Cambria Math" panose="02040503050406030204" pitchFamily="18" charset="0"/>
                        </a:rPr>
                        <m:t>)</m:t>
                      </m:r>
                    </m:oMath>
                  </m:oMathPara>
                </a14:m>
                <a:endParaRPr lang="es-419" dirty="0">
                  <a:latin typeface="Calibri" panose="020F0502020204030204" pitchFamily="34" charset="0"/>
                  <a:cs typeface="Calibri" panose="020F0502020204030204" pitchFamily="34" charset="0"/>
                </a:endParaRPr>
              </a:p>
            </p:txBody>
          </p:sp>
        </mc:Choice>
        <mc:Fallback xmlns="">
          <p:sp>
            <p:nvSpPr>
              <p:cNvPr id="6" name="CuadroTexto 5">
                <a:extLst>
                  <a:ext uri="{FF2B5EF4-FFF2-40B4-BE49-F238E27FC236}">
                    <a16:creationId xmlns:a16="http://schemas.microsoft.com/office/drawing/2014/main" id="{161B5915-2D60-6D7B-5756-0669590ACD78}"/>
                  </a:ext>
                </a:extLst>
              </p:cNvPr>
              <p:cNvSpPr txBox="1">
                <a:spLocks noRot="1" noChangeAspect="1" noMove="1" noResize="1" noEditPoints="1" noAdjustHandles="1" noChangeArrowheads="1" noChangeShapeType="1" noTextEdit="1"/>
              </p:cNvSpPr>
              <p:nvPr/>
            </p:nvSpPr>
            <p:spPr>
              <a:xfrm>
                <a:off x="4653886" y="1490790"/>
                <a:ext cx="4087505" cy="3381760"/>
              </a:xfrm>
              <a:prstGeom prst="rect">
                <a:avLst/>
              </a:prstGeom>
              <a:blipFill>
                <a:blip r:embed="rId4"/>
                <a:stretch>
                  <a:fillRect l="-447" t="-542"/>
                </a:stretch>
              </a:blipFill>
            </p:spPr>
            <p:txBody>
              <a:bodyPr/>
              <a:lstStyle/>
              <a:p>
                <a:r>
                  <a:rPr lang="es-419">
                    <a:noFill/>
                  </a:rPr>
                  <a:t> </a:t>
                </a:r>
              </a:p>
            </p:txBody>
          </p:sp>
        </mc:Fallback>
      </mc:AlternateContent>
    </p:spTree>
    <p:extLst>
      <p:ext uri="{BB962C8B-B14F-4D97-AF65-F5344CB8AC3E}">
        <p14:creationId xmlns:p14="http://schemas.microsoft.com/office/powerpoint/2010/main" val="3961652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Conclusiones</a:t>
            </a:r>
            <a:endParaRPr sz="2700" b="1" i="0" u="none" strike="noStrike" cap="none" dirty="0">
              <a:solidFill>
                <a:srgbClr val="423B71"/>
              </a:solidFill>
              <a:latin typeface="Calibri"/>
              <a:ea typeface="Calibri"/>
              <a:cs typeface="Calibri"/>
              <a:sym typeface="Calibri"/>
            </a:endParaRPr>
          </a:p>
        </p:txBody>
      </p:sp>
      <p:sp>
        <p:nvSpPr>
          <p:cNvPr id="164" name="Google Shape;164;p31"/>
          <p:cNvSpPr txBox="1"/>
          <p:nvPr/>
        </p:nvSpPr>
        <p:spPr>
          <a:xfrm>
            <a:off x="465845" y="1266449"/>
            <a:ext cx="7134240" cy="484800"/>
          </a:xfrm>
          <a:prstGeom prst="rect">
            <a:avLst/>
          </a:prstGeom>
          <a:noFill/>
          <a:ln>
            <a:noFill/>
          </a:ln>
        </p:spPr>
        <p:txBody>
          <a:bodyPr spcFirstLastPara="1" wrap="square" lIns="68575" tIns="34275" rIns="68575" bIns="34275" anchor="t" anchorCtr="0">
            <a:noAutofit/>
          </a:bodyPr>
          <a:lstStyle/>
          <a:p>
            <a:pPr marL="285750" indent="-285750" rtl="0" fontAlgn="base">
              <a:spcBef>
                <a:spcPts val="0"/>
              </a:spcBef>
              <a:spcAft>
                <a:spcPts val="0"/>
              </a:spcAft>
              <a:buFont typeface="Arial" panose="020B0604020202020204" pitchFamily="34" charset="0"/>
              <a:buChar char="•"/>
            </a:pPr>
            <a:r>
              <a:rPr lang="es-419" b="0" i="0" dirty="0">
                <a:solidFill>
                  <a:srgbClr val="000000"/>
                </a:solidFill>
                <a:effectLst/>
                <a:latin typeface="Calibri" panose="020F0502020204030204" pitchFamily="34" charset="0"/>
                <a:cs typeface="Calibri" panose="020F0502020204030204" pitchFamily="34" charset="0"/>
              </a:rPr>
              <a:t>La integral definida es un concepto en cálculo que se utiliza para calcular el área bajo la curva de una función en un intervalo específico. </a:t>
            </a:r>
            <a:endParaRPr lang="es-419" dirty="0">
              <a:solidFill>
                <a:schemeClr val="tx1"/>
              </a:solidFill>
              <a:latin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8B2DE60B-E969-4482-88B4-8351DEFA6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224" y="2076006"/>
            <a:ext cx="3219998" cy="22412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161B5915-2D60-6D7B-5756-0669590ACD78}"/>
                  </a:ext>
                </a:extLst>
              </p:cNvPr>
              <p:cNvSpPr txBox="1"/>
              <p:nvPr/>
            </p:nvSpPr>
            <p:spPr>
              <a:xfrm>
                <a:off x="4577106" y="2356712"/>
                <a:ext cx="4087505" cy="1035540"/>
              </a:xfrm>
              <a:prstGeom prst="rect">
                <a:avLst/>
              </a:prstGeom>
              <a:noFill/>
            </p:spPr>
            <p:txBody>
              <a:bodyPr wrap="square">
                <a:spAutoFit/>
              </a:bodyPr>
              <a:lstStyle/>
              <a:p>
                <a:r>
                  <a:rPr lang="es-419" b="0" i="0" dirty="0">
                    <a:solidFill>
                      <a:srgbClr val="000000"/>
                    </a:solidFill>
                    <a:effectLst/>
                    <a:latin typeface="Calibri" panose="020F0502020204030204" pitchFamily="34" charset="0"/>
                    <a:cs typeface="Calibri" panose="020F0502020204030204" pitchFamily="34" charset="0"/>
                  </a:rPr>
                  <a:t>Se denota comúnmente como </a:t>
                </a:r>
                <a14:m>
                  <m:oMath xmlns:m="http://schemas.openxmlformats.org/officeDocument/2006/math">
                    <m:nary>
                      <m:naryPr>
                        <m:ctrlPr>
                          <a:rPr lang="es-419" b="0" i="1" smtClean="0">
                            <a:solidFill>
                              <a:srgbClr val="000000"/>
                            </a:solidFill>
                            <a:effectLst/>
                            <a:latin typeface="Cambria Math" panose="02040503050406030204" pitchFamily="18" charset="0"/>
                          </a:rPr>
                        </m:ctrlPr>
                      </m:naryPr>
                      <m:sub>
                        <m:r>
                          <m:rPr>
                            <m:brk m:alnAt="23"/>
                          </m:rPr>
                          <a:rPr lang="es-ES" b="0" i="1" smtClean="0">
                            <a:solidFill>
                              <a:srgbClr val="000000"/>
                            </a:solidFill>
                            <a:effectLst/>
                            <a:latin typeface="Cambria Math" panose="02040503050406030204" pitchFamily="18" charset="0"/>
                          </a:rPr>
                          <m:t>𝑎</m:t>
                        </m:r>
                      </m:sub>
                      <m:sup>
                        <m:r>
                          <a:rPr lang="es-ES" b="0" i="1" smtClean="0">
                            <a:solidFill>
                              <a:srgbClr val="000000"/>
                            </a:solidFill>
                            <a:effectLst/>
                            <a:latin typeface="Cambria Math" panose="02040503050406030204" pitchFamily="18" charset="0"/>
                          </a:rPr>
                          <m:t>𝑏</m:t>
                        </m:r>
                      </m:sup>
                      <m:e>
                        <m:r>
                          <a:rPr lang="es-ES" b="0" i="1" smtClean="0">
                            <a:solidFill>
                              <a:srgbClr val="000000"/>
                            </a:solidFill>
                            <a:effectLst/>
                            <a:latin typeface="Cambria Math" panose="02040503050406030204" pitchFamily="18" charset="0"/>
                          </a:rPr>
                          <m:t>𝑓</m:t>
                        </m:r>
                        <m:d>
                          <m:dPr>
                            <m:ctrlPr>
                              <a:rPr lang="es-ES" b="0" i="1" smtClean="0">
                                <a:solidFill>
                                  <a:srgbClr val="000000"/>
                                </a:solidFill>
                                <a:effectLst/>
                                <a:latin typeface="Cambria Math" panose="02040503050406030204" pitchFamily="18" charset="0"/>
                              </a:rPr>
                            </m:ctrlPr>
                          </m:dPr>
                          <m:e>
                            <m:r>
                              <a:rPr lang="es-ES" b="0" i="1" smtClean="0">
                                <a:solidFill>
                                  <a:srgbClr val="000000"/>
                                </a:solidFill>
                                <a:effectLst/>
                                <a:latin typeface="Cambria Math" panose="02040503050406030204" pitchFamily="18" charset="0"/>
                              </a:rPr>
                              <m:t>𝑥</m:t>
                            </m:r>
                          </m:e>
                        </m:d>
                        <m:r>
                          <a:rPr lang="es-ES" b="0" i="1" smtClean="0">
                            <a:solidFill>
                              <a:srgbClr val="000000"/>
                            </a:solidFill>
                            <a:effectLst/>
                            <a:latin typeface="Cambria Math" panose="02040503050406030204" pitchFamily="18" charset="0"/>
                          </a:rPr>
                          <m:t>𝑑𝑥</m:t>
                        </m:r>
                      </m:e>
                    </m:nary>
                  </m:oMath>
                </a14:m>
                <a:r>
                  <a:rPr lang="es-419" dirty="0">
                    <a:latin typeface="Calibri" panose="020F0502020204030204" pitchFamily="34" charset="0"/>
                    <a:cs typeface="Calibri" panose="020F0502020204030204" pitchFamily="34" charset="0"/>
                  </a:rPr>
                  <a:t> donde </a:t>
                </a:r>
                <a:r>
                  <a:rPr lang="es-419" i="1" dirty="0">
                    <a:latin typeface="Calibri" panose="020F0502020204030204" pitchFamily="34" charset="0"/>
                    <a:cs typeface="Calibri" panose="020F0502020204030204" pitchFamily="34" charset="0"/>
                  </a:rPr>
                  <a:t>f(x)</a:t>
                </a:r>
                <a:r>
                  <a:rPr lang="es-419" dirty="0">
                    <a:latin typeface="Calibri" panose="020F0502020204030204" pitchFamily="34" charset="0"/>
                    <a:cs typeface="Calibri" panose="020F0502020204030204" pitchFamily="34" charset="0"/>
                  </a:rPr>
                  <a:t> es la función que describe la curva y </a:t>
                </a:r>
                <a:r>
                  <a:rPr lang="es-419" i="1" dirty="0">
                    <a:latin typeface="Calibri" panose="020F0502020204030204" pitchFamily="34" charset="0"/>
                    <a:cs typeface="Calibri" panose="020F0502020204030204" pitchFamily="34" charset="0"/>
                  </a:rPr>
                  <a:t>a</a:t>
                </a:r>
                <a:r>
                  <a:rPr lang="es-419" dirty="0">
                    <a:latin typeface="Calibri" panose="020F0502020204030204" pitchFamily="34" charset="0"/>
                    <a:cs typeface="Calibri" panose="020F0502020204030204" pitchFamily="34" charset="0"/>
                  </a:rPr>
                  <a:t> y </a:t>
                </a:r>
                <a:r>
                  <a:rPr lang="es-419" i="1" dirty="0">
                    <a:latin typeface="Calibri" panose="020F0502020204030204" pitchFamily="34" charset="0"/>
                    <a:cs typeface="Calibri" panose="020F0502020204030204" pitchFamily="34" charset="0"/>
                  </a:rPr>
                  <a:t>b</a:t>
                </a:r>
                <a:r>
                  <a:rPr lang="es-419" dirty="0">
                    <a:latin typeface="Calibri" panose="020F0502020204030204" pitchFamily="34" charset="0"/>
                    <a:cs typeface="Calibri" panose="020F0502020204030204" pitchFamily="34" charset="0"/>
                  </a:rPr>
                  <a:t> son los límites superior e inferior del intervalo. </a:t>
                </a:r>
              </a:p>
              <a:p>
                <a:endParaRPr lang="es-419" dirty="0">
                  <a:latin typeface="Calibri" panose="020F0502020204030204" pitchFamily="34" charset="0"/>
                  <a:cs typeface="Calibri" panose="020F0502020204030204" pitchFamily="34" charset="0"/>
                </a:endParaRPr>
              </a:p>
            </p:txBody>
          </p:sp>
        </mc:Choice>
        <mc:Fallback xmlns="">
          <p:sp>
            <p:nvSpPr>
              <p:cNvPr id="6" name="CuadroTexto 5">
                <a:extLst>
                  <a:ext uri="{FF2B5EF4-FFF2-40B4-BE49-F238E27FC236}">
                    <a16:creationId xmlns:a16="http://schemas.microsoft.com/office/drawing/2014/main" id="{161B5915-2D60-6D7B-5756-0669590ACD78}"/>
                  </a:ext>
                </a:extLst>
              </p:cNvPr>
              <p:cNvSpPr txBox="1">
                <a:spLocks noRot="1" noChangeAspect="1" noMove="1" noResize="1" noEditPoints="1" noAdjustHandles="1" noChangeArrowheads="1" noChangeShapeType="1" noTextEdit="1"/>
              </p:cNvSpPr>
              <p:nvPr/>
            </p:nvSpPr>
            <p:spPr>
              <a:xfrm>
                <a:off x="4577106" y="2356712"/>
                <a:ext cx="4087505" cy="1035540"/>
              </a:xfrm>
              <a:prstGeom prst="rect">
                <a:avLst/>
              </a:prstGeom>
              <a:blipFill>
                <a:blip r:embed="rId4"/>
                <a:stretch>
                  <a:fillRect l="-448" t="-33728"/>
                </a:stretch>
              </a:blipFill>
            </p:spPr>
            <p:txBody>
              <a:bodyPr/>
              <a:lstStyle/>
              <a:p>
                <a:r>
                  <a:rPr lang="es-419">
                    <a:noFill/>
                  </a:rPr>
                  <a:t> </a:t>
                </a:r>
              </a:p>
            </p:txBody>
          </p:sp>
        </mc:Fallback>
      </mc:AlternateContent>
    </p:spTree>
    <p:extLst>
      <p:ext uri="{BB962C8B-B14F-4D97-AF65-F5344CB8AC3E}">
        <p14:creationId xmlns:p14="http://schemas.microsoft.com/office/powerpoint/2010/main" val="2590787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Conclusiones</a:t>
            </a:r>
            <a:endParaRPr sz="2700" b="1" i="0" u="none" strike="noStrike" cap="none" dirty="0">
              <a:solidFill>
                <a:srgbClr val="423B71"/>
              </a:solidFill>
              <a:latin typeface="Calibri"/>
              <a:ea typeface="Calibri"/>
              <a:cs typeface="Calibri"/>
              <a:sym typeface="Calibri"/>
            </a:endParaRPr>
          </a:p>
        </p:txBody>
      </p:sp>
      <p:sp>
        <p:nvSpPr>
          <p:cNvPr id="164" name="Google Shape;164;p31"/>
          <p:cNvSpPr txBox="1"/>
          <p:nvPr/>
        </p:nvSpPr>
        <p:spPr>
          <a:xfrm>
            <a:off x="508833" y="976777"/>
            <a:ext cx="3947161" cy="276999"/>
          </a:xfrm>
          <a:prstGeom prst="rect">
            <a:avLst/>
          </a:prstGeom>
          <a:noFill/>
          <a:ln>
            <a:noFill/>
          </a:ln>
        </p:spPr>
        <p:txBody>
          <a:bodyPr spcFirstLastPara="1" wrap="square" lIns="68575" tIns="34275" rIns="68575" bIns="34275" anchor="t" anchorCtr="0">
            <a:noAutofit/>
          </a:bodyPr>
          <a:lstStyle/>
          <a:p>
            <a:pPr rtl="0" fontAlgn="base">
              <a:spcBef>
                <a:spcPts val="0"/>
              </a:spcBef>
              <a:spcAft>
                <a:spcPts val="0"/>
              </a:spcAft>
            </a:pPr>
            <a:r>
              <a:rPr lang="es-ES" sz="1200" dirty="0">
                <a:latin typeface="Calibri" panose="020F0502020204030204" pitchFamily="34" charset="0"/>
                <a:cs typeface="Calibri" panose="020F0502020204030204" pitchFamily="34" charset="0"/>
              </a:rPr>
              <a:t>E</a:t>
            </a:r>
            <a:r>
              <a:rPr lang="es-419" sz="1200" dirty="0">
                <a:latin typeface="Calibri" panose="020F0502020204030204" pitchFamily="34" charset="0"/>
                <a:cs typeface="Calibri" panose="020F0502020204030204" pitchFamily="34" charset="0"/>
              </a:rPr>
              <a:t>n esta actividad usamos el hecho de que para un polinomio de la forma:</a:t>
            </a:r>
            <a:endParaRPr lang="es-419" sz="1200" dirty="0">
              <a:solidFill>
                <a:schemeClr val="tx1"/>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161B5915-2D60-6D7B-5756-0669590ACD78}"/>
                  </a:ext>
                </a:extLst>
              </p:cNvPr>
              <p:cNvSpPr txBox="1"/>
              <p:nvPr/>
            </p:nvSpPr>
            <p:spPr>
              <a:xfrm>
                <a:off x="534410" y="1670039"/>
                <a:ext cx="4101635" cy="646331"/>
              </a:xfrm>
              <a:prstGeom prst="rect">
                <a:avLst/>
              </a:prstGeom>
              <a:noFill/>
            </p:spPr>
            <p:txBody>
              <a:bodyPr wrap="square">
                <a:spAutoFit/>
              </a:bodyPr>
              <a:lstStyle/>
              <a:p>
                <a:r>
                  <a:rPr lang="es-ES" sz="1200" dirty="0">
                    <a:latin typeface="Calibri" panose="020F0502020204030204" pitchFamily="34" charset="0"/>
                    <a:cs typeface="Calibri" panose="020F0502020204030204" pitchFamily="34" charset="0"/>
                  </a:rPr>
                  <a:t>Donde </a:t>
                </a:r>
                <a14:m>
                  <m:oMath xmlns:m="http://schemas.openxmlformats.org/officeDocument/2006/math">
                    <m:sSub>
                      <m:sSubPr>
                        <m:ctrlPr>
                          <a:rPr lang="es-ES" sz="1200" b="0" i="1" smtClean="0">
                            <a:solidFill>
                              <a:srgbClr val="000000"/>
                            </a:solidFill>
                            <a:effectLst/>
                            <a:latin typeface="Cambria Math" panose="02040503050406030204" pitchFamily="18" charset="0"/>
                          </a:rPr>
                        </m:ctrlPr>
                      </m:sSubPr>
                      <m:e>
                        <m:r>
                          <a:rPr lang="es-ES" sz="1200" b="0" i="1" smtClean="0">
                            <a:solidFill>
                              <a:srgbClr val="000000"/>
                            </a:solidFill>
                            <a:effectLst/>
                            <a:latin typeface="Cambria Math" panose="02040503050406030204" pitchFamily="18" charset="0"/>
                          </a:rPr>
                          <m:t>𝑎</m:t>
                        </m:r>
                      </m:e>
                      <m:sub>
                        <m:r>
                          <a:rPr lang="es-ES" sz="1200" b="0" i="1" smtClean="0">
                            <a:solidFill>
                              <a:srgbClr val="000000"/>
                            </a:solidFill>
                            <a:effectLst/>
                            <a:latin typeface="Cambria Math" panose="02040503050406030204" pitchFamily="18" charset="0"/>
                          </a:rPr>
                          <m:t>𝑛</m:t>
                        </m:r>
                      </m:sub>
                    </m:sSub>
                    <m:r>
                      <a:rPr lang="es-ES" sz="1200" b="0" i="1" smtClean="0">
                        <a:solidFill>
                          <a:srgbClr val="000000"/>
                        </a:solidFill>
                        <a:effectLst/>
                        <a:latin typeface="Cambria Math" panose="02040503050406030204" pitchFamily="18" charset="0"/>
                      </a:rPr>
                      <m:t>,  </m:t>
                    </m:r>
                    <m:sSub>
                      <m:sSubPr>
                        <m:ctrlPr>
                          <a:rPr lang="es-ES" sz="1200" i="1">
                            <a:latin typeface="Cambria Math" panose="02040503050406030204" pitchFamily="18" charset="0"/>
                          </a:rPr>
                        </m:ctrlPr>
                      </m:sSubPr>
                      <m:e>
                        <m:r>
                          <a:rPr lang="es-ES" sz="1200" i="1">
                            <a:latin typeface="Cambria Math" panose="02040503050406030204" pitchFamily="18" charset="0"/>
                          </a:rPr>
                          <m:t>𝑎</m:t>
                        </m:r>
                      </m:e>
                      <m:sub>
                        <m:r>
                          <a:rPr lang="es-ES" sz="1200" i="1">
                            <a:latin typeface="Cambria Math" panose="02040503050406030204" pitchFamily="18" charset="0"/>
                          </a:rPr>
                          <m:t>𝑛</m:t>
                        </m:r>
                        <m:r>
                          <a:rPr lang="es-ES" sz="1200" b="0" i="1" smtClean="0">
                            <a:latin typeface="Cambria Math" panose="02040503050406030204" pitchFamily="18" charset="0"/>
                          </a:rPr>
                          <m:t>−1</m:t>
                        </m:r>
                      </m:sub>
                    </m:sSub>
                    <m:r>
                      <a:rPr lang="es-ES" sz="1200" b="0" i="1" smtClean="0">
                        <a:latin typeface="Cambria Math" panose="02040503050406030204" pitchFamily="18" charset="0"/>
                      </a:rPr>
                      <m:t>, …,  </m:t>
                    </m:r>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𝑎</m:t>
                        </m:r>
                      </m:e>
                      <m:sub>
                        <m:r>
                          <a:rPr lang="es-ES" sz="1200" b="0" i="1" smtClean="0">
                            <a:latin typeface="Cambria Math" panose="02040503050406030204" pitchFamily="18" charset="0"/>
                          </a:rPr>
                          <m:t>1</m:t>
                        </m:r>
                      </m:sub>
                    </m:sSub>
                    <m:r>
                      <a:rPr lang="es-ES" sz="1200" b="0" i="1" smtClean="0">
                        <a:latin typeface="Cambria Math" panose="02040503050406030204" pitchFamily="18" charset="0"/>
                      </a:rPr>
                      <m:t>,  </m:t>
                    </m:r>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𝑎</m:t>
                        </m:r>
                      </m:e>
                      <m:sub>
                        <m:r>
                          <a:rPr lang="es-ES" sz="1200" b="0" i="1" smtClean="0">
                            <a:latin typeface="Cambria Math" panose="02040503050406030204" pitchFamily="18" charset="0"/>
                          </a:rPr>
                          <m:t>0</m:t>
                        </m:r>
                      </m:sub>
                    </m:sSub>
                  </m:oMath>
                </a14:m>
                <a:r>
                  <a:rPr lang="es-419" sz="1200" dirty="0"/>
                  <a:t> </a:t>
                </a:r>
                <a:r>
                  <a:rPr lang="es-419" sz="1200" dirty="0">
                    <a:latin typeface="Calibri" panose="020F0502020204030204" pitchFamily="34" charset="0"/>
                    <a:cs typeface="Calibri" panose="020F0502020204030204" pitchFamily="34" charset="0"/>
                  </a:rPr>
                  <a:t>son constantes, su antiderivada queda definida por, </a:t>
                </a:r>
              </a:p>
              <a:p>
                <a:endParaRPr lang="es-419" sz="1200" dirty="0">
                  <a:latin typeface="Calibri" panose="020F0502020204030204" pitchFamily="34" charset="0"/>
                  <a:cs typeface="Calibri" panose="020F0502020204030204" pitchFamily="34" charset="0"/>
                </a:endParaRPr>
              </a:p>
            </p:txBody>
          </p:sp>
        </mc:Choice>
        <mc:Fallback xmlns="">
          <p:sp>
            <p:nvSpPr>
              <p:cNvPr id="6" name="CuadroTexto 5">
                <a:extLst>
                  <a:ext uri="{FF2B5EF4-FFF2-40B4-BE49-F238E27FC236}">
                    <a16:creationId xmlns:a16="http://schemas.microsoft.com/office/drawing/2014/main" id="{161B5915-2D60-6D7B-5756-0669590ACD78}"/>
                  </a:ext>
                </a:extLst>
              </p:cNvPr>
              <p:cNvSpPr txBox="1">
                <a:spLocks noRot="1" noChangeAspect="1" noMove="1" noResize="1" noEditPoints="1" noAdjustHandles="1" noChangeArrowheads="1" noChangeShapeType="1" noTextEdit="1"/>
              </p:cNvSpPr>
              <p:nvPr/>
            </p:nvSpPr>
            <p:spPr>
              <a:xfrm>
                <a:off x="534410" y="1670039"/>
                <a:ext cx="4101635" cy="646331"/>
              </a:xfrm>
              <a:prstGeom prst="rect">
                <a:avLst/>
              </a:prstGeom>
              <a:blipFill>
                <a:blip r:embed="rId3"/>
                <a:stretch>
                  <a:fillRect l="-149"/>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308D272A-840D-C767-BA1E-1FAC4B8530B6}"/>
                  </a:ext>
                </a:extLst>
              </p:cNvPr>
              <p:cNvSpPr txBox="1"/>
              <p:nvPr/>
            </p:nvSpPr>
            <p:spPr>
              <a:xfrm>
                <a:off x="279779" y="1394559"/>
                <a:ext cx="45720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200" b="0" i="1" smtClean="0">
                          <a:solidFill>
                            <a:srgbClr val="000000"/>
                          </a:solidFill>
                          <a:effectLst/>
                          <a:latin typeface="Cambria Math" panose="02040503050406030204" pitchFamily="18" charset="0"/>
                        </a:rPr>
                        <m:t>𝑓</m:t>
                      </m:r>
                      <m:d>
                        <m:dPr>
                          <m:ctrlPr>
                            <a:rPr lang="es-ES" sz="1200" b="0" i="1" smtClean="0">
                              <a:solidFill>
                                <a:srgbClr val="000000"/>
                              </a:solidFill>
                              <a:effectLst/>
                              <a:latin typeface="Cambria Math" panose="02040503050406030204" pitchFamily="18" charset="0"/>
                            </a:rPr>
                          </m:ctrlPr>
                        </m:dPr>
                        <m:e>
                          <m:r>
                            <a:rPr lang="es-ES" sz="1200" b="0" i="1" smtClean="0">
                              <a:solidFill>
                                <a:srgbClr val="000000"/>
                              </a:solidFill>
                              <a:effectLst/>
                              <a:latin typeface="Cambria Math" panose="02040503050406030204" pitchFamily="18" charset="0"/>
                            </a:rPr>
                            <m:t>𝑥</m:t>
                          </m:r>
                        </m:e>
                      </m:d>
                      <m:r>
                        <a:rPr lang="es-ES" sz="1200" b="0" i="1" smtClean="0">
                          <a:solidFill>
                            <a:srgbClr val="000000"/>
                          </a:solidFill>
                          <a:effectLst/>
                          <a:latin typeface="Cambria Math" panose="02040503050406030204" pitchFamily="18" charset="0"/>
                        </a:rPr>
                        <m:t>=</m:t>
                      </m:r>
                      <m:sSub>
                        <m:sSubPr>
                          <m:ctrlPr>
                            <a:rPr lang="es-ES" sz="1200" b="0" i="1" smtClean="0">
                              <a:solidFill>
                                <a:srgbClr val="000000"/>
                              </a:solidFill>
                              <a:effectLst/>
                              <a:latin typeface="Cambria Math" panose="02040503050406030204" pitchFamily="18" charset="0"/>
                            </a:rPr>
                          </m:ctrlPr>
                        </m:sSubPr>
                        <m:e>
                          <m:r>
                            <a:rPr lang="es-ES" sz="1200" b="0" i="1" smtClean="0">
                              <a:solidFill>
                                <a:srgbClr val="000000"/>
                              </a:solidFill>
                              <a:effectLst/>
                              <a:latin typeface="Cambria Math" panose="02040503050406030204" pitchFamily="18" charset="0"/>
                            </a:rPr>
                            <m:t>𝑎</m:t>
                          </m:r>
                        </m:e>
                        <m:sub>
                          <m:r>
                            <a:rPr lang="es-ES" sz="1200" b="0" i="1" smtClean="0">
                              <a:solidFill>
                                <a:srgbClr val="000000"/>
                              </a:solidFill>
                              <a:effectLst/>
                              <a:latin typeface="Cambria Math" panose="02040503050406030204" pitchFamily="18" charset="0"/>
                            </a:rPr>
                            <m:t>𝑛</m:t>
                          </m:r>
                        </m:sub>
                      </m:sSub>
                      <m:sSup>
                        <m:sSupPr>
                          <m:ctrlPr>
                            <a:rPr lang="es-ES" sz="1200" b="0" i="1" smtClean="0">
                              <a:solidFill>
                                <a:srgbClr val="000000"/>
                              </a:solidFill>
                              <a:effectLst/>
                              <a:latin typeface="Cambria Math" panose="02040503050406030204" pitchFamily="18" charset="0"/>
                            </a:rPr>
                          </m:ctrlPr>
                        </m:sSupPr>
                        <m:e>
                          <m:r>
                            <a:rPr lang="es-ES" sz="1200" b="0" i="1" smtClean="0">
                              <a:solidFill>
                                <a:srgbClr val="000000"/>
                              </a:solidFill>
                              <a:effectLst/>
                              <a:latin typeface="Cambria Math" panose="02040503050406030204" pitchFamily="18" charset="0"/>
                            </a:rPr>
                            <m:t>𝑥</m:t>
                          </m:r>
                        </m:e>
                        <m:sup>
                          <m:r>
                            <a:rPr lang="es-ES" sz="1200" b="0" i="1" smtClean="0">
                              <a:solidFill>
                                <a:srgbClr val="000000"/>
                              </a:solidFill>
                              <a:effectLst/>
                              <a:latin typeface="Cambria Math" panose="02040503050406030204" pitchFamily="18" charset="0"/>
                            </a:rPr>
                            <m:t>𝑛</m:t>
                          </m:r>
                        </m:sup>
                      </m:sSup>
                      <m:r>
                        <a:rPr lang="es-ES" sz="1200" b="0" i="1" smtClean="0">
                          <a:solidFill>
                            <a:srgbClr val="000000"/>
                          </a:solidFill>
                          <a:effectLst/>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𝑎</m:t>
                          </m:r>
                        </m:e>
                        <m:sub>
                          <m:r>
                            <a:rPr lang="es-ES" sz="1200" i="1">
                              <a:latin typeface="Cambria Math" panose="02040503050406030204" pitchFamily="18" charset="0"/>
                            </a:rPr>
                            <m:t>𝑛</m:t>
                          </m:r>
                          <m:r>
                            <a:rPr lang="es-ES" sz="1200" b="0" i="1" smtClean="0">
                              <a:latin typeface="Cambria Math" panose="02040503050406030204" pitchFamily="18" charset="0"/>
                            </a:rPr>
                            <m:t>−1</m:t>
                          </m:r>
                        </m:sub>
                      </m:sSub>
                      <m:sSup>
                        <m:sSupPr>
                          <m:ctrlPr>
                            <a:rPr lang="es-ES" sz="1200" i="1">
                              <a:latin typeface="Cambria Math" panose="02040503050406030204" pitchFamily="18" charset="0"/>
                            </a:rPr>
                          </m:ctrlPr>
                        </m:sSupPr>
                        <m:e>
                          <m:r>
                            <a:rPr lang="es-ES" sz="1200" i="1">
                              <a:latin typeface="Cambria Math" panose="02040503050406030204" pitchFamily="18" charset="0"/>
                            </a:rPr>
                            <m:t>𝑥</m:t>
                          </m:r>
                        </m:e>
                        <m:sup>
                          <m:r>
                            <a:rPr lang="es-ES" sz="1200" i="1">
                              <a:latin typeface="Cambria Math" panose="02040503050406030204" pitchFamily="18" charset="0"/>
                            </a:rPr>
                            <m:t>𝑛</m:t>
                          </m:r>
                          <m:r>
                            <a:rPr lang="es-ES" sz="1200" b="0" i="1" smtClean="0">
                              <a:latin typeface="Cambria Math" panose="02040503050406030204" pitchFamily="18" charset="0"/>
                            </a:rPr>
                            <m:t>−1</m:t>
                          </m:r>
                        </m:sup>
                      </m:sSup>
                      <m:r>
                        <a:rPr lang="es-ES" sz="1200" b="0" i="1" smtClean="0">
                          <a:latin typeface="Cambria Math" panose="02040503050406030204" pitchFamily="18" charset="0"/>
                        </a:rPr>
                        <m:t>+…+</m:t>
                      </m:r>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𝑎</m:t>
                          </m:r>
                        </m:e>
                        <m:sub>
                          <m:r>
                            <a:rPr lang="es-ES" sz="1200" b="0" i="1" smtClean="0">
                              <a:latin typeface="Cambria Math" panose="02040503050406030204" pitchFamily="18" charset="0"/>
                            </a:rPr>
                            <m:t>1</m:t>
                          </m:r>
                        </m:sub>
                      </m:sSub>
                      <m:r>
                        <a:rPr lang="es-ES" sz="1200" b="0" i="1" smtClean="0">
                          <a:latin typeface="Cambria Math" panose="02040503050406030204" pitchFamily="18" charset="0"/>
                        </a:rPr>
                        <m:t>𝑥</m:t>
                      </m:r>
                      <m:r>
                        <a:rPr lang="es-ES" sz="1200" b="0" i="1" smtClean="0">
                          <a:latin typeface="Cambria Math" panose="02040503050406030204" pitchFamily="18" charset="0"/>
                        </a:rPr>
                        <m:t>+</m:t>
                      </m:r>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𝑎</m:t>
                          </m:r>
                        </m:e>
                        <m:sub>
                          <m:r>
                            <a:rPr lang="es-ES" sz="1200" b="0" i="1" smtClean="0">
                              <a:latin typeface="Cambria Math" panose="02040503050406030204" pitchFamily="18" charset="0"/>
                            </a:rPr>
                            <m:t>0</m:t>
                          </m:r>
                        </m:sub>
                      </m:sSub>
                    </m:oMath>
                  </m:oMathPara>
                </a14:m>
                <a:endParaRPr lang="es-419" sz="1200" dirty="0"/>
              </a:p>
            </p:txBody>
          </p:sp>
        </mc:Choice>
        <mc:Fallback xmlns="">
          <p:sp>
            <p:nvSpPr>
              <p:cNvPr id="11" name="CuadroTexto 10">
                <a:extLst>
                  <a:ext uri="{FF2B5EF4-FFF2-40B4-BE49-F238E27FC236}">
                    <a16:creationId xmlns:a16="http://schemas.microsoft.com/office/drawing/2014/main" id="{308D272A-840D-C767-BA1E-1FAC4B8530B6}"/>
                  </a:ext>
                </a:extLst>
              </p:cNvPr>
              <p:cNvSpPr txBox="1">
                <a:spLocks noRot="1" noChangeAspect="1" noMove="1" noResize="1" noEditPoints="1" noAdjustHandles="1" noChangeArrowheads="1" noChangeShapeType="1" noTextEdit="1"/>
              </p:cNvSpPr>
              <p:nvPr/>
            </p:nvSpPr>
            <p:spPr>
              <a:xfrm>
                <a:off x="279779" y="1394559"/>
                <a:ext cx="4572000" cy="276999"/>
              </a:xfrm>
              <a:prstGeom prst="rect">
                <a:avLst/>
              </a:prstGeom>
              <a:blipFill>
                <a:blip r:embed="rId4"/>
                <a:stretch>
                  <a:fillRect b="-6667"/>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25E36FD3-A707-20AA-F9B3-C8BAE28BFC94}"/>
                  </a:ext>
                </a:extLst>
              </p:cNvPr>
              <p:cNvSpPr txBox="1"/>
              <p:nvPr/>
            </p:nvSpPr>
            <p:spPr>
              <a:xfrm>
                <a:off x="379987" y="2127088"/>
                <a:ext cx="4572000" cy="4116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200" b="0" i="1" smtClean="0">
                          <a:solidFill>
                            <a:srgbClr val="000000"/>
                          </a:solidFill>
                          <a:effectLst/>
                          <a:latin typeface="Cambria Math" panose="02040503050406030204" pitchFamily="18" charset="0"/>
                        </a:rPr>
                        <m:t>𝐹</m:t>
                      </m:r>
                      <m:d>
                        <m:dPr>
                          <m:ctrlPr>
                            <a:rPr lang="es-ES" sz="1200" b="0" i="1" smtClean="0">
                              <a:solidFill>
                                <a:srgbClr val="000000"/>
                              </a:solidFill>
                              <a:effectLst/>
                              <a:latin typeface="Cambria Math" panose="02040503050406030204" pitchFamily="18" charset="0"/>
                            </a:rPr>
                          </m:ctrlPr>
                        </m:dPr>
                        <m:e>
                          <m:r>
                            <a:rPr lang="es-ES" sz="1200" b="0" i="1" smtClean="0">
                              <a:solidFill>
                                <a:srgbClr val="000000"/>
                              </a:solidFill>
                              <a:effectLst/>
                              <a:latin typeface="Cambria Math" panose="02040503050406030204" pitchFamily="18" charset="0"/>
                            </a:rPr>
                            <m:t>𝑥</m:t>
                          </m:r>
                        </m:e>
                      </m:d>
                      <m:r>
                        <a:rPr lang="es-ES" sz="1200" b="0" i="1" smtClean="0">
                          <a:solidFill>
                            <a:srgbClr val="000000"/>
                          </a:solidFill>
                          <a:effectLst/>
                          <a:latin typeface="Cambria Math" panose="02040503050406030204" pitchFamily="18" charset="0"/>
                        </a:rPr>
                        <m:t>=</m:t>
                      </m:r>
                      <m:f>
                        <m:fPr>
                          <m:ctrlPr>
                            <a:rPr lang="es-ES" sz="1200" b="0" i="1" smtClean="0">
                              <a:solidFill>
                                <a:srgbClr val="000000"/>
                              </a:solidFill>
                              <a:effectLst/>
                              <a:latin typeface="Cambria Math" panose="02040503050406030204" pitchFamily="18" charset="0"/>
                            </a:rPr>
                          </m:ctrlPr>
                        </m:fPr>
                        <m:num>
                          <m:sSub>
                            <m:sSubPr>
                              <m:ctrlPr>
                                <a:rPr lang="es-ES" sz="1200" b="0" i="1" smtClean="0">
                                  <a:solidFill>
                                    <a:srgbClr val="000000"/>
                                  </a:solidFill>
                                  <a:effectLst/>
                                  <a:latin typeface="Cambria Math" panose="02040503050406030204" pitchFamily="18" charset="0"/>
                                </a:rPr>
                              </m:ctrlPr>
                            </m:sSubPr>
                            <m:e>
                              <m:r>
                                <a:rPr lang="es-ES" sz="1200" b="0" i="1" smtClean="0">
                                  <a:solidFill>
                                    <a:srgbClr val="000000"/>
                                  </a:solidFill>
                                  <a:effectLst/>
                                  <a:latin typeface="Cambria Math" panose="02040503050406030204" pitchFamily="18" charset="0"/>
                                </a:rPr>
                                <m:t>𝑎</m:t>
                              </m:r>
                            </m:e>
                            <m:sub>
                              <m:r>
                                <a:rPr lang="es-ES" sz="1200" b="0" i="1" smtClean="0">
                                  <a:solidFill>
                                    <a:srgbClr val="000000"/>
                                  </a:solidFill>
                                  <a:effectLst/>
                                  <a:latin typeface="Cambria Math" panose="02040503050406030204" pitchFamily="18" charset="0"/>
                                </a:rPr>
                                <m:t>𝑛</m:t>
                              </m:r>
                            </m:sub>
                          </m:sSub>
                        </m:num>
                        <m:den>
                          <m:r>
                            <a:rPr lang="es-ES" sz="1200" b="0" i="1" smtClean="0">
                              <a:solidFill>
                                <a:srgbClr val="000000"/>
                              </a:solidFill>
                              <a:effectLst/>
                              <a:latin typeface="Cambria Math" panose="02040503050406030204" pitchFamily="18" charset="0"/>
                            </a:rPr>
                            <m:t>𝑛</m:t>
                          </m:r>
                          <m:r>
                            <a:rPr lang="es-ES" sz="1200" b="0" i="1" smtClean="0">
                              <a:solidFill>
                                <a:srgbClr val="000000"/>
                              </a:solidFill>
                              <a:effectLst/>
                              <a:latin typeface="Cambria Math" panose="02040503050406030204" pitchFamily="18" charset="0"/>
                            </a:rPr>
                            <m:t>+1</m:t>
                          </m:r>
                        </m:den>
                      </m:f>
                      <m:sSup>
                        <m:sSupPr>
                          <m:ctrlPr>
                            <a:rPr lang="es-ES" sz="1200" b="0" i="1" smtClean="0">
                              <a:solidFill>
                                <a:srgbClr val="000000"/>
                              </a:solidFill>
                              <a:effectLst/>
                              <a:latin typeface="Cambria Math" panose="02040503050406030204" pitchFamily="18" charset="0"/>
                            </a:rPr>
                          </m:ctrlPr>
                        </m:sSupPr>
                        <m:e>
                          <m:r>
                            <a:rPr lang="es-ES" sz="1200" b="0" i="1" smtClean="0">
                              <a:solidFill>
                                <a:srgbClr val="000000"/>
                              </a:solidFill>
                              <a:effectLst/>
                              <a:latin typeface="Cambria Math" panose="02040503050406030204" pitchFamily="18" charset="0"/>
                            </a:rPr>
                            <m:t>𝑥</m:t>
                          </m:r>
                        </m:e>
                        <m:sup>
                          <m:r>
                            <a:rPr lang="es-ES" sz="1200" b="0" i="1" smtClean="0">
                              <a:solidFill>
                                <a:srgbClr val="000000"/>
                              </a:solidFill>
                              <a:effectLst/>
                              <a:latin typeface="Cambria Math" panose="02040503050406030204" pitchFamily="18" charset="0"/>
                            </a:rPr>
                            <m:t>𝑛</m:t>
                          </m:r>
                          <m:r>
                            <a:rPr lang="es-ES" sz="1200" b="0" i="1" smtClean="0">
                              <a:solidFill>
                                <a:srgbClr val="000000"/>
                              </a:solidFill>
                              <a:effectLst/>
                              <a:latin typeface="Cambria Math" panose="02040503050406030204" pitchFamily="18" charset="0"/>
                            </a:rPr>
                            <m:t>+1</m:t>
                          </m:r>
                        </m:sup>
                      </m:sSup>
                      <m:r>
                        <a:rPr lang="es-ES" sz="1200" b="0" i="1" smtClean="0">
                          <a:solidFill>
                            <a:srgbClr val="000000"/>
                          </a:solidFill>
                          <a:effectLst/>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𝑎</m:t>
                              </m:r>
                            </m:e>
                            <m:sub>
                              <m:r>
                                <a:rPr lang="es-ES" sz="1200" i="1">
                                  <a:latin typeface="Cambria Math" panose="02040503050406030204" pitchFamily="18" charset="0"/>
                                </a:rPr>
                                <m:t>𝑛</m:t>
                              </m:r>
                              <m:r>
                                <a:rPr lang="es-ES" sz="1200" b="0" i="1" smtClean="0">
                                  <a:latin typeface="Cambria Math" panose="02040503050406030204" pitchFamily="18" charset="0"/>
                                </a:rPr>
                                <m:t>−1</m:t>
                              </m:r>
                            </m:sub>
                          </m:sSub>
                        </m:num>
                        <m:den>
                          <m:r>
                            <a:rPr lang="es-ES" sz="1200" i="1">
                              <a:latin typeface="Cambria Math" panose="02040503050406030204" pitchFamily="18" charset="0"/>
                            </a:rPr>
                            <m:t>𝑛</m:t>
                          </m:r>
                        </m:den>
                      </m:f>
                      <m:sSup>
                        <m:sSupPr>
                          <m:ctrlPr>
                            <a:rPr lang="es-ES" sz="1200" i="1">
                              <a:latin typeface="Cambria Math" panose="02040503050406030204" pitchFamily="18" charset="0"/>
                            </a:rPr>
                          </m:ctrlPr>
                        </m:sSupPr>
                        <m:e>
                          <m:r>
                            <a:rPr lang="es-ES" sz="1200" i="1">
                              <a:latin typeface="Cambria Math" panose="02040503050406030204" pitchFamily="18" charset="0"/>
                            </a:rPr>
                            <m:t>𝑥</m:t>
                          </m:r>
                        </m:e>
                        <m:sup>
                          <m:r>
                            <a:rPr lang="es-ES" sz="1200" i="1">
                              <a:latin typeface="Cambria Math" panose="02040503050406030204" pitchFamily="18" charset="0"/>
                            </a:rPr>
                            <m:t>𝑛</m:t>
                          </m:r>
                        </m:sup>
                      </m:sSup>
                      <m:r>
                        <a:rPr lang="es-ES" sz="1200" b="0" i="1" smtClean="0">
                          <a:latin typeface="Cambria Math" panose="02040503050406030204" pitchFamily="18" charset="0"/>
                        </a:rPr>
                        <m:t>+…+</m:t>
                      </m:r>
                      <m:f>
                        <m:fPr>
                          <m:ctrlPr>
                            <a:rPr lang="es-ES" sz="1200" b="0" i="1" smtClean="0">
                              <a:latin typeface="Cambria Math" panose="02040503050406030204" pitchFamily="18" charset="0"/>
                            </a:rPr>
                          </m:ctrlPr>
                        </m:fPr>
                        <m:num>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𝑎</m:t>
                              </m:r>
                            </m:e>
                            <m:sub>
                              <m:r>
                                <a:rPr lang="es-ES" sz="1200" b="0" i="1" smtClean="0">
                                  <a:latin typeface="Cambria Math" panose="02040503050406030204" pitchFamily="18" charset="0"/>
                                </a:rPr>
                                <m:t>1</m:t>
                              </m:r>
                            </m:sub>
                          </m:sSub>
                        </m:num>
                        <m:den>
                          <m:r>
                            <a:rPr lang="es-ES" sz="1200" b="0" i="1" smtClean="0">
                              <a:latin typeface="Cambria Math" panose="02040503050406030204" pitchFamily="18" charset="0"/>
                            </a:rPr>
                            <m:t>2</m:t>
                          </m:r>
                        </m:den>
                      </m:f>
                      <m:sSup>
                        <m:sSupPr>
                          <m:ctrlPr>
                            <a:rPr lang="es-ES" sz="1200" b="0" i="1" smtClean="0">
                              <a:latin typeface="Cambria Math" panose="02040503050406030204" pitchFamily="18" charset="0"/>
                            </a:rPr>
                          </m:ctrlPr>
                        </m:sSupPr>
                        <m:e>
                          <m:r>
                            <a:rPr lang="es-ES" sz="1200" b="0" i="1" smtClean="0">
                              <a:latin typeface="Cambria Math" panose="02040503050406030204" pitchFamily="18" charset="0"/>
                            </a:rPr>
                            <m:t>𝑥</m:t>
                          </m:r>
                        </m:e>
                        <m:sup>
                          <m:r>
                            <a:rPr lang="es-ES" sz="1200" b="0" i="1" smtClean="0">
                              <a:latin typeface="Cambria Math" panose="02040503050406030204" pitchFamily="18" charset="0"/>
                            </a:rPr>
                            <m:t>2</m:t>
                          </m:r>
                        </m:sup>
                      </m:sSup>
                      <m:r>
                        <a:rPr lang="es-ES" sz="1200" b="0" i="1" smtClean="0">
                          <a:latin typeface="Cambria Math" panose="02040503050406030204" pitchFamily="18" charset="0"/>
                        </a:rPr>
                        <m:t>+</m:t>
                      </m:r>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𝑎</m:t>
                          </m:r>
                        </m:e>
                        <m:sub>
                          <m:r>
                            <a:rPr lang="es-ES" sz="1200" b="0" i="1" smtClean="0">
                              <a:latin typeface="Cambria Math" panose="02040503050406030204" pitchFamily="18" charset="0"/>
                            </a:rPr>
                            <m:t>0</m:t>
                          </m:r>
                        </m:sub>
                      </m:sSub>
                      <m:r>
                        <a:rPr lang="es-ES" sz="1200" b="0" i="1" smtClean="0">
                          <a:latin typeface="Cambria Math" panose="02040503050406030204" pitchFamily="18" charset="0"/>
                        </a:rPr>
                        <m:t>𝑥</m:t>
                      </m:r>
                      <m:r>
                        <a:rPr lang="es-ES" sz="1200" b="0" i="1" smtClean="0">
                          <a:latin typeface="Cambria Math" panose="02040503050406030204" pitchFamily="18" charset="0"/>
                        </a:rPr>
                        <m:t>+</m:t>
                      </m:r>
                      <m:r>
                        <a:rPr lang="es-ES" sz="1200" b="0" i="1" smtClean="0">
                          <a:latin typeface="Cambria Math" panose="02040503050406030204" pitchFamily="18" charset="0"/>
                        </a:rPr>
                        <m:t>𝐶</m:t>
                      </m:r>
                    </m:oMath>
                  </m:oMathPara>
                </a14:m>
                <a:endParaRPr lang="es-419" sz="1200" dirty="0"/>
              </a:p>
            </p:txBody>
          </p:sp>
        </mc:Choice>
        <mc:Fallback xmlns="">
          <p:sp>
            <p:nvSpPr>
              <p:cNvPr id="15" name="CuadroTexto 14">
                <a:extLst>
                  <a:ext uri="{FF2B5EF4-FFF2-40B4-BE49-F238E27FC236}">
                    <a16:creationId xmlns:a16="http://schemas.microsoft.com/office/drawing/2014/main" id="{25E36FD3-A707-20AA-F9B3-C8BAE28BFC94}"/>
                  </a:ext>
                </a:extLst>
              </p:cNvPr>
              <p:cNvSpPr txBox="1">
                <a:spLocks noRot="1" noChangeAspect="1" noMove="1" noResize="1" noEditPoints="1" noAdjustHandles="1" noChangeArrowheads="1" noChangeShapeType="1" noTextEdit="1"/>
              </p:cNvSpPr>
              <p:nvPr/>
            </p:nvSpPr>
            <p:spPr>
              <a:xfrm>
                <a:off x="379987" y="2127088"/>
                <a:ext cx="4572000" cy="411651"/>
              </a:xfrm>
              <a:prstGeom prst="rect">
                <a:avLst/>
              </a:prstGeom>
              <a:blipFill>
                <a:blip r:embed="rId5"/>
                <a:stretch>
                  <a:fillRect b="-1493"/>
                </a:stretch>
              </a:blipFill>
            </p:spPr>
            <p:txBody>
              <a:bodyPr/>
              <a:lstStyle/>
              <a:p>
                <a:r>
                  <a:rPr lang="es-419">
                    <a:noFill/>
                  </a:rPr>
                  <a:t> </a:t>
                </a:r>
              </a:p>
            </p:txBody>
          </p:sp>
        </mc:Fallback>
      </mc:AlternateContent>
      <p:sp>
        <p:nvSpPr>
          <p:cNvPr id="16" name="CuadroTexto 15">
            <a:extLst>
              <a:ext uri="{FF2B5EF4-FFF2-40B4-BE49-F238E27FC236}">
                <a16:creationId xmlns:a16="http://schemas.microsoft.com/office/drawing/2014/main" id="{6BEBF3B8-2196-FD68-9941-9130CBE9F0F6}"/>
              </a:ext>
            </a:extLst>
          </p:cNvPr>
          <p:cNvSpPr txBox="1"/>
          <p:nvPr/>
        </p:nvSpPr>
        <p:spPr>
          <a:xfrm>
            <a:off x="379987" y="2912865"/>
            <a:ext cx="4879462" cy="276999"/>
          </a:xfrm>
          <a:prstGeom prst="rect">
            <a:avLst/>
          </a:prstGeom>
          <a:noFill/>
        </p:spPr>
        <p:txBody>
          <a:bodyPr wrap="square">
            <a:spAutoFit/>
          </a:bodyPr>
          <a:lstStyle/>
          <a:p>
            <a:r>
              <a:rPr lang="es-ES" sz="1200" dirty="0">
                <a:latin typeface="Calibri" panose="020F0502020204030204" pitchFamily="34" charset="0"/>
                <a:cs typeface="Calibri" panose="020F0502020204030204" pitchFamily="34" charset="0"/>
              </a:rPr>
              <a:t>Donde C es una </a:t>
            </a:r>
            <a:r>
              <a:rPr lang="es-419" sz="1200" dirty="0">
                <a:latin typeface="Calibri" panose="020F0502020204030204" pitchFamily="34" charset="0"/>
                <a:cs typeface="Calibri" panose="020F0502020204030204" pitchFamily="34" charset="0"/>
              </a:rPr>
              <a:t>constante. </a:t>
            </a:r>
            <a:r>
              <a:rPr lang="es-ES" sz="1200" dirty="0">
                <a:latin typeface="Calibri" panose="020F0502020204030204" pitchFamily="34" charset="0"/>
                <a:cs typeface="Calibri" panose="020F0502020204030204" pitchFamily="34" charset="0"/>
              </a:rPr>
              <a:t>Antiderivadas que utilizamos:</a:t>
            </a:r>
            <a:endParaRPr lang="es-419" sz="1200" dirty="0">
              <a:latin typeface="Calibri" panose="020F0502020204030204" pitchFamily="34" charset="0"/>
              <a:cs typeface="Calibri" panose="020F0502020204030204" pitchFamily="34" charset="0"/>
            </a:endParaRPr>
          </a:p>
        </p:txBody>
      </p:sp>
      <p:pic>
        <p:nvPicPr>
          <p:cNvPr id="55" name="Imagen 54" descr="Gráfico&#10;&#10;Descripción generada automáticamente con confianza media">
            <a:extLst>
              <a:ext uri="{FF2B5EF4-FFF2-40B4-BE49-F238E27FC236}">
                <a16:creationId xmlns:a16="http://schemas.microsoft.com/office/drawing/2014/main" id="{A903B314-7385-31DE-E9E5-94AD6739B826}"/>
              </a:ext>
            </a:extLst>
          </p:cNvPr>
          <p:cNvPicPr>
            <a:picLocks noChangeAspect="1"/>
          </p:cNvPicPr>
          <p:nvPr/>
        </p:nvPicPr>
        <p:blipFill rotWithShape="1">
          <a:blip r:embed="rId6"/>
          <a:srcRect r="5698"/>
          <a:stretch/>
        </p:blipFill>
        <p:spPr>
          <a:xfrm>
            <a:off x="4723655" y="1253776"/>
            <a:ext cx="4317760" cy="2858289"/>
          </a:xfrm>
          <a:prstGeom prst="rect">
            <a:avLst/>
          </a:prstGeom>
        </p:spPr>
      </p:pic>
      <p:grpSp>
        <p:nvGrpSpPr>
          <p:cNvPr id="56" name="Grupo 55">
            <a:extLst>
              <a:ext uri="{FF2B5EF4-FFF2-40B4-BE49-F238E27FC236}">
                <a16:creationId xmlns:a16="http://schemas.microsoft.com/office/drawing/2014/main" id="{E884A81A-DE76-5B0D-E673-D0DF4FD75609}"/>
              </a:ext>
            </a:extLst>
          </p:cNvPr>
          <p:cNvGrpSpPr/>
          <p:nvPr/>
        </p:nvGrpSpPr>
        <p:grpSpPr>
          <a:xfrm>
            <a:off x="379987" y="3187076"/>
            <a:ext cx="5038377" cy="1339773"/>
            <a:chOff x="611796" y="3394602"/>
            <a:chExt cx="5133860" cy="1431869"/>
          </a:xfrm>
        </p:grpSpPr>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A7F1D0D1-5F94-518D-3B5C-2BC5A84FB39A}"/>
                    </a:ext>
                  </a:extLst>
                </p:cNvPr>
                <p:cNvSpPr txBox="1"/>
                <p:nvPr/>
              </p:nvSpPr>
              <p:spPr>
                <a:xfrm>
                  <a:off x="611796" y="3985892"/>
                  <a:ext cx="243848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200" b="0" i="1" smtClean="0">
                            <a:latin typeface="Cambria Math" panose="02040503050406030204" pitchFamily="18" charset="0"/>
                          </a:rPr>
                          <m:t>𝑔</m:t>
                        </m:r>
                        <m:d>
                          <m:dPr>
                            <m:ctrlPr>
                              <a:rPr lang="es-ES" sz="1200" b="0" i="1" smtClean="0">
                                <a:latin typeface="Cambria Math" panose="02040503050406030204" pitchFamily="18" charset="0"/>
                              </a:rPr>
                            </m:ctrlPr>
                          </m:dPr>
                          <m:e>
                            <m:r>
                              <a:rPr lang="es-ES" sz="1200" b="0" i="1" smtClean="0">
                                <a:latin typeface="Cambria Math" panose="02040503050406030204" pitchFamily="18" charset="0"/>
                              </a:rPr>
                              <m:t>𝑡</m:t>
                            </m:r>
                          </m:e>
                        </m:d>
                        <m:r>
                          <a:rPr lang="es-ES" sz="1200" b="0" i="1" smtClean="0">
                            <a:latin typeface="Cambria Math" panose="02040503050406030204" pitchFamily="18" charset="0"/>
                          </a:rPr>
                          <m:t>=</m:t>
                        </m:r>
                        <m:r>
                          <a:rPr lang="es-ES" sz="1200" i="1" smtClean="0">
                            <a:latin typeface="Cambria Math" panose="02040503050406030204" pitchFamily="18" charset="0"/>
                          </a:rPr>
                          <m:t>0,07 </m:t>
                        </m:r>
                        <m:sSup>
                          <m:sSupPr>
                            <m:ctrlPr>
                              <a:rPr lang="es-ES" sz="1200" i="1">
                                <a:latin typeface="Cambria Math" panose="02040503050406030204" pitchFamily="18" charset="0"/>
                              </a:rPr>
                            </m:ctrlPr>
                          </m:sSupPr>
                          <m:e>
                            <m:r>
                              <a:rPr lang="es-ES" sz="1200" i="1">
                                <a:latin typeface="Cambria Math" panose="02040503050406030204" pitchFamily="18" charset="0"/>
                              </a:rPr>
                              <m:t>𝑡</m:t>
                            </m:r>
                          </m:e>
                          <m:sup>
                            <m:r>
                              <a:rPr lang="es-ES" sz="1200" i="1">
                                <a:latin typeface="Cambria Math" panose="02040503050406030204" pitchFamily="18" charset="0"/>
                              </a:rPr>
                              <m:t>2</m:t>
                            </m:r>
                          </m:sup>
                        </m:sSup>
                        <m:r>
                          <a:rPr lang="es-ES" sz="1200" i="1">
                            <a:latin typeface="Cambria Math" panose="02040503050406030204" pitchFamily="18" charset="0"/>
                          </a:rPr>
                          <m:t>−6,95⋅</m:t>
                        </m:r>
                        <m:r>
                          <a:rPr lang="es-ES" sz="1200" i="1">
                            <a:latin typeface="Cambria Math" panose="02040503050406030204" pitchFamily="18" charset="0"/>
                          </a:rPr>
                          <m:t>𝑡</m:t>
                        </m:r>
                        <m:r>
                          <a:rPr lang="es-ES" sz="1200" i="1">
                            <a:latin typeface="Cambria Math" panose="02040503050406030204" pitchFamily="18" charset="0"/>
                          </a:rPr>
                          <m:t>+172,5</m:t>
                        </m:r>
                      </m:oMath>
                    </m:oMathPara>
                  </a14:m>
                  <a:endParaRPr lang="es-419" sz="1200" dirty="0"/>
                </a:p>
              </p:txBody>
            </p:sp>
          </mc:Choice>
          <mc:Fallback xmlns="">
            <p:sp>
              <p:nvSpPr>
                <p:cNvPr id="18" name="CuadroTexto 17">
                  <a:extLst>
                    <a:ext uri="{FF2B5EF4-FFF2-40B4-BE49-F238E27FC236}">
                      <a16:creationId xmlns:a16="http://schemas.microsoft.com/office/drawing/2014/main" id="{A7F1D0D1-5F94-518D-3B5C-2BC5A84FB39A}"/>
                    </a:ext>
                  </a:extLst>
                </p:cNvPr>
                <p:cNvSpPr txBox="1">
                  <a:spLocks noRot="1" noChangeAspect="1" noMove="1" noResize="1" noEditPoints="1" noAdjustHandles="1" noChangeArrowheads="1" noChangeShapeType="1" noTextEdit="1"/>
                </p:cNvSpPr>
                <p:nvPr/>
              </p:nvSpPr>
              <p:spPr>
                <a:xfrm>
                  <a:off x="611796" y="3985892"/>
                  <a:ext cx="2438480" cy="276999"/>
                </a:xfrm>
                <a:prstGeom prst="rect">
                  <a:avLst/>
                </a:prstGeom>
                <a:blipFill>
                  <a:blip r:embed="rId7"/>
                  <a:stretch>
                    <a:fillRect b="-7143"/>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19DA5453-7B2C-52F5-C09A-86DF4F56D5E3}"/>
                    </a:ext>
                  </a:extLst>
                </p:cNvPr>
                <p:cNvSpPr txBox="1"/>
                <p:nvPr/>
              </p:nvSpPr>
              <p:spPr>
                <a:xfrm>
                  <a:off x="3259288" y="3907238"/>
                  <a:ext cx="2486368" cy="4430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S" sz="1200" b="0" i="1" smtClean="0">
                                <a:latin typeface="Cambria Math" panose="02040503050406030204" pitchFamily="18" charset="0"/>
                              </a:rPr>
                            </m:ctrlPr>
                          </m:fPr>
                          <m:num>
                            <m:r>
                              <a:rPr lang="es-ES" sz="1200" b="0" i="1" smtClean="0">
                                <a:latin typeface="Cambria Math" panose="02040503050406030204" pitchFamily="18" charset="0"/>
                              </a:rPr>
                              <m:t>0,07</m:t>
                            </m:r>
                          </m:num>
                          <m:den>
                            <m:r>
                              <a:rPr lang="es-ES" sz="1200" b="0" i="1" smtClean="0">
                                <a:latin typeface="Cambria Math" panose="02040503050406030204" pitchFamily="18" charset="0"/>
                              </a:rPr>
                              <m:t>3</m:t>
                            </m:r>
                          </m:den>
                        </m:f>
                        <m:sSup>
                          <m:sSupPr>
                            <m:ctrlPr>
                              <a:rPr lang="es-ES" sz="1200" b="0" i="1" smtClean="0">
                                <a:latin typeface="Cambria Math" panose="02040503050406030204" pitchFamily="18" charset="0"/>
                              </a:rPr>
                            </m:ctrlPr>
                          </m:sSupPr>
                          <m:e>
                            <m:r>
                              <a:rPr lang="es-ES" sz="1200" b="0" i="1" smtClean="0">
                                <a:latin typeface="Cambria Math" panose="02040503050406030204" pitchFamily="18" charset="0"/>
                              </a:rPr>
                              <m:t>𝑡</m:t>
                            </m:r>
                          </m:e>
                          <m:sup>
                            <m:r>
                              <a:rPr lang="es-ES" sz="1200" b="0" i="1" smtClean="0">
                                <a:latin typeface="Cambria Math" panose="02040503050406030204" pitchFamily="18" charset="0"/>
                              </a:rPr>
                              <m:t>3</m:t>
                            </m:r>
                          </m:sup>
                        </m:sSup>
                        <m:r>
                          <a:rPr lang="es-ES" sz="1200" b="0" i="1" smtClean="0">
                            <a:latin typeface="Cambria Math" panose="02040503050406030204" pitchFamily="18" charset="0"/>
                          </a:rPr>
                          <m:t>−</m:t>
                        </m:r>
                        <m:f>
                          <m:fPr>
                            <m:ctrlPr>
                              <a:rPr lang="es-ES" sz="1200" b="0" i="1" smtClean="0">
                                <a:latin typeface="Cambria Math" panose="02040503050406030204" pitchFamily="18" charset="0"/>
                              </a:rPr>
                            </m:ctrlPr>
                          </m:fPr>
                          <m:num>
                            <m:r>
                              <a:rPr lang="es-ES" sz="1200" b="0" i="1" smtClean="0">
                                <a:latin typeface="Cambria Math" panose="02040503050406030204" pitchFamily="18" charset="0"/>
                              </a:rPr>
                              <m:t>6,95</m:t>
                            </m:r>
                          </m:num>
                          <m:den>
                            <m:r>
                              <a:rPr lang="es-ES" sz="1200" b="0" i="1" smtClean="0">
                                <a:latin typeface="Cambria Math" panose="02040503050406030204" pitchFamily="18" charset="0"/>
                              </a:rPr>
                              <m:t>2</m:t>
                            </m:r>
                          </m:den>
                        </m:f>
                        <m:sSup>
                          <m:sSupPr>
                            <m:ctrlPr>
                              <a:rPr lang="es-ES" sz="1200" b="0" i="1" smtClean="0">
                                <a:latin typeface="Cambria Math" panose="02040503050406030204" pitchFamily="18" charset="0"/>
                              </a:rPr>
                            </m:ctrlPr>
                          </m:sSupPr>
                          <m:e>
                            <m:r>
                              <a:rPr lang="es-ES" sz="1200" b="0" i="1" smtClean="0">
                                <a:latin typeface="Cambria Math" panose="02040503050406030204" pitchFamily="18" charset="0"/>
                              </a:rPr>
                              <m:t>𝑡</m:t>
                            </m:r>
                          </m:e>
                          <m:sup>
                            <m:r>
                              <a:rPr lang="es-ES" sz="1200" b="0" i="1" smtClean="0">
                                <a:latin typeface="Cambria Math" panose="02040503050406030204" pitchFamily="18" charset="0"/>
                              </a:rPr>
                              <m:t>2</m:t>
                            </m:r>
                          </m:sup>
                        </m:sSup>
                        <m:r>
                          <a:rPr lang="es-ES" sz="1200" b="0" i="1" smtClean="0">
                            <a:latin typeface="Cambria Math" panose="02040503050406030204" pitchFamily="18" charset="0"/>
                          </a:rPr>
                          <m:t>+172,5⋅</m:t>
                        </m:r>
                        <m:r>
                          <a:rPr lang="es-ES" sz="1200" b="0" i="1" smtClean="0">
                            <a:latin typeface="Cambria Math" panose="02040503050406030204" pitchFamily="18" charset="0"/>
                          </a:rPr>
                          <m:t>𝑡</m:t>
                        </m:r>
                      </m:oMath>
                    </m:oMathPara>
                  </a14:m>
                  <a:endParaRPr lang="es-419" sz="1200" dirty="0"/>
                </a:p>
              </p:txBody>
            </p:sp>
          </mc:Choice>
          <mc:Fallback xmlns="">
            <p:sp>
              <p:nvSpPr>
                <p:cNvPr id="23" name="CuadroTexto 22">
                  <a:extLst>
                    <a:ext uri="{FF2B5EF4-FFF2-40B4-BE49-F238E27FC236}">
                      <a16:creationId xmlns:a16="http://schemas.microsoft.com/office/drawing/2014/main" id="{19DA5453-7B2C-52F5-C09A-86DF4F56D5E3}"/>
                    </a:ext>
                  </a:extLst>
                </p:cNvPr>
                <p:cNvSpPr txBox="1">
                  <a:spLocks noRot="1" noChangeAspect="1" noMove="1" noResize="1" noEditPoints="1" noAdjustHandles="1" noChangeArrowheads="1" noChangeShapeType="1" noTextEdit="1"/>
                </p:cNvSpPr>
                <p:nvPr/>
              </p:nvSpPr>
              <p:spPr>
                <a:xfrm>
                  <a:off x="3259288" y="3907238"/>
                  <a:ext cx="2486368" cy="443006"/>
                </a:xfrm>
                <a:prstGeom prst="rect">
                  <a:avLst/>
                </a:prstGeom>
                <a:blipFill>
                  <a:blip r:embed="rId8"/>
                  <a:stretch>
                    <a:fillRect b="-8824"/>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AE0973E1-3EBC-D6DA-1098-F38C38263860}"/>
                    </a:ext>
                  </a:extLst>
                </p:cNvPr>
                <p:cNvSpPr txBox="1"/>
                <p:nvPr/>
              </p:nvSpPr>
              <p:spPr>
                <a:xfrm>
                  <a:off x="611796" y="4419444"/>
                  <a:ext cx="2367507"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200" b="0" i="1" smtClean="0">
                            <a:latin typeface="Cambria Math" panose="02040503050406030204" pitchFamily="18" charset="0"/>
                          </a:rPr>
                          <m:t>𝑓</m:t>
                        </m:r>
                        <m:d>
                          <m:dPr>
                            <m:ctrlPr>
                              <a:rPr lang="es-ES" sz="1200" b="0" i="1" smtClean="0">
                                <a:latin typeface="Cambria Math" panose="02040503050406030204" pitchFamily="18" charset="0"/>
                              </a:rPr>
                            </m:ctrlPr>
                          </m:dPr>
                          <m:e>
                            <m:r>
                              <a:rPr lang="es-ES" sz="1200" b="0" i="1" smtClean="0">
                                <a:latin typeface="Cambria Math" panose="02040503050406030204" pitchFamily="18" charset="0"/>
                              </a:rPr>
                              <m:t>𝑡</m:t>
                            </m:r>
                          </m:e>
                        </m:d>
                        <m:r>
                          <a:rPr lang="es-ES" sz="1200" b="0" i="1" smtClean="0">
                            <a:latin typeface="Cambria Math" panose="02040503050406030204" pitchFamily="18" charset="0"/>
                          </a:rPr>
                          <m:t>=</m:t>
                        </m:r>
                        <m:r>
                          <a:rPr lang="es-ES" sz="1200" i="1" smtClean="0">
                            <a:latin typeface="Cambria Math" panose="02040503050406030204" pitchFamily="18" charset="0"/>
                          </a:rPr>
                          <m:t>−0,09 </m:t>
                        </m:r>
                        <m:sSup>
                          <m:sSupPr>
                            <m:ctrlPr>
                              <a:rPr lang="es-ES" sz="1200" i="1">
                                <a:latin typeface="Cambria Math" panose="02040503050406030204" pitchFamily="18" charset="0"/>
                              </a:rPr>
                            </m:ctrlPr>
                          </m:sSupPr>
                          <m:e>
                            <m:r>
                              <a:rPr lang="es-ES" sz="1200" i="1">
                                <a:latin typeface="Cambria Math" panose="02040503050406030204" pitchFamily="18" charset="0"/>
                              </a:rPr>
                              <m:t>𝑡</m:t>
                            </m:r>
                          </m:e>
                          <m:sup>
                            <m:r>
                              <a:rPr lang="es-ES" sz="1200" i="1">
                                <a:latin typeface="Cambria Math" panose="02040503050406030204" pitchFamily="18" charset="0"/>
                              </a:rPr>
                              <m:t>2</m:t>
                            </m:r>
                          </m:sup>
                        </m:sSup>
                        <m:r>
                          <a:rPr lang="es-ES" sz="1200" i="1">
                            <a:latin typeface="Cambria Math" panose="02040503050406030204" pitchFamily="18" charset="0"/>
                          </a:rPr>
                          <m:t>+5,05</m:t>
                        </m:r>
                        <m:r>
                          <a:rPr lang="es-ES" sz="1200" i="1">
                            <a:latin typeface="Cambria Math" panose="02040503050406030204" pitchFamily="18" charset="0"/>
                          </a:rPr>
                          <m:t>𝑡</m:t>
                        </m:r>
                        <m:r>
                          <a:rPr lang="es-ES" sz="1200" i="1">
                            <a:latin typeface="Cambria Math" panose="02040503050406030204" pitchFamily="18" charset="0"/>
                          </a:rPr>
                          <m:t> −27,5</m:t>
                        </m:r>
                      </m:oMath>
                    </m:oMathPara>
                  </a14:m>
                  <a:endParaRPr lang="es-419" sz="1200" dirty="0"/>
                </a:p>
              </p:txBody>
            </p:sp>
          </mc:Choice>
          <mc:Fallback xmlns="">
            <p:sp>
              <p:nvSpPr>
                <p:cNvPr id="27" name="CuadroTexto 26">
                  <a:extLst>
                    <a:ext uri="{FF2B5EF4-FFF2-40B4-BE49-F238E27FC236}">
                      <a16:creationId xmlns:a16="http://schemas.microsoft.com/office/drawing/2014/main" id="{AE0973E1-3EBC-D6DA-1098-F38C38263860}"/>
                    </a:ext>
                  </a:extLst>
                </p:cNvPr>
                <p:cNvSpPr txBox="1">
                  <a:spLocks noRot="1" noChangeAspect="1" noMove="1" noResize="1" noEditPoints="1" noAdjustHandles="1" noChangeArrowheads="1" noChangeShapeType="1" noTextEdit="1"/>
                </p:cNvSpPr>
                <p:nvPr/>
              </p:nvSpPr>
              <p:spPr>
                <a:xfrm>
                  <a:off x="611796" y="4419444"/>
                  <a:ext cx="2367507" cy="276999"/>
                </a:xfrm>
                <a:prstGeom prst="rect">
                  <a:avLst/>
                </a:prstGeom>
                <a:blipFill>
                  <a:blip r:embed="rId9"/>
                  <a:stretch>
                    <a:fillRect b="-13953"/>
                  </a:stretch>
                </a:blipFill>
              </p:spPr>
              <p:txBody>
                <a:bodyPr/>
                <a:lstStyle/>
                <a:p>
                  <a:r>
                    <a:rPr lang="es-419">
                      <a:noFill/>
                    </a:rPr>
                    <a:t> </a:t>
                  </a:r>
                </a:p>
              </p:txBody>
            </p:sp>
          </mc:Fallback>
        </mc:AlternateContent>
        <p:cxnSp>
          <p:nvCxnSpPr>
            <p:cNvPr id="28" name="Conector recto de flecha 27">
              <a:extLst>
                <a:ext uri="{FF2B5EF4-FFF2-40B4-BE49-F238E27FC236}">
                  <a16:creationId xmlns:a16="http://schemas.microsoft.com/office/drawing/2014/main" id="{C8E89395-D52F-5BEC-C57A-435F799377A5}"/>
                </a:ext>
              </a:extLst>
            </p:cNvPr>
            <p:cNvCxnSpPr>
              <a:cxnSpLocks/>
            </p:cNvCxnSpPr>
            <p:nvPr/>
          </p:nvCxnSpPr>
          <p:spPr>
            <a:xfrm>
              <a:off x="3049792" y="4546227"/>
              <a:ext cx="348070" cy="0"/>
            </a:xfrm>
            <a:prstGeom prst="straightConnector1">
              <a:avLst/>
            </a:prstGeom>
            <a:ln w="12700">
              <a:solidFill>
                <a:srgbClr val="433B7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CuadroTexto 29">
                  <a:extLst>
                    <a:ext uri="{FF2B5EF4-FFF2-40B4-BE49-F238E27FC236}">
                      <a16:creationId xmlns:a16="http://schemas.microsoft.com/office/drawing/2014/main" id="{4F4E73A3-04E6-A979-DA84-D3337D3F7B56}"/>
                    </a:ext>
                  </a:extLst>
                </p:cNvPr>
                <p:cNvSpPr txBox="1"/>
                <p:nvPr/>
              </p:nvSpPr>
              <p:spPr>
                <a:xfrm>
                  <a:off x="3397862" y="4383465"/>
                  <a:ext cx="2116180" cy="4430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S" sz="1200" b="0" i="1" smtClean="0">
                                <a:latin typeface="Cambria Math" panose="02040503050406030204" pitchFamily="18" charset="0"/>
                              </a:rPr>
                            </m:ctrlPr>
                          </m:fPr>
                          <m:num>
                            <m:r>
                              <a:rPr lang="es-ES" sz="1200" b="0" i="1" smtClean="0">
                                <a:latin typeface="Cambria Math" panose="02040503050406030204" pitchFamily="18" charset="0"/>
                              </a:rPr>
                              <m:t>−0,09</m:t>
                            </m:r>
                          </m:num>
                          <m:den>
                            <m:r>
                              <a:rPr lang="es-ES" sz="1200" b="0" i="1" smtClean="0">
                                <a:latin typeface="Cambria Math" panose="02040503050406030204" pitchFamily="18" charset="0"/>
                              </a:rPr>
                              <m:t>3</m:t>
                            </m:r>
                          </m:den>
                        </m:f>
                        <m:sSup>
                          <m:sSupPr>
                            <m:ctrlPr>
                              <a:rPr lang="es-ES" sz="1200" b="0" i="1" smtClean="0">
                                <a:latin typeface="Cambria Math" panose="02040503050406030204" pitchFamily="18" charset="0"/>
                              </a:rPr>
                            </m:ctrlPr>
                          </m:sSupPr>
                          <m:e>
                            <m:r>
                              <a:rPr lang="es-ES" sz="1200" b="0" i="1" smtClean="0">
                                <a:latin typeface="Cambria Math" panose="02040503050406030204" pitchFamily="18" charset="0"/>
                              </a:rPr>
                              <m:t>𝑡</m:t>
                            </m:r>
                          </m:e>
                          <m:sup>
                            <m:r>
                              <a:rPr lang="es-ES" sz="1200" b="0" i="1" smtClean="0">
                                <a:latin typeface="Cambria Math" panose="02040503050406030204" pitchFamily="18" charset="0"/>
                              </a:rPr>
                              <m:t>3</m:t>
                            </m:r>
                          </m:sup>
                        </m:sSup>
                        <m:r>
                          <a:rPr lang="es-ES" sz="1200" b="0" i="1" smtClean="0">
                            <a:latin typeface="Cambria Math" panose="02040503050406030204" pitchFamily="18" charset="0"/>
                          </a:rPr>
                          <m:t>+</m:t>
                        </m:r>
                        <m:f>
                          <m:fPr>
                            <m:ctrlPr>
                              <a:rPr lang="es-ES" sz="1200" b="0" i="1" smtClean="0">
                                <a:latin typeface="Cambria Math" panose="02040503050406030204" pitchFamily="18" charset="0"/>
                              </a:rPr>
                            </m:ctrlPr>
                          </m:fPr>
                          <m:num>
                            <m:r>
                              <a:rPr lang="es-ES" sz="1200" b="0" i="1" smtClean="0">
                                <a:latin typeface="Cambria Math" panose="02040503050406030204" pitchFamily="18" charset="0"/>
                              </a:rPr>
                              <m:t>5,05</m:t>
                            </m:r>
                          </m:num>
                          <m:den>
                            <m:r>
                              <a:rPr lang="es-ES" sz="1200" b="0" i="1" smtClean="0">
                                <a:latin typeface="Cambria Math" panose="02040503050406030204" pitchFamily="18" charset="0"/>
                              </a:rPr>
                              <m:t>2</m:t>
                            </m:r>
                          </m:den>
                        </m:f>
                        <m:sSup>
                          <m:sSupPr>
                            <m:ctrlPr>
                              <a:rPr lang="es-ES" sz="1200" b="0" i="1" smtClean="0">
                                <a:latin typeface="Cambria Math" panose="02040503050406030204" pitchFamily="18" charset="0"/>
                              </a:rPr>
                            </m:ctrlPr>
                          </m:sSupPr>
                          <m:e>
                            <m:r>
                              <a:rPr lang="es-ES" sz="1200" b="0" i="1" smtClean="0">
                                <a:latin typeface="Cambria Math" panose="02040503050406030204" pitchFamily="18" charset="0"/>
                              </a:rPr>
                              <m:t>𝑡</m:t>
                            </m:r>
                          </m:e>
                          <m:sup>
                            <m:r>
                              <a:rPr lang="es-ES" sz="1200" b="0" i="1" smtClean="0">
                                <a:latin typeface="Cambria Math" panose="02040503050406030204" pitchFamily="18" charset="0"/>
                              </a:rPr>
                              <m:t>2</m:t>
                            </m:r>
                          </m:sup>
                        </m:sSup>
                        <m:r>
                          <a:rPr lang="es-ES" sz="1200" b="0" i="1" smtClean="0">
                            <a:latin typeface="Cambria Math" panose="02040503050406030204" pitchFamily="18" charset="0"/>
                          </a:rPr>
                          <m:t>−27,5 </m:t>
                        </m:r>
                        <m:r>
                          <a:rPr lang="es-ES" sz="1200" b="0" i="1" smtClean="0">
                            <a:latin typeface="Cambria Math" panose="02040503050406030204" pitchFamily="18" charset="0"/>
                          </a:rPr>
                          <m:t>𝑡</m:t>
                        </m:r>
                      </m:oMath>
                    </m:oMathPara>
                  </a14:m>
                  <a:endParaRPr lang="es-419" sz="1200" dirty="0"/>
                </a:p>
              </p:txBody>
            </p:sp>
          </mc:Choice>
          <mc:Fallback xmlns="">
            <p:sp>
              <p:nvSpPr>
                <p:cNvPr id="30" name="CuadroTexto 29">
                  <a:extLst>
                    <a:ext uri="{FF2B5EF4-FFF2-40B4-BE49-F238E27FC236}">
                      <a16:creationId xmlns:a16="http://schemas.microsoft.com/office/drawing/2014/main" id="{4F4E73A3-04E6-A979-DA84-D3337D3F7B56}"/>
                    </a:ext>
                  </a:extLst>
                </p:cNvPr>
                <p:cNvSpPr txBox="1">
                  <a:spLocks noRot="1" noChangeAspect="1" noMove="1" noResize="1" noEditPoints="1" noAdjustHandles="1" noChangeArrowheads="1" noChangeShapeType="1" noTextEdit="1"/>
                </p:cNvSpPr>
                <p:nvPr/>
              </p:nvSpPr>
              <p:spPr>
                <a:xfrm>
                  <a:off x="3397862" y="4383465"/>
                  <a:ext cx="2116180" cy="443006"/>
                </a:xfrm>
                <a:prstGeom prst="rect">
                  <a:avLst/>
                </a:prstGeom>
                <a:blipFill>
                  <a:blip r:embed="rId10"/>
                  <a:stretch>
                    <a:fillRect b="-7353"/>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32" name="CuadroTexto 31">
                  <a:extLst>
                    <a:ext uri="{FF2B5EF4-FFF2-40B4-BE49-F238E27FC236}">
                      <a16:creationId xmlns:a16="http://schemas.microsoft.com/office/drawing/2014/main" id="{B5AFEFA8-5307-8E38-39FD-9D7527E76339}"/>
                    </a:ext>
                  </a:extLst>
                </p:cNvPr>
                <p:cNvSpPr txBox="1"/>
                <p:nvPr/>
              </p:nvSpPr>
              <p:spPr>
                <a:xfrm>
                  <a:off x="857470" y="3462228"/>
                  <a:ext cx="2055344" cy="4297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200" b="0" i="1" smtClean="0">
                            <a:latin typeface="Cambria Math" panose="02040503050406030204" pitchFamily="18" charset="0"/>
                          </a:rPr>
                          <m:t>𝑔</m:t>
                        </m:r>
                        <m:d>
                          <m:dPr>
                            <m:ctrlPr>
                              <a:rPr lang="es-ES" sz="1200" b="0" i="1" smtClean="0">
                                <a:latin typeface="Cambria Math" panose="02040503050406030204" pitchFamily="18" charset="0"/>
                              </a:rPr>
                            </m:ctrlPr>
                          </m:dPr>
                          <m:e>
                            <m:r>
                              <a:rPr lang="es-ES" sz="1200" b="0" i="1" smtClean="0">
                                <a:latin typeface="Cambria Math" panose="02040503050406030204" pitchFamily="18" charset="0"/>
                              </a:rPr>
                              <m:t>𝑡</m:t>
                            </m:r>
                          </m:e>
                        </m:d>
                        <m:r>
                          <a:rPr lang="es-ES" sz="1200" b="0" i="1" smtClean="0">
                            <a:latin typeface="Cambria Math" panose="02040503050406030204" pitchFamily="18" charset="0"/>
                          </a:rPr>
                          <m:t>=</m:t>
                        </m:r>
                        <m:r>
                          <a:rPr lang="es-ES" sz="1200" b="0" i="1" smtClean="0">
                            <a:latin typeface="Cambria Math" panose="02040503050406030204" pitchFamily="18" charset="0"/>
                          </a:rPr>
                          <m:t>𝑓</m:t>
                        </m:r>
                        <m:d>
                          <m:dPr>
                            <m:ctrlPr>
                              <a:rPr lang="es-ES" sz="1200" b="0" i="1" smtClean="0">
                                <a:latin typeface="Cambria Math" panose="02040503050406030204" pitchFamily="18" charset="0"/>
                              </a:rPr>
                            </m:ctrlPr>
                          </m:dPr>
                          <m:e>
                            <m:r>
                              <a:rPr lang="es-ES" sz="1200" b="0" i="1" smtClean="0">
                                <a:latin typeface="Cambria Math" panose="02040503050406030204" pitchFamily="18" charset="0"/>
                              </a:rPr>
                              <m:t>𝑡</m:t>
                            </m:r>
                          </m:e>
                        </m:d>
                        <m:r>
                          <a:rPr lang="es-ES" sz="1200" b="0" i="1" smtClean="0">
                            <a:latin typeface="Cambria Math" panose="02040503050406030204" pitchFamily="18" charset="0"/>
                          </a:rPr>
                          <m:t>=</m:t>
                        </m:r>
                        <m:d>
                          <m:dPr>
                            <m:ctrlPr>
                              <a:rPr lang="es-ES" sz="1200" i="1" smtClean="0">
                                <a:latin typeface="Cambria Math" panose="02040503050406030204" pitchFamily="18" charset="0"/>
                              </a:rPr>
                            </m:ctrlPr>
                          </m:dPr>
                          <m:e>
                            <m:f>
                              <m:fPr>
                                <m:ctrlPr>
                                  <a:rPr lang="es-ES" sz="1200" i="1" smtClean="0">
                                    <a:latin typeface="Cambria Math" panose="02040503050406030204" pitchFamily="18" charset="0"/>
                                  </a:rPr>
                                </m:ctrlPr>
                              </m:fPr>
                              <m:num>
                                <m:r>
                                  <a:rPr lang="es-ES" sz="1200" b="0" i="1" smtClean="0">
                                    <a:latin typeface="Cambria Math" panose="02040503050406030204" pitchFamily="18" charset="0"/>
                                  </a:rPr>
                                  <m:t>𝑡</m:t>
                                </m:r>
                              </m:num>
                              <m:den>
                                <m:r>
                                  <a:rPr lang="es-ES" sz="1200" b="0" i="1" smtClean="0">
                                    <a:latin typeface="Cambria Math" panose="02040503050406030204" pitchFamily="18" charset="0"/>
                                  </a:rPr>
                                  <m:t>2</m:t>
                                </m:r>
                              </m:den>
                            </m:f>
                            <m:r>
                              <a:rPr lang="es-ES" sz="1200" b="0" i="1" smtClean="0">
                                <a:latin typeface="Cambria Math" panose="02040503050406030204" pitchFamily="18" charset="0"/>
                              </a:rPr>
                              <m:t>+30</m:t>
                            </m:r>
                          </m:e>
                        </m:d>
                      </m:oMath>
                    </m:oMathPara>
                  </a14:m>
                  <a:endParaRPr lang="es-419" sz="1200" dirty="0"/>
                </a:p>
              </p:txBody>
            </p:sp>
          </mc:Choice>
          <mc:Fallback xmlns="">
            <p:sp>
              <p:nvSpPr>
                <p:cNvPr id="32" name="CuadroTexto 31">
                  <a:extLst>
                    <a:ext uri="{FF2B5EF4-FFF2-40B4-BE49-F238E27FC236}">
                      <a16:creationId xmlns:a16="http://schemas.microsoft.com/office/drawing/2014/main" id="{B5AFEFA8-5307-8E38-39FD-9D7527E76339}"/>
                    </a:ext>
                  </a:extLst>
                </p:cNvPr>
                <p:cNvSpPr txBox="1">
                  <a:spLocks noRot="1" noChangeAspect="1" noMove="1" noResize="1" noEditPoints="1" noAdjustHandles="1" noChangeArrowheads="1" noChangeShapeType="1" noTextEdit="1"/>
                </p:cNvSpPr>
                <p:nvPr/>
              </p:nvSpPr>
              <p:spPr>
                <a:xfrm>
                  <a:off x="857470" y="3462228"/>
                  <a:ext cx="2055344" cy="429798"/>
                </a:xfrm>
                <a:prstGeom prst="rect">
                  <a:avLst/>
                </a:prstGeom>
                <a:blipFill>
                  <a:blip r:embed="rId11"/>
                  <a:stretch>
                    <a:fillRect b="-7576"/>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4D587ED5-F1CF-E42A-C6E1-F3F4B255CB95}"/>
                    </a:ext>
                  </a:extLst>
                </p:cNvPr>
                <p:cNvSpPr txBox="1"/>
                <p:nvPr/>
              </p:nvSpPr>
              <p:spPr>
                <a:xfrm>
                  <a:off x="3462154" y="3394602"/>
                  <a:ext cx="195171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200" b="0" i="1" smtClean="0">
                            <a:latin typeface="Cambria Math" panose="02040503050406030204" pitchFamily="18" charset="0"/>
                          </a:rPr>
                          <m:t>𝐺</m:t>
                        </m:r>
                        <m:d>
                          <m:dPr>
                            <m:ctrlPr>
                              <a:rPr lang="es-ES" sz="1200" b="0" i="1" smtClean="0">
                                <a:latin typeface="Cambria Math" panose="02040503050406030204" pitchFamily="18" charset="0"/>
                              </a:rPr>
                            </m:ctrlPr>
                          </m:dPr>
                          <m:e>
                            <m:r>
                              <a:rPr lang="es-ES" sz="1200" b="0" i="1" smtClean="0">
                                <a:latin typeface="Cambria Math" panose="02040503050406030204" pitchFamily="18" charset="0"/>
                              </a:rPr>
                              <m:t>𝑡</m:t>
                            </m:r>
                          </m:e>
                        </m:d>
                        <m:r>
                          <a:rPr lang="es-ES" sz="1200" b="0" i="1" smtClean="0">
                            <a:latin typeface="Cambria Math" panose="02040503050406030204" pitchFamily="18" charset="0"/>
                          </a:rPr>
                          <m:t>=</m:t>
                        </m:r>
                        <m:r>
                          <a:rPr lang="es-ES" sz="1200" b="0" i="1" smtClean="0">
                            <a:latin typeface="Cambria Math" panose="02040503050406030204" pitchFamily="18" charset="0"/>
                          </a:rPr>
                          <m:t>𝐹</m:t>
                        </m:r>
                        <m:d>
                          <m:dPr>
                            <m:ctrlPr>
                              <a:rPr lang="es-ES" sz="1200" b="0" i="1" smtClean="0">
                                <a:latin typeface="Cambria Math" panose="02040503050406030204" pitchFamily="18" charset="0"/>
                              </a:rPr>
                            </m:ctrlPr>
                          </m:dPr>
                          <m:e>
                            <m:r>
                              <a:rPr lang="es-ES" sz="1200" b="0" i="1" smtClean="0">
                                <a:latin typeface="Cambria Math" panose="02040503050406030204" pitchFamily="18" charset="0"/>
                              </a:rPr>
                              <m:t>𝑡</m:t>
                            </m:r>
                          </m:e>
                        </m:d>
                        <m:r>
                          <a:rPr lang="es-ES" sz="1200" b="0" i="1" smtClean="0">
                            <a:latin typeface="Cambria Math" panose="02040503050406030204" pitchFamily="18" charset="0"/>
                          </a:rPr>
                          <m:t>=</m:t>
                        </m:r>
                        <m:f>
                          <m:fPr>
                            <m:ctrlPr>
                              <a:rPr lang="es-ES" sz="1200" i="1" smtClean="0">
                                <a:latin typeface="Cambria Math" panose="02040503050406030204" pitchFamily="18" charset="0"/>
                              </a:rPr>
                            </m:ctrlPr>
                          </m:fPr>
                          <m:num>
                            <m:sSup>
                              <m:sSupPr>
                                <m:ctrlPr>
                                  <a:rPr lang="es-ES" sz="1200" b="0" i="1" smtClean="0">
                                    <a:latin typeface="Cambria Math" panose="02040503050406030204" pitchFamily="18" charset="0"/>
                                  </a:rPr>
                                </m:ctrlPr>
                              </m:sSupPr>
                              <m:e>
                                <m:r>
                                  <a:rPr lang="es-ES" sz="1200" b="0" i="1" smtClean="0">
                                    <a:latin typeface="Cambria Math" panose="02040503050406030204" pitchFamily="18" charset="0"/>
                                  </a:rPr>
                                  <m:t>𝑡</m:t>
                                </m:r>
                              </m:e>
                              <m:sup>
                                <m:r>
                                  <a:rPr lang="es-ES" sz="1200" b="0" i="1" smtClean="0">
                                    <a:latin typeface="Cambria Math" panose="02040503050406030204" pitchFamily="18" charset="0"/>
                                  </a:rPr>
                                  <m:t>2</m:t>
                                </m:r>
                              </m:sup>
                            </m:sSup>
                          </m:num>
                          <m:den>
                            <m:r>
                              <a:rPr lang="es-ES" sz="1200" b="0" i="1" smtClean="0">
                                <a:latin typeface="Cambria Math" panose="02040503050406030204" pitchFamily="18" charset="0"/>
                              </a:rPr>
                              <m:t>4</m:t>
                            </m:r>
                          </m:den>
                        </m:f>
                        <m:r>
                          <a:rPr lang="es-ES" sz="1200" b="0" i="1" smtClean="0">
                            <a:latin typeface="Cambria Math" panose="02040503050406030204" pitchFamily="18" charset="0"/>
                          </a:rPr>
                          <m:t>+30⋅</m:t>
                        </m:r>
                        <m:r>
                          <a:rPr lang="es-ES" sz="1200" b="0" i="1" smtClean="0">
                            <a:latin typeface="Cambria Math" panose="02040503050406030204" pitchFamily="18" charset="0"/>
                          </a:rPr>
                          <m:t>𝑡</m:t>
                        </m:r>
                      </m:oMath>
                    </m:oMathPara>
                  </a14:m>
                  <a:endParaRPr lang="es-419" sz="1200" dirty="0"/>
                </a:p>
              </p:txBody>
            </p:sp>
          </mc:Choice>
          <mc:Fallback xmlns="">
            <p:sp>
              <p:nvSpPr>
                <p:cNvPr id="34" name="CuadroTexto 33">
                  <a:extLst>
                    <a:ext uri="{FF2B5EF4-FFF2-40B4-BE49-F238E27FC236}">
                      <a16:creationId xmlns:a16="http://schemas.microsoft.com/office/drawing/2014/main" id="{4D587ED5-F1CF-E42A-C6E1-F3F4B255CB95}"/>
                    </a:ext>
                  </a:extLst>
                </p:cNvPr>
                <p:cNvSpPr txBox="1">
                  <a:spLocks noRot="1" noChangeAspect="1" noMove="1" noResize="1" noEditPoints="1" noAdjustHandles="1" noChangeArrowheads="1" noChangeShapeType="1" noTextEdit="1"/>
                </p:cNvSpPr>
                <p:nvPr/>
              </p:nvSpPr>
              <p:spPr>
                <a:xfrm>
                  <a:off x="3462154" y="3394602"/>
                  <a:ext cx="1951718" cy="461665"/>
                </a:xfrm>
                <a:prstGeom prst="rect">
                  <a:avLst/>
                </a:prstGeom>
                <a:blipFill>
                  <a:blip r:embed="rId12"/>
                  <a:stretch>
                    <a:fillRect b="-7042"/>
                  </a:stretch>
                </a:blipFill>
              </p:spPr>
              <p:txBody>
                <a:bodyPr/>
                <a:lstStyle/>
                <a:p>
                  <a:r>
                    <a:rPr lang="es-419">
                      <a:noFill/>
                    </a:rPr>
                    <a:t> </a:t>
                  </a:r>
                </a:p>
              </p:txBody>
            </p:sp>
          </mc:Fallback>
        </mc:AlternateContent>
        <p:cxnSp>
          <p:nvCxnSpPr>
            <p:cNvPr id="43" name="Conector recto de flecha 42">
              <a:extLst>
                <a:ext uri="{FF2B5EF4-FFF2-40B4-BE49-F238E27FC236}">
                  <a16:creationId xmlns:a16="http://schemas.microsoft.com/office/drawing/2014/main" id="{B40F77B3-BE79-4E7F-723F-BFAE42A063CD}"/>
                </a:ext>
              </a:extLst>
            </p:cNvPr>
            <p:cNvCxnSpPr>
              <a:cxnSpLocks/>
            </p:cNvCxnSpPr>
            <p:nvPr/>
          </p:nvCxnSpPr>
          <p:spPr>
            <a:xfrm>
              <a:off x="3050276" y="4124391"/>
              <a:ext cx="348070" cy="0"/>
            </a:xfrm>
            <a:prstGeom prst="straightConnector1">
              <a:avLst/>
            </a:prstGeom>
            <a:ln w="12700">
              <a:solidFill>
                <a:srgbClr val="433B7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3D50B0A5-560C-86E6-C0DC-C68C26E23C9A}"/>
                </a:ext>
              </a:extLst>
            </p:cNvPr>
            <p:cNvCxnSpPr>
              <a:cxnSpLocks/>
            </p:cNvCxnSpPr>
            <p:nvPr/>
          </p:nvCxnSpPr>
          <p:spPr>
            <a:xfrm>
              <a:off x="2824604" y="3693061"/>
              <a:ext cx="470848" cy="0"/>
            </a:xfrm>
            <a:prstGeom prst="straightConnector1">
              <a:avLst/>
            </a:prstGeom>
            <a:ln w="12700">
              <a:solidFill>
                <a:srgbClr val="433B71"/>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Rectángulo: esquinas redondeadas 56">
            <a:extLst>
              <a:ext uri="{FF2B5EF4-FFF2-40B4-BE49-F238E27FC236}">
                <a16:creationId xmlns:a16="http://schemas.microsoft.com/office/drawing/2014/main" id="{E473DE92-7DC5-73BF-ED7B-E519225BD89E}"/>
              </a:ext>
            </a:extLst>
          </p:cNvPr>
          <p:cNvSpPr/>
          <p:nvPr/>
        </p:nvSpPr>
        <p:spPr>
          <a:xfrm>
            <a:off x="379987" y="893925"/>
            <a:ext cx="4192013" cy="1787540"/>
          </a:xfrm>
          <a:prstGeom prst="roundRect">
            <a:avLst/>
          </a:prstGeom>
          <a:noFill/>
          <a:ln w="12700">
            <a:solidFill>
              <a:srgbClr val="62B79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255088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8"/>
          <p:cNvSpPr txBox="1"/>
          <p:nvPr/>
        </p:nvSpPr>
        <p:spPr>
          <a:xfrm>
            <a:off x="380556" y="1598215"/>
            <a:ext cx="3915844" cy="2285211"/>
          </a:xfrm>
          <a:prstGeom prst="rect">
            <a:avLst/>
          </a:prstGeom>
          <a:solidFill>
            <a:schemeClr val="bg1">
              <a:lumMod val="95000"/>
            </a:schemeClr>
          </a:solidFill>
          <a:ln>
            <a:noFill/>
          </a:ln>
        </p:spPr>
        <p:txBody>
          <a:bodyPr spcFirstLastPara="1" wrap="square" lIns="68575" tIns="34275" rIns="68575" bIns="34275" anchor="t" anchorCtr="0">
            <a:spAutoFit/>
          </a:bodyPr>
          <a:lstStyle/>
          <a:p>
            <a:pPr marL="285750" indent="-285750" algn="just" rtl="0" fontAlgn="base">
              <a:spcBef>
                <a:spcPts val="0"/>
              </a:spcBef>
              <a:spcAft>
                <a:spcPts val="0"/>
              </a:spcAft>
              <a:buFont typeface="Arial" panose="020B0604020202020204" pitchFamily="34" charset="0"/>
              <a:buChar char="•"/>
            </a:pPr>
            <a:r>
              <a:rPr lang="es-419" sz="1800" b="0" i="0" u="none" strike="noStrike" dirty="0">
                <a:solidFill>
                  <a:srgbClr val="000000"/>
                </a:solidFill>
                <a:effectLst/>
                <a:latin typeface="Calibri" panose="020F0502020204030204" pitchFamily="34" charset="0"/>
                <a:cs typeface="Calibri" panose="020F0502020204030204" pitchFamily="34" charset="0"/>
              </a:rPr>
              <a:t>¿Cuáles son los efectos en el planeta de las emisiones de  CO2?</a:t>
            </a:r>
          </a:p>
          <a:p>
            <a:pPr marL="285750" indent="-285750" algn="just" rtl="0" fontAlgn="base">
              <a:spcBef>
                <a:spcPts val="0"/>
              </a:spcBef>
              <a:spcAft>
                <a:spcPts val="0"/>
              </a:spcAft>
              <a:buFont typeface="Arial" panose="020B0604020202020204" pitchFamily="34" charset="0"/>
              <a:buChar char="•"/>
            </a:pPr>
            <a:endParaRPr lang="es-419" sz="1800" b="0" i="0" u="none" strike="noStrike" dirty="0">
              <a:solidFill>
                <a:srgbClr val="000000"/>
              </a:solidFill>
              <a:effectLst/>
              <a:latin typeface="Calibri" panose="020F0502020204030204" pitchFamily="34" charset="0"/>
              <a:cs typeface="Calibri" panose="020F0502020204030204" pitchFamily="34" charset="0"/>
            </a:endParaRPr>
          </a:p>
          <a:p>
            <a:pPr marL="285750" indent="-285750" algn="just" rtl="0" fontAlgn="base">
              <a:spcBef>
                <a:spcPts val="0"/>
              </a:spcBef>
              <a:spcAft>
                <a:spcPts val="0"/>
              </a:spcAft>
              <a:buFont typeface="Arial" panose="020B0604020202020204" pitchFamily="34" charset="0"/>
              <a:buChar char="•"/>
            </a:pPr>
            <a:r>
              <a:rPr lang="es-419" sz="1800" b="0" i="0" u="none" strike="noStrike" dirty="0">
                <a:solidFill>
                  <a:srgbClr val="000000"/>
                </a:solidFill>
                <a:effectLst/>
                <a:latin typeface="Calibri" panose="020F0502020204030204" pitchFamily="34" charset="0"/>
                <a:cs typeface="Calibri" panose="020F0502020204030204" pitchFamily="34" charset="0"/>
              </a:rPr>
              <a:t>¿Por qué es relevante reducir las emisiones de CO2?</a:t>
            </a:r>
          </a:p>
          <a:p>
            <a:pPr marL="285750" indent="-285750" algn="just" rtl="0" fontAlgn="base">
              <a:spcBef>
                <a:spcPts val="0"/>
              </a:spcBef>
              <a:spcAft>
                <a:spcPts val="0"/>
              </a:spcAft>
              <a:buFont typeface="Arial" panose="020B0604020202020204" pitchFamily="34" charset="0"/>
              <a:buChar char="•"/>
            </a:pPr>
            <a:endParaRPr lang="es-419" sz="1800" b="0" i="0" u="none" strike="noStrike" dirty="0">
              <a:solidFill>
                <a:srgbClr val="000000"/>
              </a:solidFill>
              <a:effectLst/>
              <a:latin typeface="Calibri" panose="020F0502020204030204" pitchFamily="34" charset="0"/>
              <a:cs typeface="Calibri" panose="020F0502020204030204" pitchFamily="34" charset="0"/>
            </a:endParaRPr>
          </a:p>
          <a:p>
            <a:pPr marL="285750" indent="-285750" algn="just" rtl="0" fontAlgn="base">
              <a:spcBef>
                <a:spcPts val="0"/>
              </a:spcBef>
              <a:spcAft>
                <a:spcPts val="0"/>
              </a:spcAft>
              <a:buFont typeface="Arial" panose="020B0604020202020204" pitchFamily="34" charset="0"/>
              <a:buChar char="•"/>
            </a:pPr>
            <a:r>
              <a:rPr lang="es-419" sz="1800" b="0" i="0" u="none" strike="noStrike" dirty="0">
                <a:solidFill>
                  <a:srgbClr val="000000"/>
                </a:solidFill>
                <a:effectLst/>
                <a:latin typeface="Calibri" panose="020F0502020204030204" pitchFamily="34" charset="0"/>
                <a:cs typeface="Calibri" panose="020F0502020204030204" pitchFamily="34" charset="0"/>
              </a:rPr>
              <a:t>¿Qué representa el gráfico visto en la infografía? (imagen de la derecha)</a:t>
            </a:r>
          </a:p>
        </p:txBody>
      </p:sp>
      <p:sp>
        <p:nvSpPr>
          <p:cNvPr id="140" name="Google Shape;140;p28"/>
          <p:cNvSpPr txBox="1"/>
          <p:nvPr/>
        </p:nvSpPr>
        <p:spPr>
          <a:xfrm>
            <a:off x="284125" y="284125"/>
            <a:ext cx="60450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700"/>
              <a:buFont typeface="Arial"/>
              <a:buNone/>
            </a:pPr>
            <a:r>
              <a:rPr lang="es" sz="2700" b="1" dirty="0">
                <a:solidFill>
                  <a:srgbClr val="423B71"/>
                </a:solidFill>
                <a:latin typeface="Calibri"/>
                <a:ea typeface="Calibri"/>
                <a:cs typeface="Calibri"/>
                <a:sym typeface="Calibri"/>
              </a:rPr>
              <a:t>Reflexionemos</a:t>
            </a:r>
            <a:endParaRPr b="1" dirty="0"/>
          </a:p>
        </p:txBody>
      </p:sp>
      <p:pic>
        <p:nvPicPr>
          <p:cNvPr id="5" name="Imagen 4" descr="Gráfico, Gráfico de líneas&#10;&#10;Descripción generada automáticamente">
            <a:extLst>
              <a:ext uri="{FF2B5EF4-FFF2-40B4-BE49-F238E27FC236}">
                <a16:creationId xmlns:a16="http://schemas.microsoft.com/office/drawing/2014/main" id="{C63E61F0-0472-A83E-072B-997E4B394F48}"/>
              </a:ext>
            </a:extLst>
          </p:cNvPr>
          <p:cNvPicPr>
            <a:picLocks noChangeAspect="1"/>
          </p:cNvPicPr>
          <p:nvPr/>
        </p:nvPicPr>
        <p:blipFill>
          <a:blip r:embed="rId3"/>
          <a:stretch>
            <a:fillRect/>
          </a:stretch>
        </p:blipFill>
        <p:spPr>
          <a:xfrm>
            <a:off x="4916308" y="1598215"/>
            <a:ext cx="3778432" cy="214749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Conclusiones</a:t>
            </a:r>
            <a:endParaRPr sz="2700" b="1" i="0" u="none" strike="noStrike" cap="none" dirty="0">
              <a:solidFill>
                <a:srgbClr val="423B71"/>
              </a:solidFill>
              <a:latin typeface="Calibri"/>
              <a:ea typeface="Calibri"/>
              <a:cs typeface="Calibri"/>
              <a:sym typeface="Calibri"/>
            </a:endParaRPr>
          </a:p>
        </p:txBody>
      </p:sp>
      <p:sp>
        <p:nvSpPr>
          <p:cNvPr id="164" name="Google Shape;164;p31"/>
          <p:cNvSpPr txBox="1"/>
          <p:nvPr/>
        </p:nvSpPr>
        <p:spPr>
          <a:xfrm>
            <a:off x="469203" y="1213843"/>
            <a:ext cx="8205593" cy="1035540"/>
          </a:xfrm>
          <a:prstGeom prst="rect">
            <a:avLst/>
          </a:prstGeom>
          <a:noFill/>
          <a:ln>
            <a:noFill/>
          </a:ln>
        </p:spPr>
        <p:txBody>
          <a:bodyPr spcFirstLastPara="1" wrap="square" lIns="68575" tIns="34275" rIns="68575" bIns="34275" anchor="t" anchorCtr="0">
            <a:noAutofit/>
          </a:bodyPr>
          <a:lstStyle/>
          <a:p>
            <a:pPr marL="285750" indent="-285750" algn="just" fontAlgn="base">
              <a:buFont typeface="Arial" panose="020B0604020202020204" pitchFamily="34" charset="0"/>
              <a:buChar char="•"/>
            </a:pPr>
            <a:r>
              <a:rPr lang="es-419" dirty="0">
                <a:solidFill>
                  <a:schemeClr val="tx1"/>
                </a:solidFill>
                <a:latin typeface="Calibri" panose="020F0502020204030204" pitchFamily="34" charset="0"/>
                <a:cs typeface="Calibri" panose="020F0502020204030204" pitchFamily="34" charset="0"/>
              </a:rPr>
              <a:t>Pudimos constatar que las</a:t>
            </a:r>
            <a:r>
              <a:rPr lang="es-419" b="0" i="0" dirty="0">
                <a:solidFill>
                  <a:schemeClr val="tx1"/>
                </a:solidFill>
                <a:effectLst/>
                <a:latin typeface="Calibri" panose="020F0502020204030204" pitchFamily="34" charset="0"/>
                <a:cs typeface="Calibri" panose="020F0502020204030204" pitchFamily="34" charset="0"/>
              </a:rPr>
              <a:t> emisiones del escenario realista son casi el doble que las del optimista, </a:t>
            </a:r>
            <a:r>
              <a:rPr lang="es-419" b="1" i="0" dirty="0">
                <a:solidFill>
                  <a:schemeClr val="tx1"/>
                </a:solidFill>
                <a:effectLst/>
                <a:latin typeface="Calibri" panose="020F0502020204030204" pitchFamily="34" charset="0"/>
                <a:cs typeface="Calibri" panose="020F0502020204030204" pitchFamily="34" charset="0"/>
              </a:rPr>
              <a:t>aun cuando inician y terminan en el mismo nivel de emisiones netas</a:t>
            </a:r>
            <a:r>
              <a:rPr lang="es-419" b="0" i="0" dirty="0">
                <a:solidFill>
                  <a:schemeClr val="tx1"/>
                </a:solidFill>
                <a:effectLst/>
                <a:latin typeface="Calibri" panose="020F0502020204030204" pitchFamily="34" charset="0"/>
                <a:cs typeface="Calibri" panose="020F0502020204030204" pitchFamily="34" charset="0"/>
              </a:rPr>
              <a:t>. Es decir, </a:t>
            </a:r>
            <a:r>
              <a:rPr lang="es-419" i="0" dirty="0">
                <a:solidFill>
                  <a:schemeClr val="tx1"/>
                </a:solidFill>
                <a:effectLst/>
                <a:latin typeface="Calibri" panose="020F0502020204030204" pitchFamily="34" charset="0"/>
                <a:cs typeface="Calibri" panose="020F0502020204030204" pitchFamily="34" charset="0"/>
              </a:rPr>
              <a:t>no sólo es importante alcanzar la meta de cero emisiones para 2050, </a:t>
            </a:r>
            <a:r>
              <a:rPr lang="es-419" b="1" i="0" dirty="0">
                <a:solidFill>
                  <a:schemeClr val="tx1"/>
                </a:solidFill>
                <a:effectLst/>
                <a:latin typeface="Calibri" panose="020F0502020204030204" pitchFamily="34" charset="0"/>
                <a:cs typeface="Calibri" panose="020F0502020204030204" pitchFamily="34" charset="0"/>
              </a:rPr>
              <a:t>sino que también la manera en que se alcanzará la meta también lo es. </a:t>
            </a:r>
            <a:r>
              <a:rPr lang="es-419" b="0" i="0" dirty="0">
                <a:solidFill>
                  <a:schemeClr val="tx1"/>
                </a:solidFill>
                <a:effectLst/>
                <a:latin typeface="Calibri" panose="020F0502020204030204" pitchFamily="34" charset="0"/>
                <a:cs typeface="Calibri" panose="020F0502020204030204" pitchFamily="34" charset="0"/>
              </a:rPr>
              <a:t>Las diferencias en las emisiones de CO2 en ambos escenarios, podrían impactar directamente en la posibilidad de mantener  los  1,5° C de aumento de temperatura de la Tierra en 2050.</a:t>
            </a:r>
            <a:endParaRPr lang="es-419" dirty="0">
              <a:solidFill>
                <a:schemeClr val="tx1"/>
              </a:solidFill>
              <a:latin typeface="Calibri" panose="020F0502020204030204" pitchFamily="34" charset="0"/>
              <a:cs typeface="Calibri" panose="020F0502020204030204" pitchFamily="34" charset="0"/>
            </a:endParaRPr>
          </a:p>
          <a:p>
            <a:pPr marL="285750" indent="-285750" algn="just" rtl="0" fontAlgn="base">
              <a:spcBef>
                <a:spcPts val="0"/>
              </a:spcBef>
              <a:spcAft>
                <a:spcPts val="0"/>
              </a:spcAft>
              <a:buFont typeface="Arial" panose="020B0604020202020204" pitchFamily="34" charset="0"/>
              <a:buChar char="•"/>
            </a:pPr>
            <a:endParaRPr lang="es-419" dirty="0">
              <a:solidFill>
                <a:schemeClr val="tx1"/>
              </a:solidFill>
              <a:latin typeface="Calibri" panose="020F0502020204030204" pitchFamily="34" charset="0"/>
              <a:cs typeface="Calibri" panose="020F0502020204030204" pitchFamily="34" charset="0"/>
            </a:endParaRPr>
          </a:p>
        </p:txBody>
      </p:sp>
      <p:grpSp>
        <p:nvGrpSpPr>
          <p:cNvPr id="12" name="Grupo 11">
            <a:extLst>
              <a:ext uri="{FF2B5EF4-FFF2-40B4-BE49-F238E27FC236}">
                <a16:creationId xmlns:a16="http://schemas.microsoft.com/office/drawing/2014/main" id="{DDB5B6BC-5B3F-69B4-F624-4ECAD5C93BAB}"/>
              </a:ext>
            </a:extLst>
          </p:cNvPr>
          <p:cNvGrpSpPr/>
          <p:nvPr/>
        </p:nvGrpSpPr>
        <p:grpSpPr>
          <a:xfrm>
            <a:off x="1255593" y="2627815"/>
            <a:ext cx="6903895" cy="2211484"/>
            <a:chOff x="689212" y="2251880"/>
            <a:chExt cx="7729583" cy="2890082"/>
          </a:xfrm>
        </p:grpSpPr>
        <p:pic>
          <p:nvPicPr>
            <p:cNvPr id="2" name="Imagen 1" descr="Gráfico, Histograma&#10;&#10;Descripción generada automáticamente">
              <a:extLst>
                <a:ext uri="{FF2B5EF4-FFF2-40B4-BE49-F238E27FC236}">
                  <a16:creationId xmlns:a16="http://schemas.microsoft.com/office/drawing/2014/main" id="{FA46C90D-8911-BFE2-B7BA-6B8E672DAE83}"/>
                </a:ext>
              </a:extLst>
            </p:cNvPr>
            <p:cNvPicPr>
              <a:picLocks noChangeAspect="1"/>
            </p:cNvPicPr>
            <p:nvPr/>
          </p:nvPicPr>
          <p:blipFill>
            <a:blip r:embed="rId3"/>
            <a:stretch>
              <a:fillRect/>
            </a:stretch>
          </p:blipFill>
          <p:spPr>
            <a:xfrm>
              <a:off x="689212" y="2297199"/>
              <a:ext cx="3658680" cy="2131532"/>
            </a:xfrm>
            <a:prstGeom prst="rect">
              <a:avLst/>
            </a:prstGeom>
          </p:spPr>
        </p:pic>
        <p:pic>
          <p:nvPicPr>
            <p:cNvPr id="3" name="Imagen 2" descr="Gráfico&#10;&#10;Descripción generada automáticamente">
              <a:extLst>
                <a:ext uri="{FF2B5EF4-FFF2-40B4-BE49-F238E27FC236}">
                  <a16:creationId xmlns:a16="http://schemas.microsoft.com/office/drawing/2014/main" id="{7D7DDD42-65AE-1339-3779-10007630F77B}"/>
                </a:ext>
              </a:extLst>
            </p:cNvPr>
            <p:cNvPicPr>
              <a:picLocks noChangeAspect="1"/>
            </p:cNvPicPr>
            <p:nvPr/>
          </p:nvPicPr>
          <p:blipFill>
            <a:blip r:embed="rId4"/>
            <a:stretch>
              <a:fillRect/>
            </a:stretch>
          </p:blipFill>
          <p:spPr>
            <a:xfrm>
              <a:off x="4760115" y="2313272"/>
              <a:ext cx="3658680" cy="2158915"/>
            </a:xfrm>
            <a:prstGeom prst="rect">
              <a:avLst/>
            </a:prstGeom>
          </p:spPr>
        </p:pic>
        <p:sp>
          <p:nvSpPr>
            <p:cNvPr id="4" name="CuadroTexto 3">
              <a:extLst>
                <a:ext uri="{FF2B5EF4-FFF2-40B4-BE49-F238E27FC236}">
                  <a16:creationId xmlns:a16="http://schemas.microsoft.com/office/drawing/2014/main" id="{F3F09973-14D4-06A5-D320-02E28A522EBA}"/>
                </a:ext>
              </a:extLst>
            </p:cNvPr>
            <p:cNvSpPr txBox="1"/>
            <p:nvPr/>
          </p:nvSpPr>
          <p:spPr>
            <a:xfrm>
              <a:off x="2067949" y="2251880"/>
              <a:ext cx="890540" cy="361997"/>
            </a:xfrm>
            <a:prstGeom prst="rect">
              <a:avLst/>
            </a:prstGeom>
            <a:noFill/>
          </p:spPr>
          <p:txBody>
            <a:bodyPr wrap="none" rtlCol="0">
              <a:spAutoFit/>
            </a:bodyPr>
            <a:lstStyle/>
            <a:p>
              <a:r>
                <a:rPr lang="es-ES" sz="1200" b="1" dirty="0">
                  <a:latin typeface="Calibri" panose="020F0502020204030204" pitchFamily="34" charset="0"/>
                  <a:cs typeface="Calibri" panose="020F0502020204030204" pitchFamily="34" charset="0"/>
                </a:rPr>
                <a:t>optimista</a:t>
              </a:r>
              <a:endParaRPr lang="es-419" sz="1200" b="1" dirty="0">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C98E0547-B8CC-6486-3AB7-78ABFA69EF46}"/>
                </a:ext>
              </a:extLst>
            </p:cNvPr>
            <p:cNvSpPr txBox="1"/>
            <p:nvPr/>
          </p:nvSpPr>
          <p:spPr>
            <a:xfrm>
              <a:off x="6358975" y="2262339"/>
              <a:ext cx="736194" cy="361997"/>
            </a:xfrm>
            <a:prstGeom prst="rect">
              <a:avLst/>
            </a:prstGeom>
            <a:noFill/>
          </p:spPr>
          <p:txBody>
            <a:bodyPr wrap="none" rtlCol="0">
              <a:spAutoFit/>
            </a:bodyPr>
            <a:lstStyle/>
            <a:p>
              <a:r>
                <a:rPr lang="es-ES" sz="1200" b="1" dirty="0">
                  <a:latin typeface="Calibri" panose="020F0502020204030204" pitchFamily="34" charset="0"/>
                  <a:cs typeface="Calibri" panose="020F0502020204030204" pitchFamily="34" charset="0"/>
                </a:rPr>
                <a:t>realista</a:t>
              </a:r>
              <a:endParaRPr lang="es-419" sz="12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EB925B9B-8BF1-5982-DE5F-4514B0C9CC56}"/>
                    </a:ext>
                  </a:extLst>
                </p:cNvPr>
                <p:cNvSpPr txBox="1"/>
                <p:nvPr/>
              </p:nvSpPr>
              <p:spPr>
                <a:xfrm>
                  <a:off x="1893713" y="4779965"/>
                  <a:ext cx="1249680" cy="361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200" b="0" i="1" smtClean="0">
                            <a:latin typeface="Cambria Math" panose="02040503050406030204" pitchFamily="18" charset="0"/>
                          </a:rPr>
                          <m:t>552,21 </m:t>
                        </m:r>
                        <m:r>
                          <a:rPr lang="es-ES" sz="1200" b="0" i="1" smtClean="0">
                            <a:latin typeface="Cambria Math" panose="02040503050406030204" pitchFamily="18" charset="0"/>
                          </a:rPr>
                          <m:t>𝐺𝑡𝐶</m:t>
                        </m:r>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𝑂</m:t>
                            </m:r>
                          </m:e>
                          <m:sub>
                            <m:r>
                              <a:rPr lang="es-ES" sz="1200" b="0" i="1" smtClean="0">
                                <a:latin typeface="Cambria Math" panose="02040503050406030204" pitchFamily="18" charset="0"/>
                              </a:rPr>
                              <m:t>2</m:t>
                            </m:r>
                          </m:sub>
                        </m:sSub>
                      </m:oMath>
                    </m:oMathPara>
                  </a14:m>
                  <a:endParaRPr lang="es-419" sz="1200" dirty="0"/>
                </a:p>
              </p:txBody>
            </p:sp>
          </mc:Choice>
          <mc:Fallback xmlns="">
            <p:sp>
              <p:nvSpPr>
                <p:cNvPr id="7" name="CuadroTexto 6">
                  <a:extLst>
                    <a:ext uri="{FF2B5EF4-FFF2-40B4-BE49-F238E27FC236}">
                      <a16:creationId xmlns:a16="http://schemas.microsoft.com/office/drawing/2014/main" id="{EB925B9B-8BF1-5982-DE5F-4514B0C9CC56}"/>
                    </a:ext>
                  </a:extLst>
                </p:cNvPr>
                <p:cNvSpPr txBox="1">
                  <a:spLocks noRot="1" noChangeAspect="1" noMove="1" noResize="1" noEditPoints="1" noAdjustHandles="1" noChangeArrowheads="1" noChangeShapeType="1" noTextEdit="1"/>
                </p:cNvSpPr>
                <p:nvPr/>
              </p:nvSpPr>
              <p:spPr>
                <a:xfrm>
                  <a:off x="1893713" y="4779965"/>
                  <a:ext cx="1249680" cy="361997"/>
                </a:xfrm>
                <a:prstGeom prst="rect">
                  <a:avLst/>
                </a:prstGeom>
                <a:blipFill>
                  <a:blip r:embed="rId5"/>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57A90801-42D1-F00B-FF22-8F38E6A3D1A0}"/>
                    </a:ext>
                  </a:extLst>
                </p:cNvPr>
                <p:cNvSpPr txBox="1"/>
                <p:nvPr/>
              </p:nvSpPr>
              <p:spPr>
                <a:xfrm>
                  <a:off x="6358975" y="4779964"/>
                  <a:ext cx="1175173" cy="361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200" b="0" i="1" smtClean="0">
                            <a:latin typeface="Cambria Math" panose="02040503050406030204" pitchFamily="18" charset="0"/>
                          </a:rPr>
                          <m:t>971,88 </m:t>
                        </m:r>
                        <m:r>
                          <a:rPr lang="es-ES" sz="1200" b="0" i="1" smtClean="0">
                            <a:latin typeface="Cambria Math" panose="02040503050406030204" pitchFamily="18" charset="0"/>
                          </a:rPr>
                          <m:t>𝐺𝑡𝐶</m:t>
                        </m:r>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𝑂</m:t>
                            </m:r>
                          </m:e>
                          <m:sub>
                            <m:r>
                              <a:rPr lang="es-ES" sz="1200" b="0" i="1" smtClean="0">
                                <a:latin typeface="Cambria Math" panose="02040503050406030204" pitchFamily="18" charset="0"/>
                              </a:rPr>
                              <m:t>2</m:t>
                            </m:r>
                          </m:sub>
                        </m:sSub>
                      </m:oMath>
                    </m:oMathPara>
                  </a14:m>
                  <a:endParaRPr lang="es-419" sz="1200" dirty="0"/>
                </a:p>
              </p:txBody>
            </p:sp>
          </mc:Choice>
          <mc:Fallback xmlns="">
            <p:sp>
              <p:nvSpPr>
                <p:cNvPr id="8" name="CuadroTexto 7">
                  <a:extLst>
                    <a:ext uri="{FF2B5EF4-FFF2-40B4-BE49-F238E27FC236}">
                      <a16:creationId xmlns:a16="http://schemas.microsoft.com/office/drawing/2014/main" id="{57A90801-42D1-F00B-FF22-8F38E6A3D1A0}"/>
                    </a:ext>
                  </a:extLst>
                </p:cNvPr>
                <p:cNvSpPr txBox="1">
                  <a:spLocks noRot="1" noChangeAspect="1" noMove="1" noResize="1" noEditPoints="1" noAdjustHandles="1" noChangeArrowheads="1" noChangeShapeType="1" noTextEdit="1"/>
                </p:cNvSpPr>
                <p:nvPr/>
              </p:nvSpPr>
              <p:spPr>
                <a:xfrm>
                  <a:off x="6358975" y="4779964"/>
                  <a:ext cx="1175173" cy="361997"/>
                </a:xfrm>
                <a:prstGeom prst="rect">
                  <a:avLst/>
                </a:prstGeom>
                <a:blipFill>
                  <a:blip r:embed="rId6"/>
                  <a:stretch>
                    <a:fillRect/>
                  </a:stretch>
                </a:blipFill>
              </p:spPr>
              <p:txBody>
                <a:bodyPr/>
                <a:lstStyle/>
                <a:p>
                  <a:r>
                    <a:rPr lang="es-419">
                      <a:noFill/>
                    </a:rPr>
                    <a:t> </a:t>
                  </a:r>
                </a:p>
              </p:txBody>
            </p:sp>
          </mc:Fallback>
        </mc:AlternateContent>
        <p:sp>
          <p:nvSpPr>
            <p:cNvPr id="9" name="CuadroTexto 8">
              <a:extLst>
                <a:ext uri="{FF2B5EF4-FFF2-40B4-BE49-F238E27FC236}">
                  <a16:creationId xmlns:a16="http://schemas.microsoft.com/office/drawing/2014/main" id="{9D6AD7EF-422A-76F9-35C4-F57D7D5885B2}"/>
                </a:ext>
              </a:extLst>
            </p:cNvPr>
            <p:cNvSpPr txBox="1"/>
            <p:nvPr/>
          </p:nvSpPr>
          <p:spPr>
            <a:xfrm>
              <a:off x="1097799" y="4472189"/>
              <a:ext cx="3017705" cy="361997"/>
            </a:xfrm>
            <a:prstGeom prst="rect">
              <a:avLst/>
            </a:prstGeom>
            <a:noFill/>
          </p:spPr>
          <p:txBody>
            <a:bodyPr wrap="square">
              <a:spAutoFit/>
            </a:bodyPr>
            <a:lstStyle/>
            <a:p>
              <a:r>
                <a:rPr lang="es-ES" sz="1200" dirty="0">
                  <a:latin typeface="Calibri" panose="020F0502020204030204" pitchFamily="34" charset="0"/>
                  <a:cs typeface="Calibri" panose="020F0502020204030204" pitchFamily="34" charset="0"/>
                </a:rPr>
                <a:t>Emisiones acumuladas (2020 a 2050) </a:t>
              </a:r>
              <a:endParaRPr lang="es-419" sz="1200" dirty="0"/>
            </a:p>
          </p:txBody>
        </p:sp>
        <p:sp>
          <p:nvSpPr>
            <p:cNvPr id="10" name="CuadroTexto 9">
              <a:extLst>
                <a:ext uri="{FF2B5EF4-FFF2-40B4-BE49-F238E27FC236}">
                  <a16:creationId xmlns:a16="http://schemas.microsoft.com/office/drawing/2014/main" id="{2DFD071D-5A98-74AB-3E1D-1088F2BC6294}"/>
                </a:ext>
              </a:extLst>
            </p:cNvPr>
            <p:cNvSpPr txBox="1"/>
            <p:nvPr/>
          </p:nvSpPr>
          <p:spPr>
            <a:xfrm>
              <a:off x="5451621" y="4472187"/>
              <a:ext cx="2882516" cy="361997"/>
            </a:xfrm>
            <a:prstGeom prst="rect">
              <a:avLst/>
            </a:prstGeom>
            <a:noFill/>
          </p:spPr>
          <p:txBody>
            <a:bodyPr wrap="square">
              <a:spAutoFit/>
            </a:bodyPr>
            <a:lstStyle/>
            <a:p>
              <a:r>
                <a:rPr lang="es-ES" sz="1200" dirty="0">
                  <a:latin typeface="Calibri" panose="020F0502020204030204" pitchFamily="34" charset="0"/>
                  <a:cs typeface="Calibri" panose="020F0502020204030204" pitchFamily="34" charset="0"/>
                </a:rPr>
                <a:t>Emisiones acumuladas (2020 a 2050) </a:t>
              </a:r>
              <a:endParaRPr lang="es-419" sz="1200" dirty="0"/>
            </a:p>
          </p:txBody>
        </p:sp>
      </p:grpSp>
    </p:spTree>
    <p:extLst>
      <p:ext uri="{BB962C8B-B14F-4D97-AF65-F5344CB8AC3E}">
        <p14:creationId xmlns:p14="http://schemas.microsoft.com/office/powerpoint/2010/main" val="51849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4050" y="2210502"/>
            <a:ext cx="8175900" cy="722495"/>
          </a:xfrm>
          <a:prstGeom prst="rect">
            <a:avLst/>
          </a:prstGeom>
          <a:noFill/>
          <a:ln>
            <a:noFill/>
          </a:ln>
        </p:spPr>
        <p:txBody>
          <a:bodyPr spcFirstLastPara="1" wrap="square" lIns="68575" tIns="68575" rIns="68575" bIns="68575" anchor="t" anchorCtr="0">
            <a:spAutoFit/>
          </a:bodyPr>
          <a:lstStyle/>
          <a:p>
            <a:pPr marL="0" lvl="0" indent="0" algn="ctr" rtl="0">
              <a:lnSpc>
                <a:spcPct val="115000"/>
              </a:lnSpc>
              <a:spcBef>
                <a:spcPts val="0"/>
              </a:spcBef>
              <a:spcAft>
                <a:spcPts val="0"/>
              </a:spcAft>
              <a:buClr>
                <a:schemeClr val="dk1"/>
              </a:buClr>
              <a:buSzPts val="1100"/>
              <a:buFont typeface="Arial"/>
              <a:buNone/>
            </a:pPr>
            <a:r>
              <a:rPr lang="es" sz="3300" b="1" dirty="0">
                <a:solidFill>
                  <a:schemeClr val="lt1"/>
                </a:solidFill>
                <a:latin typeface="Calibri"/>
                <a:ea typeface="Calibri"/>
                <a:cs typeface="Calibri"/>
                <a:sym typeface="Calibri"/>
              </a:rPr>
              <a:t>Emisiones de CO2</a:t>
            </a:r>
            <a:endParaRPr sz="33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50855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9"/>
          <p:cNvSpPr txBox="1"/>
          <p:nvPr/>
        </p:nvSpPr>
        <p:spPr>
          <a:xfrm>
            <a:off x="284125" y="284125"/>
            <a:ext cx="60450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700" b="1">
                <a:solidFill>
                  <a:srgbClr val="423B71"/>
                </a:solidFill>
                <a:latin typeface="Calibri"/>
                <a:ea typeface="Calibri"/>
                <a:cs typeface="Calibri"/>
                <a:sym typeface="Calibri"/>
              </a:rPr>
              <a:t>Presentación del problema</a:t>
            </a:r>
            <a:endParaRPr b="1"/>
          </a:p>
        </p:txBody>
      </p:sp>
      <p:sp>
        <p:nvSpPr>
          <p:cNvPr id="147" name="Google Shape;147;p29"/>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148" name="Google Shape;148;p29"/>
          <p:cNvSpPr txBox="1"/>
          <p:nvPr/>
        </p:nvSpPr>
        <p:spPr>
          <a:xfrm>
            <a:off x="470922" y="1551653"/>
            <a:ext cx="3579585" cy="2597625"/>
          </a:xfrm>
          <a:prstGeom prst="rect">
            <a:avLst/>
          </a:prstGeom>
          <a:solidFill>
            <a:srgbClr val="F3F3F3"/>
          </a:solidFill>
          <a:ln>
            <a:noFill/>
          </a:ln>
        </p:spPr>
        <p:txBody>
          <a:bodyPr spcFirstLastPara="1" wrap="square" lIns="68575" tIns="34275" rIns="68575" bIns="34275" anchor="t" anchorCtr="0">
            <a:noAutofit/>
          </a:bodyPr>
          <a:lstStyle/>
          <a:p>
            <a:pPr marL="0" marR="0" lvl="0" indent="0" algn="just" rtl="0">
              <a:lnSpc>
                <a:spcPct val="100000"/>
              </a:lnSpc>
              <a:spcBef>
                <a:spcPts val="1000"/>
              </a:spcBef>
              <a:spcAft>
                <a:spcPts val="0"/>
              </a:spcAft>
              <a:buNone/>
            </a:pPr>
            <a:r>
              <a:rPr lang="es-419" sz="1800" b="0" i="0" u="none" strike="noStrike" dirty="0">
                <a:solidFill>
                  <a:srgbClr val="000000"/>
                </a:solidFill>
                <a:effectLst/>
                <a:latin typeface="Calibri" panose="020F0502020204030204" pitchFamily="34" charset="0"/>
                <a:cs typeface="Calibri" panose="020F0502020204030204" pitchFamily="34" charset="0"/>
              </a:rPr>
              <a:t>En esta clase estudiaremos las emisiones acumuladas de CO2, medidas en GtCO2 (miles de millones de toneladas de CO2), para distintos escenarios propuestos, similares a los que los científicos han estimado en el último reporte sobre calentamiento </a:t>
            </a:r>
            <a:r>
              <a:rPr lang="es-419" sz="1800" dirty="0">
                <a:latin typeface="Calibri" panose="020F0502020204030204" pitchFamily="34" charset="0"/>
                <a:cs typeface="Calibri" panose="020F0502020204030204" pitchFamily="34" charset="0"/>
              </a:rPr>
              <a:t>g</a:t>
            </a:r>
            <a:r>
              <a:rPr lang="es-419" sz="1800" b="0" i="0" u="none" strike="noStrike" dirty="0">
                <a:solidFill>
                  <a:srgbClr val="000000"/>
                </a:solidFill>
                <a:effectLst/>
                <a:latin typeface="Calibri" panose="020F0502020204030204" pitchFamily="34" charset="0"/>
                <a:cs typeface="Calibri" panose="020F0502020204030204" pitchFamily="34" charset="0"/>
              </a:rPr>
              <a:t>lobal (2019).</a:t>
            </a:r>
            <a:endParaRPr sz="1800" b="1"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5" name="Imagen 4" descr="Diagrama&#10;&#10;Descripción generada automáticamente con confianza baja">
            <a:extLst>
              <a:ext uri="{FF2B5EF4-FFF2-40B4-BE49-F238E27FC236}">
                <a16:creationId xmlns:a16="http://schemas.microsoft.com/office/drawing/2014/main" id="{D1C256B8-703A-AFB1-2A57-06358F9A1AF1}"/>
              </a:ext>
            </a:extLst>
          </p:cNvPr>
          <p:cNvPicPr>
            <a:picLocks noChangeAspect="1"/>
          </p:cNvPicPr>
          <p:nvPr/>
        </p:nvPicPr>
        <p:blipFill>
          <a:blip r:embed="rId3"/>
          <a:stretch>
            <a:fillRect/>
          </a:stretch>
        </p:blipFill>
        <p:spPr>
          <a:xfrm>
            <a:off x="4501787" y="1551653"/>
            <a:ext cx="4318348" cy="27294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9"/>
          <p:cNvSpPr txBox="1"/>
          <p:nvPr/>
        </p:nvSpPr>
        <p:spPr>
          <a:xfrm>
            <a:off x="284125" y="284125"/>
            <a:ext cx="60450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700" b="1">
                <a:solidFill>
                  <a:srgbClr val="423B71"/>
                </a:solidFill>
                <a:latin typeface="Calibri"/>
                <a:ea typeface="Calibri"/>
                <a:cs typeface="Calibri"/>
                <a:sym typeface="Calibri"/>
              </a:rPr>
              <a:t>Presentación del problema</a:t>
            </a:r>
            <a:endParaRPr b="1"/>
          </a:p>
        </p:txBody>
      </p:sp>
      <p:sp>
        <p:nvSpPr>
          <p:cNvPr id="147" name="Google Shape;147;p29"/>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2" name="CuadroTexto 1">
            <a:extLst>
              <a:ext uri="{FF2B5EF4-FFF2-40B4-BE49-F238E27FC236}">
                <a16:creationId xmlns:a16="http://schemas.microsoft.com/office/drawing/2014/main" id="{35938513-8BFC-F526-7216-E6395CFC3DC1}"/>
              </a:ext>
            </a:extLst>
          </p:cNvPr>
          <p:cNvSpPr txBox="1"/>
          <p:nvPr/>
        </p:nvSpPr>
        <p:spPr>
          <a:xfrm>
            <a:off x="4772819" y="1385366"/>
            <a:ext cx="4181910" cy="3262432"/>
          </a:xfrm>
          <a:prstGeom prst="rect">
            <a:avLst/>
          </a:prstGeom>
          <a:noFill/>
        </p:spPr>
        <p:txBody>
          <a:bodyPr wrap="square" rtlCol="0">
            <a:spAutoFit/>
          </a:bodyPr>
          <a:lstStyle/>
          <a:p>
            <a:pPr marL="285750" indent="-285750" algn="just" rtl="0" fontAlgn="base">
              <a:spcBef>
                <a:spcPts val="0"/>
              </a:spcBef>
              <a:spcAft>
                <a:spcPts val="0"/>
              </a:spcAft>
              <a:buFont typeface="Arial" panose="020B0604020202020204" pitchFamily="34" charset="0"/>
              <a:buChar char="•"/>
            </a:pPr>
            <a:r>
              <a:rPr lang="es-419" sz="1600" dirty="0">
                <a:latin typeface="Calibri" panose="020F0502020204030204" pitchFamily="34" charset="0"/>
                <a:cs typeface="Calibri" panose="020F0502020204030204" pitchFamily="34" charset="0"/>
              </a:rPr>
              <a:t>En ambos </a:t>
            </a:r>
            <a:r>
              <a:rPr lang="es-419" sz="1600" b="0" i="0" u="none" strike="noStrike" dirty="0">
                <a:solidFill>
                  <a:srgbClr val="000000"/>
                </a:solidFill>
                <a:effectLst/>
                <a:latin typeface="Calibri" panose="020F0502020204030204" pitchFamily="34" charset="0"/>
                <a:cs typeface="Calibri" panose="020F0502020204030204" pitchFamily="34" charset="0"/>
              </a:rPr>
              <a:t>escenarios (optimista y realista) se proyecta una transición común (período 2000-2020) </a:t>
            </a:r>
          </a:p>
          <a:p>
            <a:pPr marL="285750" indent="-285750" algn="just" rtl="0" fontAlgn="base">
              <a:spcBef>
                <a:spcPts val="0"/>
              </a:spcBef>
              <a:spcAft>
                <a:spcPts val="0"/>
              </a:spcAft>
              <a:buFont typeface="Arial" panose="020B0604020202020204" pitchFamily="34" charset="0"/>
              <a:buChar char="•"/>
            </a:pPr>
            <a:endParaRPr lang="es-419" sz="1600" dirty="0">
              <a:latin typeface="Calibri" panose="020F0502020204030204" pitchFamily="34" charset="0"/>
              <a:cs typeface="Calibri" panose="020F0502020204030204" pitchFamily="34" charset="0"/>
            </a:endParaRPr>
          </a:p>
          <a:p>
            <a:pPr marL="285750" indent="-285750" algn="just" rtl="0" fontAlgn="base">
              <a:spcBef>
                <a:spcPts val="0"/>
              </a:spcBef>
              <a:spcAft>
                <a:spcPts val="0"/>
              </a:spcAft>
              <a:buFont typeface="Arial" panose="020B0604020202020204" pitchFamily="34" charset="0"/>
              <a:buChar char="•"/>
            </a:pPr>
            <a:r>
              <a:rPr lang="es-419" sz="1600" dirty="0">
                <a:latin typeface="Calibri" panose="020F0502020204030204" pitchFamily="34" charset="0"/>
                <a:cs typeface="Calibri" panose="020F0502020204030204" pitchFamily="34" charset="0"/>
              </a:rPr>
              <a:t>A</a:t>
            </a:r>
            <a:r>
              <a:rPr lang="es-419" sz="1600" b="0" i="0" u="none" strike="noStrike" dirty="0">
                <a:solidFill>
                  <a:srgbClr val="000000"/>
                </a:solidFill>
                <a:effectLst/>
                <a:latin typeface="Calibri" panose="020F0502020204030204" pitchFamily="34" charset="0"/>
                <a:cs typeface="Calibri" panose="020F0502020204030204" pitchFamily="34" charset="0"/>
              </a:rPr>
              <a:t> partir de 2025 se consideran los escenarios se diferencian: en el </a:t>
            </a:r>
            <a:r>
              <a:rPr lang="es-419" sz="1600" b="1" i="0" u="none" strike="noStrike" dirty="0">
                <a:solidFill>
                  <a:srgbClr val="000000"/>
                </a:solidFill>
                <a:effectLst/>
                <a:latin typeface="Calibri" panose="020F0502020204030204" pitchFamily="34" charset="0"/>
                <a:cs typeface="Calibri" panose="020F0502020204030204" pitchFamily="34" charset="0"/>
              </a:rPr>
              <a:t>realista</a:t>
            </a:r>
            <a:r>
              <a:rPr lang="es-419" sz="1600" b="0" i="0" u="none" strike="noStrike" dirty="0">
                <a:solidFill>
                  <a:srgbClr val="000000"/>
                </a:solidFill>
                <a:effectLst/>
                <a:latin typeface="Calibri" panose="020F0502020204030204" pitchFamily="34" charset="0"/>
                <a:cs typeface="Calibri" panose="020F0502020204030204" pitchFamily="34" charset="0"/>
              </a:rPr>
              <a:t> la reducción de las emisiones es moderada en un comienzo y se intensifica con el paso de los años, mientras que en el escenario </a:t>
            </a:r>
            <a:r>
              <a:rPr lang="es-419" sz="1600" b="1" i="0" u="none" strike="noStrike" dirty="0">
                <a:solidFill>
                  <a:srgbClr val="000000"/>
                </a:solidFill>
                <a:effectLst/>
                <a:latin typeface="Calibri" panose="020F0502020204030204" pitchFamily="34" charset="0"/>
                <a:cs typeface="Calibri" panose="020F0502020204030204" pitchFamily="34" charset="0"/>
              </a:rPr>
              <a:t>optimista</a:t>
            </a:r>
            <a:r>
              <a:rPr lang="es-419" sz="1600" b="0" i="0" u="none" strike="noStrike" dirty="0">
                <a:solidFill>
                  <a:srgbClr val="000000"/>
                </a:solidFill>
                <a:effectLst/>
                <a:latin typeface="Calibri" panose="020F0502020204030204" pitchFamily="34" charset="0"/>
                <a:cs typeface="Calibri" panose="020F0502020204030204" pitchFamily="34" charset="0"/>
              </a:rPr>
              <a:t> se contempla una reacción activa en la disminución de las emisiones desde un comienzo de este período. </a:t>
            </a:r>
          </a:p>
          <a:p>
            <a:endParaRPr lang="es-419" dirty="0">
              <a:latin typeface="Calibri" panose="020F0502020204030204" pitchFamily="34" charset="0"/>
              <a:cs typeface="Calibri" panose="020F0502020204030204" pitchFamily="34" charset="0"/>
            </a:endParaRPr>
          </a:p>
        </p:txBody>
      </p:sp>
      <p:pic>
        <p:nvPicPr>
          <p:cNvPr id="5" name="Imagen 4" descr="Diagrama&#10;&#10;Descripción generada automáticamente con confianza baja">
            <a:extLst>
              <a:ext uri="{FF2B5EF4-FFF2-40B4-BE49-F238E27FC236}">
                <a16:creationId xmlns:a16="http://schemas.microsoft.com/office/drawing/2014/main" id="{57E17A46-9269-C061-FAE1-192B3AF63EF3}"/>
              </a:ext>
            </a:extLst>
          </p:cNvPr>
          <p:cNvPicPr>
            <a:picLocks noChangeAspect="1"/>
          </p:cNvPicPr>
          <p:nvPr/>
        </p:nvPicPr>
        <p:blipFill>
          <a:blip r:embed="rId3"/>
          <a:stretch>
            <a:fillRect/>
          </a:stretch>
        </p:blipFill>
        <p:spPr>
          <a:xfrm>
            <a:off x="756202" y="1620980"/>
            <a:ext cx="3879859" cy="2452256"/>
          </a:xfrm>
          <a:prstGeom prst="rect">
            <a:avLst/>
          </a:prstGeom>
        </p:spPr>
      </p:pic>
    </p:spTree>
    <p:extLst>
      <p:ext uri="{BB962C8B-B14F-4D97-AF65-F5344CB8AC3E}">
        <p14:creationId xmlns:p14="http://schemas.microsoft.com/office/powerpoint/2010/main" val="333874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9"/>
          <p:cNvSpPr txBox="1"/>
          <p:nvPr/>
        </p:nvSpPr>
        <p:spPr>
          <a:xfrm>
            <a:off x="284125" y="284125"/>
            <a:ext cx="60450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700" b="1">
                <a:solidFill>
                  <a:srgbClr val="423B71"/>
                </a:solidFill>
                <a:latin typeface="Calibri"/>
                <a:ea typeface="Calibri"/>
                <a:cs typeface="Calibri"/>
                <a:sym typeface="Calibri"/>
              </a:rPr>
              <a:t>Presentación del problema</a:t>
            </a:r>
            <a:endParaRPr b="1"/>
          </a:p>
        </p:txBody>
      </p:sp>
      <p:sp>
        <p:nvSpPr>
          <p:cNvPr id="147" name="Google Shape;147;p29"/>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3" name="Google Shape;148;p29">
            <a:extLst>
              <a:ext uri="{FF2B5EF4-FFF2-40B4-BE49-F238E27FC236}">
                <a16:creationId xmlns:a16="http://schemas.microsoft.com/office/drawing/2014/main" id="{479D7143-DCF6-51D7-9A69-1B250F446AEF}"/>
              </a:ext>
            </a:extLst>
          </p:cNvPr>
          <p:cNvSpPr txBox="1"/>
          <p:nvPr/>
        </p:nvSpPr>
        <p:spPr>
          <a:xfrm>
            <a:off x="4690916" y="2139794"/>
            <a:ext cx="4181910" cy="1080146"/>
          </a:xfrm>
          <a:prstGeom prst="rect">
            <a:avLst/>
          </a:prstGeom>
          <a:solidFill>
            <a:srgbClr val="F3F3F3"/>
          </a:solidFill>
          <a:ln>
            <a:noFill/>
          </a:ln>
        </p:spPr>
        <p:txBody>
          <a:bodyPr spcFirstLastPara="1" wrap="square" lIns="68575" tIns="34275" rIns="68575" bIns="34275" anchor="t" anchorCtr="0">
            <a:noAutofit/>
          </a:bodyPr>
          <a:lstStyle/>
          <a:p>
            <a:pPr marL="0" marR="0" lvl="0" indent="0" algn="ctr" rtl="0">
              <a:lnSpc>
                <a:spcPct val="100000"/>
              </a:lnSpc>
              <a:spcBef>
                <a:spcPts val="1000"/>
              </a:spcBef>
              <a:spcAft>
                <a:spcPts val="0"/>
              </a:spcAft>
              <a:buNone/>
            </a:pPr>
            <a:r>
              <a:rPr lang="es-419" sz="1800" b="1" i="0" u="none" strike="noStrike" dirty="0">
                <a:solidFill>
                  <a:srgbClr val="000000"/>
                </a:solidFill>
                <a:effectLst/>
                <a:latin typeface="Calibri" panose="020F0502020204030204" pitchFamily="34" charset="0"/>
              </a:rPr>
              <a:t>¿Cómo podemos calcular la cantidad de CO2 acumulada en el período 2020 - 2050 para estos dos escenarios?</a:t>
            </a:r>
            <a:endParaRPr sz="1800" b="1"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5" name="Imagen 4" descr="Diagrama&#10;&#10;Descripción generada automáticamente con confianza baja">
            <a:extLst>
              <a:ext uri="{FF2B5EF4-FFF2-40B4-BE49-F238E27FC236}">
                <a16:creationId xmlns:a16="http://schemas.microsoft.com/office/drawing/2014/main" id="{1170E81E-0923-411E-3380-B73A3845DFC9}"/>
              </a:ext>
            </a:extLst>
          </p:cNvPr>
          <p:cNvPicPr>
            <a:picLocks noChangeAspect="1"/>
          </p:cNvPicPr>
          <p:nvPr/>
        </p:nvPicPr>
        <p:blipFill>
          <a:blip r:embed="rId3"/>
          <a:stretch>
            <a:fillRect/>
          </a:stretch>
        </p:blipFill>
        <p:spPr>
          <a:xfrm>
            <a:off x="756202" y="1620980"/>
            <a:ext cx="3879859" cy="2452256"/>
          </a:xfrm>
          <a:prstGeom prst="rect">
            <a:avLst/>
          </a:prstGeom>
        </p:spPr>
      </p:pic>
    </p:spTree>
    <p:extLst>
      <p:ext uri="{BB962C8B-B14F-4D97-AF65-F5344CB8AC3E}">
        <p14:creationId xmlns:p14="http://schemas.microsoft.com/office/powerpoint/2010/main" val="2287909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p:nvPr/>
        </p:nvSpPr>
        <p:spPr>
          <a:xfrm>
            <a:off x="284125" y="284125"/>
            <a:ext cx="60450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Funciones que describen los escenarios</a:t>
            </a:r>
            <a:endParaRPr b="1" dirty="0"/>
          </a:p>
        </p:txBody>
      </p:sp>
      <p:sp>
        <p:nvSpPr>
          <p:cNvPr id="156" name="Google Shape;156;p3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2" name="Google Shape;148;p29">
            <a:extLst>
              <a:ext uri="{FF2B5EF4-FFF2-40B4-BE49-F238E27FC236}">
                <a16:creationId xmlns:a16="http://schemas.microsoft.com/office/drawing/2014/main" id="{958D643B-180D-1B8E-EA9A-EF43181E63FE}"/>
              </a:ext>
            </a:extLst>
          </p:cNvPr>
          <p:cNvSpPr txBox="1"/>
          <p:nvPr/>
        </p:nvSpPr>
        <p:spPr>
          <a:xfrm>
            <a:off x="442568" y="1251503"/>
            <a:ext cx="8258863" cy="600300"/>
          </a:xfrm>
          <a:prstGeom prst="rect">
            <a:avLst/>
          </a:prstGeom>
          <a:solidFill>
            <a:srgbClr val="F3F3F3"/>
          </a:solidFill>
          <a:ln>
            <a:noFill/>
          </a:ln>
        </p:spPr>
        <p:txBody>
          <a:bodyPr spcFirstLastPara="1" wrap="square" lIns="68575" tIns="34275" rIns="68575" bIns="34275" anchor="t" anchorCtr="0">
            <a:noAutofit/>
          </a:bodyPr>
          <a:lstStyle/>
          <a:p>
            <a:pPr marL="0" marR="0" lvl="0" indent="0" algn="just" rtl="0">
              <a:lnSpc>
                <a:spcPct val="100000"/>
              </a:lnSpc>
              <a:spcBef>
                <a:spcPts val="1000"/>
              </a:spcBef>
              <a:spcAft>
                <a:spcPts val="0"/>
              </a:spcAft>
              <a:buNone/>
            </a:pPr>
            <a:r>
              <a:rPr lang="es-419" sz="1800" b="0" i="0" u="none" strike="noStrike" dirty="0">
                <a:solidFill>
                  <a:srgbClr val="000000"/>
                </a:solidFill>
                <a:effectLst/>
                <a:latin typeface="Calibri" panose="020F0502020204030204" pitchFamily="34" charset="0"/>
                <a:cs typeface="Calibri" panose="020F0502020204030204" pitchFamily="34" charset="0"/>
              </a:rPr>
              <a:t>Usaremos funciones por partes para modelar los escenarios optimista y realista</a:t>
            </a:r>
            <a:endParaRPr sz="1800" b="1"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21" name="Imagen 20" descr="Gráfico&#10;&#10;Descripción generada automáticamente">
            <a:extLst>
              <a:ext uri="{FF2B5EF4-FFF2-40B4-BE49-F238E27FC236}">
                <a16:creationId xmlns:a16="http://schemas.microsoft.com/office/drawing/2014/main" id="{5D7CB2B9-2F46-EBC4-64C8-03EC6C7689A0}"/>
              </a:ext>
            </a:extLst>
          </p:cNvPr>
          <p:cNvPicPr>
            <a:picLocks noChangeAspect="1"/>
          </p:cNvPicPr>
          <p:nvPr/>
        </p:nvPicPr>
        <p:blipFill>
          <a:blip r:embed="rId3"/>
          <a:stretch>
            <a:fillRect/>
          </a:stretch>
        </p:blipFill>
        <p:spPr>
          <a:xfrm>
            <a:off x="744019" y="1931355"/>
            <a:ext cx="7957412" cy="28453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29"/>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3" name="Google Shape;148;p29">
            <a:extLst>
              <a:ext uri="{FF2B5EF4-FFF2-40B4-BE49-F238E27FC236}">
                <a16:creationId xmlns:a16="http://schemas.microsoft.com/office/drawing/2014/main" id="{479D7143-DCF6-51D7-9A69-1B250F446AEF}"/>
              </a:ext>
            </a:extLst>
          </p:cNvPr>
          <p:cNvSpPr txBox="1"/>
          <p:nvPr/>
        </p:nvSpPr>
        <p:spPr>
          <a:xfrm>
            <a:off x="581890" y="4517511"/>
            <a:ext cx="7980219" cy="361817"/>
          </a:xfrm>
          <a:prstGeom prst="rect">
            <a:avLst/>
          </a:prstGeom>
          <a:solidFill>
            <a:srgbClr val="F3F3F3"/>
          </a:solidFill>
          <a:ln>
            <a:noFill/>
          </a:ln>
        </p:spPr>
        <p:txBody>
          <a:bodyPr spcFirstLastPara="1" wrap="square" lIns="68575" tIns="34275" rIns="68575" bIns="34275" anchor="ctr" anchorCtr="0">
            <a:noAutofit/>
          </a:bodyPr>
          <a:lstStyle/>
          <a:p>
            <a:pPr marL="0" marR="0" lvl="0" indent="0" algn="ctr" rtl="0">
              <a:lnSpc>
                <a:spcPct val="100000"/>
              </a:lnSpc>
              <a:spcBef>
                <a:spcPts val="1000"/>
              </a:spcBef>
              <a:spcAft>
                <a:spcPts val="0"/>
              </a:spcAft>
              <a:buNone/>
            </a:pPr>
            <a:r>
              <a:rPr lang="es-419" sz="1600" b="1" dirty="0">
                <a:latin typeface="Calibri" panose="020F0502020204030204" pitchFamily="34" charset="0"/>
                <a:ea typeface="Calibri"/>
                <a:cs typeface="Calibri" panose="020F0502020204030204" pitchFamily="34" charset="0"/>
                <a:sym typeface="Calibri"/>
              </a:rPr>
              <a:t>¿De qué manera podemos estimar la cantidad de CO2 acumulada en cada escenario?</a:t>
            </a:r>
            <a:endParaRPr sz="16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 name="Google Shape;155;p30">
            <a:extLst>
              <a:ext uri="{FF2B5EF4-FFF2-40B4-BE49-F238E27FC236}">
                <a16:creationId xmlns:a16="http://schemas.microsoft.com/office/drawing/2014/main" id="{B072C62E-3BC1-ADC9-49C6-E2CE68A2254E}"/>
              </a:ext>
            </a:extLst>
          </p:cNvPr>
          <p:cNvSpPr txBox="1"/>
          <p:nvPr/>
        </p:nvSpPr>
        <p:spPr>
          <a:xfrm>
            <a:off x="394378" y="392791"/>
            <a:ext cx="60450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Funciones que describen los escenarios</a:t>
            </a:r>
            <a:endParaRPr b="1" dirty="0"/>
          </a:p>
        </p:txBody>
      </p:sp>
      <p:pic>
        <p:nvPicPr>
          <p:cNvPr id="9" name="Imagen 8" descr="Gráfico&#10;&#10;Descripción generada automáticamente con confianza media">
            <a:extLst>
              <a:ext uri="{FF2B5EF4-FFF2-40B4-BE49-F238E27FC236}">
                <a16:creationId xmlns:a16="http://schemas.microsoft.com/office/drawing/2014/main" id="{7DA82E7C-8BC3-969F-001B-8A35D7B4FBD6}"/>
              </a:ext>
            </a:extLst>
          </p:cNvPr>
          <p:cNvPicPr>
            <a:picLocks noChangeAspect="1"/>
          </p:cNvPicPr>
          <p:nvPr/>
        </p:nvPicPr>
        <p:blipFill>
          <a:blip r:embed="rId3"/>
          <a:stretch>
            <a:fillRect/>
          </a:stretch>
        </p:blipFill>
        <p:spPr>
          <a:xfrm>
            <a:off x="1239982" y="1111417"/>
            <a:ext cx="6553200" cy="3287768"/>
          </a:xfrm>
          <a:prstGeom prst="rect">
            <a:avLst/>
          </a:prstGeom>
        </p:spPr>
      </p:pic>
    </p:spTree>
    <p:extLst>
      <p:ext uri="{BB962C8B-B14F-4D97-AF65-F5344CB8AC3E}">
        <p14:creationId xmlns:p14="http://schemas.microsoft.com/office/powerpoint/2010/main" val="3462525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29"/>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5" name="Google Shape;155;p30">
            <a:extLst>
              <a:ext uri="{FF2B5EF4-FFF2-40B4-BE49-F238E27FC236}">
                <a16:creationId xmlns:a16="http://schemas.microsoft.com/office/drawing/2014/main" id="{B072C62E-3BC1-ADC9-49C6-E2CE68A2254E}"/>
              </a:ext>
            </a:extLst>
          </p:cNvPr>
          <p:cNvSpPr txBox="1"/>
          <p:nvPr/>
        </p:nvSpPr>
        <p:spPr>
          <a:xfrm>
            <a:off x="394378" y="392791"/>
            <a:ext cx="60450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Área bajo la curva</a:t>
            </a:r>
            <a:endParaRPr b="1" dirty="0"/>
          </a:p>
        </p:txBody>
      </p:sp>
      <p:sp>
        <p:nvSpPr>
          <p:cNvPr id="8" name="CuadroTexto 7">
            <a:extLst>
              <a:ext uri="{FF2B5EF4-FFF2-40B4-BE49-F238E27FC236}">
                <a16:creationId xmlns:a16="http://schemas.microsoft.com/office/drawing/2014/main" id="{05369593-01BD-2741-5F00-8C0291CA8B48}"/>
              </a:ext>
            </a:extLst>
          </p:cNvPr>
          <p:cNvSpPr txBox="1"/>
          <p:nvPr/>
        </p:nvSpPr>
        <p:spPr>
          <a:xfrm>
            <a:off x="475657" y="1066617"/>
            <a:ext cx="7381409" cy="584775"/>
          </a:xfrm>
          <a:prstGeom prst="rect">
            <a:avLst/>
          </a:prstGeom>
          <a:noFill/>
        </p:spPr>
        <p:txBody>
          <a:bodyPr wrap="square">
            <a:spAutoFit/>
          </a:bodyPr>
          <a:lstStyle/>
          <a:p>
            <a:pPr algn="just"/>
            <a:r>
              <a:rPr lang="es-419" sz="1600" b="0" i="0" u="none" strike="noStrike" dirty="0">
                <a:solidFill>
                  <a:srgbClr val="000000"/>
                </a:solidFill>
                <a:effectLst/>
                <a:latin typeface="Calibri" panose="020F0502020204030204" pitchFamily="34" charset="0"/>
                <a:cs typeface="Calibri" panose="020F0502020204030204" pitchFamily="34" charset="0"/>
              </a:rPr>
              <a:t>El gráfico muestra las emisiones netas de CO2 a </a:t>
            </a:r>
            <a:r>
              <a:rPr lang="es-419" sz="1600" b="1" i="0" u="none" strike="noStrike" dirty="0">
                <a:solidFill>
                  <a:srgbClr val="000000"/>
                </a:solidFill>
                <a:effectLst/>
                <a:latin typeface="Calibri" panose="020F0502020204030204" pitchFamily="34" charset="0"/>
                <a:cs typeface="Calibri" panose="020F0502020204030204" pitchFamily="34" charset="0"/>
              </a:rPr>
              <a:t>lo largo del tiempo</a:t>
            </a:r>
            <a:r>
              <a:rPr lang="es-419" sz="1600" b="0" i="0" u="none" strike="noStrike" dirty="0">
                <a:solidFill>
                  <a:srgbClr val="000000"/>
                </a:solidFill>
                <a:effectLst/>
                <a:latin typeface="Calibri" panose="020F0502020204030204" pitchFamily="34" charset="0"/>
                <a:cs typeface="Calibri" panose="020F0502020204030204" pitchFamily="34" charset="0"/>
              </a:rPr>
              <a:t>, de manera que el </a:t>
            </a:r>
            <a:r>
              <a:rPr lang="es-419" sz="1600" b="1" i="0" u="none" strike="noStrike" dirty="0">
                <a:solidFill>
                  <a:srgbClr val="000000"/>
                </a:solidFill>
                <a:effectLst/>
                <a:latin typeface="Calibri" panose="020F0502020204030204" pitchFamily="34" charset="0"/>
                <a:cs typeface="Calibri" panose="020F0502020204030204" pitchFamily="34" charset="0"/>
              </a:rPr>
              <a:t>área bajo la curva </a:t>
            </a:r>
            <a:r>
              <a:rPr lang="es-419" sz="1600" b="0" i="0" u="none" strike="noStrike" dirty="0">
                <a:solidFill>
                  <a:srgbClr val="000000"/>
                </a:solidFill>
                <a:effectLst/>
                <a:latin typeface="Calibri" panose="020F0502020204030204" pitchFamily="34" charset="0"/>
                <a:cs typeface="Calibri" panose="020F0502020204030204" pitchFamily="34" charset="0"/>
              </a:rPr>
              <a:t>representa </a:t>
            </a:r>
            <a:r>
              <a:rPr lang="es-419" sz="1600" b="1" i="0" u="none" strike="noStrike" dirty="0">
                <a:solidFill>
                  <a:srgbClr val="000000"/>
                </a:solidFill>
                <a:effectLst/>
                <a:latin typeface="Calibri" panose="020F0502020204030204" pitchFamily="34" charset="0"/>
                <a:cs typeface="Calibri" panose="020F0502020204030204" pitchFamily="34" charset="0"/>
              </a:rPr>
              <a:t>las emisiones acumuladas </a:t>
            </a:r>
            <a:r>
              <a:rPr lang="es-419" sz="1600" b="0" i="0" u="none" strike="noStrike" dirty="0">
                <a:solidFill>
                  <a:srgbClr val="000000"/>
                </a:solidFill>
                <a:effectLst/>
                <a:latin typeface="Calibri" panose="020F0502020204030204" pitchFamily="34" charset="0"/>
                <a:cs typeface="Calibri" panose="020F0502020204030204" pitchFamily="34" charset="0"/>
              </a:rPr>
              <a:t>para todo este período. </a:t>
            </a:r>
            <a:endParaRPr lang="es-419" sz="1600"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EC2AECBA-6B7B-FF66-6951-CCB26ADF8D27}"/>
              </a:ext>
            </a:extLst>
          </p:cNvPr>
          <p:cNvPicPr>
            <a:picLocks noChangeAspect="1"/>
          </p:cNvPicPr>
          <p:nvPr/>
        </p:nvPicPr>
        <p:blipFill>
          <a:blip r:embed="rId3"/>
          <a:stretch>
            <a:fillRect/>
          </a:stretch>
        </p:blipFill>
        <p:spPr>
          <a:xfrm>
            <a:off x="633764" y="1778437"/>
            <a:ext cx="3938236" cy="2710662"/>
          </a:xfrm>
          <a:prstGeom prst="rect">
            <a:avLst/>
          </a:prstGeom>
        </p:spPr>
      </p:pic>
      <p:sp>
        <p:nvSpPr>
          <p:cNvPr id="6" name="CuadroTexto 5">
            <a:extLst>
              <a:ext uri="{FF2B5EF4-FFF2-40B4-BE49-F238E27FC236}">
                <a16:creationId xmlns:a16="http://schemas.microsoft.com/office/drawing/2014/main" id="{32116911-770B-97F6-2894-65241B54E749}"/>
              </a:ext>
            </a:extLst>
          </p:cNvPr>
          <p:cNvSpPr txBox="1"/>
          <p:nvPr/>
        </p:nvSpPr>
        <p:spPr>
          <a:xfrm>
            <a:off x="4637671" y="1854653"/>
            <a:ext cx="4147342" cy="1569660"/>
          </a:xfrm>
          <a:prstGeom prst="rect">
            <a:avLst/>
          </a:prstGeom>
          <a:noFill/>
        </p:spPr>
        <p:txBody>
          <a:bodyPr wrap="square">
            <a:spAutoFit/>
          </a:bodyPr>
          <a:lstStyle/>
          <a:p>
            <a:pPr algn="just"/>
            <a:r>
              <a:rPr lang="es-ES" sz="1600" dirty="0">
                <a:latin typeface="Calibri" panose="020F0502020204030204" pitchFamily="34" charset="0"/>
                <a:cs typeface="Calibri" panose="020F0502020204030204" pitchFamily="34" charset="0"/>
              </a:rPr>
              <a:t>Notemos que cada rectángulo tiene una altura cuya medida corresponde a [GtCO2 / año] mientras que su base a [años]. Luego, como el área de cada rectángulo es el producto de su base por la altura, el cálculo del área tendrá las siguientes unidades,  </a:t>
            </a:r>
            <a:endParaRPr lang="es-419" sz="16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181F25AA-6F46-275C-96A3-4AA12117485E}"/>
                  </a:ext>
                </a:extLst>
              </p:cNvPr>
              <p:cNvSpPr txBox="1"/>
              <p:nvPr/>
            </p:nvSpPr>
            <p:spPr>
              <a:xfrm>
                <a:off x="4823485" y="3678014"/>
                <a:ext cx="3775714" cy="4794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419" i="1" smtClean="0">
                          <a:latin typeface="Cambria Math" panose="02040503050406030204" pitchFamily="18" charset="0"/>
                        </a:rPr>
                        <m:t>𝐴</m:t>
                      </m:r>
                      <m:r>
                        <a:rPr lang="es-419" i="1" smtClean="0">
                          <a:latin typeface="Cambria Math" panose="02040503050406030204" pitchFamily="18" charset="0"/>
                        </a:rPr>
                        <m:t>=</m:t>
                      </m:r>
                      <m:r>
                        <a:rPr lang="es-ES" b="0" i="1" smtClean="0">
                          <a:latin typeface="Cambria Math" panose="02040503050406030204" pitchFamily="18" charset="0"/>
                        </a:rPr>
                        <m:t>𝑏𝑎𝑠𝑒</m:t>
                      </m:r>
                      <m:r>
                        <a:rPr lang="es-ES" b="0" i="1" smtClean="0">
                          <a:latin typeface="Cambria Math" panose="02040503050406030204" pitchFamily="18" charset="0"/>
                        </a:rPr>
                        <m:t>⋅</m:t>
                      </m:r>
                      <m:r>
                        <a:rPr lang="es-ES" b="0" i="1" smtClean="0">
                          <a:latin typeface="Cambria Math" panose="02040503050406030204" pitchFamily="18" charset="0"/>
                        </a:rPr>
                        <m:t>𝑎𝑙𝑡𝑢𝑟𝑎</m:t>
                      </m:r>
                      <m:r>
                        <a:rPr lang="es-ES" b="0" i="1" smtClean="0">
                          <a:latin typeface="Cambria Math" panose="02040503050406030204" pitchFamily="18" charset="0"/>
                        </a:rPr>
                        <m:t>=</m:t>
                      </m:r>
                      <m:d>
                        <m:dPr>
                          <m:begChr m:val="["/>
                          <m:endChr m:val="]"/>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𝐺𝑡𝐶𝑂</m:t>
                              </m:r>
                              <m:r>
                                <a:rPr lang="es-ES" b="0" i="1" smtClean="0">
                                  <a:latin typeface="Cambria Math" panose="02040503050406030204" pitchFamily="18" charset="0"/>
                                </a:rPr>
                                <m:t>2</m:t>
                              </m:r>
                            </m:num>
                            <m:den>
                              <m:r>
                                <a:rPr lang="es-ES" b="0" i="1" smtClean="0">
                                  <a:latin typeface="Cambria Math" panose="02040503050406030204" pitchFamily="18" charset="0"/>
                                </a:rPr>
                                <m:t>𝑎</m:t>
                              </m:r>
                              <m:r>
                                <a:rPr lang="es-ES" b="0" i="1" smtClean="0">
                                  <a:latin typeface="Cambria Math" panose="02040503050406030204" pitchFamily="18" charset="0"/>
                                </a:rPr>
                                <m:t>ñ</m:t>
                              </m:r>
                              <m:r>
                                <a:rPr lang="es-ES" b="0" i="1" smtClean="0">
                                  <a:latin typeface="Cambria Math" panose="02040503050406030204" pitchFamily="18" charset="0"/>
                                </a:rPr>
                                <m:t>𝑜</m:t>
                              </m:r>
                            </m:den>
                          </m:f>
                        </m:e>
                      </m:d>
                      <m:r>
                        <a:rPr lang="es-ES" b="0" i="1" smtClean="0">
                          <a:latin typeface="Cambria Math" panose="02040503050406030204" pitchFamily="18" charset="0"/>
                        </a:rPr>
                        <m:t>⋅</m:t>
                      </m:r>
                      <m:d>
                        <m:dPr>
                          <m:begChr m:val="["/>
                          <m:endChr m:val="]"/>
                          <m:ctrlPr>
                            <a:rPr lang="es-ES" b="0" i="1" smtClean="0">
                              <a:latin typeface="Cambria Math" panose="02040503050406030204" pitchFamily="18" charset="0"/>
                            </a:rPr>
                          </m:ctrlPr>
                        </m:dPr>
                        <m:e>
                          <m:r>
                            <a:rPr lang="es-ES" b="0" i="1" smtClean="0">
                              <a:latin typeface="Cambria Math" panose="02040503050406030204" pitchFamily="18" charset="0"/>
                            </a:rPr>
                            <m:t>𝑎</m:t>
                          </m:r>
                          <m:r>
                            <a:rPr lang="es-ES" b="0" i="1" smtClean="0">
                              <a:latin typeface="Cambria Math" panose="02040503050406030204" pitchFamily="18" charset="0"/>
                            </a:rPr>
                            <m:t>ñ</m:t>
                          </m:r>
                          <m:r>
                            <a:rPr lang="es-ES" b="0" i="1" smtClean="0">
                              <a:latin typeface="Cambria Math" panose="02040503050406030204" pitchFamily="18" charset="0"/>
                            </a:rPr>
                            <m:t>𝑜</m:t>
                          </m:r>
                        </m:e>
                      </m:d>
                      <m:r>
                        <a:rPr lang="es-ES" b="0" i="1" smtClean="0">
                          <a:latin typeface="Cambria Math" panose="02040503050406030204" pitchFamily="18" charset="0"/>
                        </a:rPr>
                        <m:t>=[</m:t>
                      </m:r>
                      <m:r>
                        <a:rPr lang="es-ES" b="0" i="1" smtClean="0">
                          <a:latin typeface="Cambria Math" panose="02040503050406030204" pitchFamily="18" charset="0"/>
                        </a:rPr>
                        <m:t>𝐺𝑡𝐶𝑂</m:t>
                      </m:r>
                      <m:r>
                        <a:rPr lang="es-ES" b="0" i="1" smtClean="0">
                          <a:latin typeface="Cambria Math" panose="02040503050406030204" pitchFamily="18" charset="0"/>
                        </a:rPr>
                        <m:t>2] </m:t>
                      </m:r>
                    </m:oMath>
                  </m:oMathPara>
                </a14:m>
                <a:endParaRPr lang="es-419" dirty="0"/>
              </a:p>
            </p:txBody>
          </p:sp>
        </mc:Choice>
        <mc:Fallback xmlns="">
          <p:sp>
            <p:nvSpPr>
              <p:cNvPr id="7" name="CuadroTexto 6">
                <a:extLst>
                  <a:ext uri="{FF2B5EF4-FFF2-40B4-BE49-F238E27FC236}">
                    <a16:creationId xmlns:a16="http://schemas.microsoft.com/office/drawing/2014/main" id="{181F25AA-6F46-275C-96A3-4AA12117485E}"/>
                  </a:ext>
                </a:extLst>
              </p:cNvPr>
              <p:cNvSpPr txBox="1">
                <a:spLocks noRot="1" noChangeAspect="1" noMove="1" noResize="1" noEditPoints="1" noAdjustHandles="1" noChangeArrowheads="1" noChangeShapeType="1" noTextEdit="1"/>
              </p:cNvSpPr>
              <p:nvPr/>
            </p:nvSpPr>
            <p:spPr>
              <a:xfrm>
                <a:off x="4823485" y="3678014"/>
                <a:ext cx="3775714" cy="479427"/>
              </a:xfrm>
              <a:prstGeom prst="rect">
                <a:avLst/>
              </a:prstGeom>
              <a:blipFill>
                <a:blip r:embed="rId4"/>
                <a:stretch>
                  <a:fillRect l="-484"/>
                </a:stretch>
              </a:blipFill>
            </p:spPr>
            <p:txBody>
              <a:bodyPr/>
              <a:lstStyle/>
              <a:p>
                <a:r>
                  <a:rPr lang="es-419">
                    <a:noFill/>
                  </a:rPr>
                  <a:t> </a:t>
                </a:r>
              </a:p>
            </p:txBody>
          </p:sp>
        </mc:Fallback>
      </mc:AlternateContent>
      <p:sp>
        <p:nvSpPr>
          <p:cNvPr id="9" name="CuadroTexto 8">
            <a:extLst>
              <a:ext uri="{FF2B5EF4-FFF2-40B4-BE49-F238E27FC236}">
                <a16:creationId xmlns:a16="http://schemas.microsoft.com/office/drawing/2014/main" id="{BC4A54BA-06CD-D1FA-A570-576A6C235203}"/>
              </a:ext>
            </a:extLst>
          </p:cNvPr>
          <p:cNvSpPr txBox="1"/>
          <p:nvPr/>
        </p:nvSpPr>
        <p:spPr>
          <a:xfrm>
            <a:off x="1910944" y="4489099"/>
            <a:ext cx="1590283" cy="307777"/>
          </a:xfrm>
          <a:prstGeom prst="rect">
            <a:avLst/>
          </a:prstGeom>
          <a:noFill/>
        </p:spPr>
        <p:txBody>
          <a:bodyPr wrap="square">
            <a:spAutoFit/>
          </a:bodyPr>
          <a:lstStyle/>
          <a:p>
            <a:pPr algn="ctr"/>
            <a:r>
              <a:rPr lang="es-ES" dirty="0">
                <a:latin typeface="Calibri" panose="020F0502020204030204" pitchFamily="34" charset="0"/>
                <a:cs typeface="Calibri" panose="020F0502020204030204" pitchFamily="34" charset="0"/>
                <a:hlinkClick r:id="rId5"/>
              </a:rPr>
              <a:t>Recurso </a:t>
            </a:r>
            <a:r>
              <a:rPr lang="es-ES" dirty="0" err="1">
                <a:latin typeface="Calibri" panose="020F0502020204030204" pitchFamily="34" charset="0"/>
                <a:cs typeface="Calibri" panose="020F0502020204030204" pitchFamily="34" charset="0"/>
                <a:hlinkClick r:id="rId5"/>
              </a:rPr>
              <a:t>Geogebra</a:t>
            </a:r>
            <a:endParaRPr lang="es-419"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876857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2460</Words>
  <Application>Microsoft Office PowerPoint</Application>
  <PresentationFormat>Presentación en pantalla (16:9)</PresentationFormat>
  <Paragraphs>176</Paragraphs>
  <Slides>31</Slides>
  <Notes>31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31</vt:i4>
      </vt:variant>
    </vt:vector>
  </HeadingPairs>
  <TitlesOfParts>
    <vt:vector size="38" baseType="lpstr">
      <vt:lpstr>Calibri</vt:lpstr>
      <vt:lpstr>Wingdings</vt:lpstr>
      <vt:lpstr>Arial</vt:lpstr>
      <vt:lpstr>Cambria Math</vt:lpstr>
      <vt:lpstr>Nunito</vt:lpstr>
      <vt:lpstr>Simple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Ricardo Felipe Fredes Silva (ricardo.fredes)</cp:lastModifiedBy>
  <cp:revision>15</cp:revision>
  <dcterms:modified xsi:type="dcterms:W3CDTF">2024-03-24T15:58:21Z</dcterms:modified>
</cp:coreProperties>
</file>