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3"/>
  </p:notesMasterIdLst>
  <p:sldIdLst>
    <p:sldId id="256" r:id="rId2"/>
    <p:sldId id="257" r:id="rId3"/>
    <p:sldId id="258" r:id="rId4"/>
    <p:sldId id="259" r:id="rId5"/>
    <p:sldId id="261" r:id="rId6"/>
    <p:sldId id="294" r:id="rId7"/>
    <p:sldId id="268" r:id="rId8"/>
    <p:sldId id="295" r:id="rId9"/>
    <p:sldId id="296" r:id="rId10"/>
    <p:sldId id="297" r:id="rId11"/>
    <p:sldId id="270" r:id="rId12"/>
    <p:sldId id="271" r:id="rId13"/>
    <p:sldId id="272" r:id="rId14"/>
    <p:sldId id="260" r:id="rId15"/>
    <p:sldId id="298" r:id="rId16"/>
    <p:sldId id="299" r:id="rId17"/>
    <p:sldId id="279" r:id="rId18"/>
    <p:sldId id="289" r:id="rId19"/>
    <p:sldId id="277" r:id="rId20"/>
    <p:sldId id="290" r:id="rId21"/>
    <p:sldId id="291" r:id="rId22"/>
    <p:sldId id="292" r:id="rId23"/>
    <p:sldId id="293" r:id="rId24"/>
    <p:sldId id="300" r:id="rId25"/>
    <p:sldId id="284" r:id="rId26"/>
    <p:sldId id="269" r:id="rId27"/>
    <p:sldId id="301" r:id="rId28"/>
    <p:sldId id="302" r:id="rId29"/>
    <p:sldId id="265" r:id="rId30"/>
    <p:sldId id="303" r:id="rId31"/>
    <p:sldId id="304"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7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66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063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98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a296db580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g2a296db580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231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621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297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2281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3471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841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4940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7568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4861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574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7" name="Google Shape;137;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7" name="Google Shape;137;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30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dirty="0"/>
              <a:t>Este momento está dedicado a que revisen la infografía de la situación, la que se puede descargar directamente desde la web de la situación.</a:t>
            </a:r>
            <a:endParaRPr dirty="0"/>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ae6c73c55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44" name="Google Shape;144;g2ae6c73c55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75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f27e5ae785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1f27e5ae785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80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extLst>
      <p:ext uri="{BB962C8B-B14F-4D97-AF65-F5344CB8AC3E}">
        <p14:creationId xmlns:p14="http://schemas.microsoft.com/office/powerpoint/2010/main" val="349254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hoa.cl/php/nivel-del-mar.php?idioma=e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hoa.cl/php/nivel-del-mar.php?idioma=e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Límites, derivadas e integrales</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(Etapa Desafío)</a:t>
            </a:r>
            <a:endParaRPr sz="3300" b="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96425" y="2080163"/>
            <a:ext cx="5303100" cy="2042837"/>
          </a:xfrm>
          <a:prstGeom prst="rect">
            <a:avLst/>
          </a:prstGeom>
          <a:solidFill>
            <a:srgbClr val="F3F3F3"/>
          </a:solidFill>
          <a:ln>
            <a:noFill/>
          </a:ln>
        </p:spPr>
        <p:txBody>
          <a:bodyPr spcFirstLastPara="1" wrap="square" lIns="91425" tIns="91425" rIns="91425" bIns="91425" anchor="t" anchorCtr="0">
            <a:spAutoFit/>
          </a:bodyPr>
          <a:lstStyle/>
          <a:p>
            <a:pPr marL="457200" lvl="0" indent="-361950" algn="just" rtl="0">
              <a:lnSpc>
                <a:spcPct val="115000"/>
              </a:lnSpc>
              <a:spcBef>
                <a:spcPts val="0"/>
              </a:spcBef>
              <a:spcAft>
                <a:spcPts val="0"/>
              </a:spcAft>
              <a:buClr>
                <a:schemeClr val="dk1"/>
              </a:buClr>
              <a:buSzPts val="2100"/>
              <a:buFont typeface="Calibri"/>
              <a:buChar char="●"/>
            </a:pPr>
            <a:r>
              <a:rPr lang="es" sz="2100" dirty="0">
                <a:solidFill>
                  <a:schemeClr val="dk1"/>
                </a:solidFill>
                <a:latin typeface="Calibri"/>
                <a:ea typeface="Calibri"/>
                <a:cs typeface="Calibri"/>
                <a:sym typeface="Calibri"/>
              </a:rPr>
              <a:t>¿Cómo esta información se relaciona con la situación planteada?</a:t>
            </a:r>
            <a:endParaRPr sz="2100" dirty="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100" dirty="0">
              <a:solidFill>
                <a:schemeClr val="dk1"/>
              </a:solidFill>
              <a:latin typeface="Calibri"/>
              <a:ea typeface="Calibri"/>
              <a:cs typeface="Calibri"/>
              <a:sym typeface="Calibri"/>
            </a:endParaRPr>
          </a:p>
          <a:p>
            <a:pPr marL="457200" lvl="0" indent="-361950" algn="just" rtl="0">
              <a:lnSpc>
                <a:spcPct val="115000"/>
              </a:lnSpc>
              <a:spcBef>
                <a:spcPts val="0"/>
              </a:spcBef>
              <a:spcAft>
                <a:spcPts val="0"/>
              </a:spcAft>
              <a:buClr>
                <a:schemeClr val="dk1"/>
              </a:buClr>
              <a:buSzPts val="2100"/>
              <a:buFont typeface="Calibri"/>
              <a:buChar char="●"/>
            </a:pPr>
            <a:r>
              <a:rPr lang="es" sz="2100" dirty="0">
                <a:solidFill>
                  <a:schemeClr val="dk1"/>
                </a:solidFill>
                <a:latin typeface="Calibri"/>
                <a:ea typeface="Calibri"/>
                <a:cs typeface="Calibri"/>
                <a:sym typeface="Calibri"/>
              </a:rPr>
              <a:t>¿Cómo esta información nos puede ayudar a resolver la pregunta de investigación?</a:t>
            </a:r>
            <a:endParaRPr sz="2100" dirty="0">
              <a:solidFill>
                <a:schemeClr val="dk1"/>
              </a:solidFill>
              <a:latin typeface="Calibri"/>
              <a:ea typeface="Calibri"/>
              <a:cs typeface="Calibri"/>
              <a:sym typeface="Calibri"/>
            </a:endParaRPr>
          </a:p>
        </p:txBody>
      </p:sp>
      <p:sp>
        <p:nvSpPr>
          <p:cNvPr id="148" name="Google Shape;148;p29"/>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Investigación </a:t>
            </a:r>
            <a:endParaRPr sz="3000" b="1" i="0" u="none" strike="noStrike" cap="none">
              <a:solidFill>
                <a:srgbClr val="423B71"/>
              </a:solidFill>
              <a:latin typeface="Calibri"/>
              <a:ea typeface="Calibri"/>
              <a:cs typeface="Calibri"/>
              <a:sym typeface="Calibri"/>
            </a:endParaRPr>
          </a:p>
        </p:txBody>
      </p:sp>
      <p:sp>
        <p:nvSpPr>
          <p:cNvPr id="149" name="Google Shape;149;p29"/>
          <p:cNvSpPr txBox="1"/>
          <p:nvPr/>
        </p:nvSpPr>
        <p:spPr>
          <a:xfrm>
            <a:off x="396425" y="1228313"/>
            <a:ext cx="6054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100">
                <a:solidFill>
                  <a:schemeClr val="dk1"/>
                </a:solidFill>
                <a:latin typeface="Calibri"/>
                <a:ea typeface="Calibri"/>
                <a:cs typeface="Calibri"/>
                <a:sym typeface="Calibri"/>
              </a:rPr>
              <a:t>Para dirigir su investigación, piensen en lo siguiente:</a:t>
            </a:r>
            <a:endParaRPr sz="2100">
              <a:solidFill>
                <a:schemeClr val="dk1"/>
              </a:solidFill>
              <a:latin typeface="Calibri"/>
              <a:ea typeface="Calibri"/>
              <a:cs typeface="Calibri"/>
              <a:sym typeface="Calibri"/>
            </a:endParaRPr>
          </a:p>
        </p:txBody>
      </p:sp>
      <p:pic>
        <p:nvPicPr>
          <p:cNvPr id="150" name="Google Shape;150;p29"/>
          <p:cNvPicPr preferRelativeResize="0"/>
          <p:nvPr/>
        </p:nvPicPr>
        <p:blipFill>
          <a:blip r:embed="rId3">
            <a:alphaModFix/>
          </a:blip>
          <a:stretch>
            <a:fillRect/>
          </a:stretch>
        </p:blipFill>
        <p:spPr>
          <a:xfrm>
            <a:off x="5832475" y="2206300"/>
            <a:ext cx="2717900" cy="1742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441237"/>
            <a:ext cx="7214100"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800" b="1" dirty="0">
                <a:solidFill>
                  <a:srgbClr val="423B71"/>
                </a:solidFill>
                <a:latin typeface="Calibri"/>
                <a:ea typeface="Calibri"/>
                <a:cs typeface="Calibri"/>
                <a:sym typeface="Calibri"/>
              </a:rPr>
              <a:t>Investigación respecto a las tecnologías</a:t>
            </a:r>
            <a:endParaRPr sz="2800" b="1" i="0" u="none" strike="noStrike" cap="none" dirty="0">
              <a:solidFill>
                <a:srgbClr val="423B71"/>
              </a:solidFill>
              <a:latin typeface="Calibri"/>
              <a:ea typeface="Calibri"/>
              <a:cs typeface="Calibri"/>
              <a:sym typeface="Calibri"/>
            </a:endParaRPr>
          </a:p>
        </p:txBody>
      </p:sp>
      <p:sp>
        <p:nvSpPr>
          <p:cNvPr id="141" name="Google Shape;141;p28"/>
          <p:cNvSpPr txBox="1"/>
          <p:nvPr/>
        </p:nvSpPr>
        <p:spPr>
          <a:xfrm>
            <a:off x="476044" y="1459316"/>
            <a:ext cx="8191912" cy="3016180"/>
          </a:xfrm>
          <a:prstGeom prst="rect">
            <a:avLst/>
          </a:prstGeom>
          <a:solidFill>
            <a:srgbClr val="F3F3F3"/>
          </a:solid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¿Qué tecnologías aprovechan el mar para generar energía? Describe brevemente sus principios de funcionamiento y describe sus impactos ambientales.</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Respecto a la pregunta anterior, ¿Cuáles tecnologías que has investigado aprovechan las corrientes generadas por las mareas para producir electricidad? ¿De qué manera estas tecnologías convierten el movimiento del mar en electricidad? ¿Qué factores afectan la generación de energía en estas tecnologías?</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¿Cómo funciona un generador de electricidad? Describan brevemente el principio de inducción electromagnética y expliquen cómo se relaciona a la generación de energía mareomotriz.</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¿Qué es la energía cinética? ¿Cómo se relaciona con las tecnologías que han investigado?</a:t>
            </a:r>
          </a:p>
        </p:txBody>
      </p:sp>
    </p:spTree>
    <p:extLst>
      <p:ext uri="{BB962C8B-B14F-4D97-AF65-F5344CB8AC3E}">
        <p14:creationId xmlns:p14="http://schemas.microsoft.com/office/powerpoint/2010/main" val="293726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441237"/>
            <a:ext cx="7214100"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800" b="1" dirty="0">
                <a:solidFill>
                  <a:srgbClr val="423B71"/>
                </a:solidFill>
                <a:latin typeface="Calibri"/>
                <a:ea typeface="Calibri"/>
                <a:cs typeface="Calibri"/>
                <a:sym typeface="Calibri"/>
              </a:rPr>
              <a:t>Investigación respecto a los datos disponibles</a:t>
            </a:r>
            <a:endParaRPr sz="2800" b="1" i="0" u="none" strike="noStrike" cap="none" dirty="0">
              <a:solidFill>
                <a:srgbClr val="423B71"/>
              </a:solidFill>
              <a:latin typeface="Calibri"/>
              <a:ea typeface="Calibri"/>
              <a:cs typeface="Calibri"/>
              <a:sym typeface="Calibri"/>
            </a:endParaRPr>
          </a:p>
        </p:txBody>
      </p:sp>
      <p:sp>
        <p:nvSpPr>
          <p:cNvPr id="2" name="Google Shape;134;p27">
            <a:extLst>
              <a:ext uri="{FF2B5EF4-FFF2-40B4-BE49-F238E27FC236}">
                <a16:creationId xmlns:a16="http://schemas.microsoft.com/office/drawing/2014/main" id="{436DF40A-CB02-237F-E378-16E4D7B7D840}"/>
              </a:ext>
            </a:extLst>
          </p:cNvPr>
          <p:cNvSpPr txBox="1"/>
          <p:nvPr/>
        </p:nvSpPr>
        <p:spPr>
          <a:xfrm>
            <a:off x="411446" y="1330380"/>
            <a:ext cx="8321108" cy="738633"/>
          </a:xfrm>
          <a:prstGeom prst="rect">
            <a:avLst/>
          </a:prstGeom>
          <a:noFill/>
          <a:ln w="9525">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800" dirty="0">
                <a:solidFill>
                  <a:schemeClr val="dk1"/>
                </a:solidFill>
                <a:latin typeface="Calibri"/>
                <a:ea typeface="Calibri"/>
                <a:cs typeface="Calibri"/>
                <a:sym typeface="Calibri"/>
              </a:rPr>
              <a:t>Para abordar el desafío, en este proyecto se utilizarán datos disponibles en la </a:t>
            </a:r>
            <a:r>
              <a:rPr lang="es-419" sz="1800" dirty="0">
                <a:solidFill>
                  <a:schemeClr val="dk1"/>
                </a:solidFill>
                <a:latin typeface="Calibri"/>
                <a:ea typeface="Calibri"/>
                <a:cs typeface="Calibri"/>
                <a:sym typeface="Calibri"/>
                <a:hlinkClick r:id="rId3"/>
              </a:rPr>
              <a:t>web</a:t>
            </a:r>
            <a:r>
              <a:rPr lang="es-419" sz="1800" dirty="0">
                <a:solidFill>
                  <a:schemeClr val="dk1"/>
                </a:solidFill>
                <a:latin typeface="Calibri"/>
                <a:ea typeface="Calibri"/>
                <a:cs typeface="Calibri"/>
                <a:sym typeface="Calibri"/>
              </a:rPr>
              <a:t> del Servicio Hidrográfico y Oceanográfico de la Armada de Chile (SHOA). </a:t>
            </a:r>
            <a:endParaRPr lang="es-419" sz="1800"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96E7A74F-9A4B-9B57-2252-E25910078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113" y="3088004"/>
            <a:ext cx="6580609" cy="1832517"/>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49;p29">
            <a:extLst>
              <a:ext uri="{FF2B5EF4-FFF2-40B4-BE49-F238E27FC236}">
                <a16:creationId xmlns:a16="http://schemas.microsoft.com/office/drawing/2014/main" id="{CBC5B62A-90C2-4726-6500-2969CD28BA52}"/>
              </a:ext>
            </a:extLst>
          </p:cNvPr>
          <p:cNvSpPr txBox="1"/>
          <p:nvPr/>
        </p:nvSpPr>
        <p:spPr>
          <a:xfrm>
            <a:off x="1386113" y="2209192"/>
            <a:ext cx="733165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dirty="0">
                <a:solidFill>
                  <a:schemeClr val="dk1"/>
                </a:solidFill>
                <a:latin typeface="Calibri"/>
                <a:ea typeface="Calibri"/>
                <a:cs typeface="Calibri"/>
                <a:sym typeface="Calibri"/>
              </a:rPr>
              <a:t>Accedan a la página y seleccionen distintas estaciones para visualizar los datos relativos al nivel del mar.</a:t>
            </a:r>
            <a:endParaRPr sz="1800" dirty="0">
              <a:solidFill>
                <a:schemeClr val="dk1"/>
              </a:solidFill>
              <a:latin typeface="Calibri"/>
              <a:ea typeface="Calibri"/>
              <a:cs typeface="Calibri"/>
              <a:sym typeface="Calibri"/>
            </a:endParaRPr>
          </a:p>
        </p:txBody>
      </p:sp>
      <p:pic>
        <p:nvPicPr>
          <p:cNvPr id="4" name="Gráfico 3" descr="Usuarios con relleno sólido">
            <a:extLst>
              <a:ext uri="{FF2B5EF4-FFF2-40B4-BE49-F238E27FC236}">
                <a16:creationId xmlns:a16="http://schemas.microsoft.com/office/drawing/2014/main" id="{47F94771-A2CA-E9F9-AE0D-CD9DCE2F04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8647" y="2256537"/>
            <a:ext cx="643945" cy="643945"/>
          </a:xfrm>
          <a:prstGeom prst="rect">
            <a:avLst/>
          </a:prstGeom>
        </p:spPr>
      </p:pic>
    </p:spTree>
    <p:extLst>
      <p:ext uri="{BB962C8B-B14F-4D97-AF65-F5344CB8AC3E}">
        <p14:creationId xmlns:p14="http://schemas.microsoft.com/office/powerpoint/2010/main" val="279461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441237"/>
            <a:ext cx="7214100"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800" b="1" dirty="0">
                <a:solidFill>
                  <a:srgbClr val="423B71"/>
                </a:solidFill>
                <a:latin typeface="Calibri"/>
                <a:ea typeface="Calibri"/>
                <a:cs typeface="Calibri"/>
                <a:sym typeface="Calibri"/>
              </a:rPr>
              <a:t>Investigación respecto a los datos disponibles</a:t>
            </a:r>
            <a:endParaRPr sz="2800" b="1" i="0" u="none" strike="noStrike" cap="none" dirty="0">
              <a:solidFill>
                <a:srgbClr val="423B71"/>
              </a:solidFill>
              <a:latin typeface="Calibri"/>
              <a:ea typeface="Calibri"/>
              <a:cs typeface="Calibri"/>
              <a:sym typeface="Calibri"/>
            </a:endParaRPr>
          </a:p>
        </p:txBody>
      </p:sp>
      <p:sp>
        <p:nvSpPr>
          <p:cNvPr id="5" name="Google Shape;141;p28">
            <a:extLst>
              <a:ext uri="{FF2B5EF4-FFF2-40B4-BE49-F238E27FC236}">
                <a16:creationId xmlns:a16="http://schemas.microsoft.com/office/drawing/2014/main" id="{AF86E2A4-AE5D-1817-0271-3172806587FF}"/>
              </a:ext>
            </a:extLst>
          </p:cNvPr>
          <p:cNvSpPr txBox="1"/>
          <p:nvPr/>
        </p:nvSpPr>
        <p:spPr>
          <a:xfrm>
            <a:off x="476044" y="1560916"/>
            <a:ext cx="8191912" cy="2449871"/>
          </a:xfrm>
          <a:prstGeom prst="rect">
            <a:avLst/>
          </a:prstGeom>
          <a:solidFill>
            <a:srgbClr val="F3F3F3"/>
          </a:solid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¿Qué es el SHOA? ¿Cuáles son sus principales funciones?</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¿Cómo mide el SHOA los cambios en el nivel del mar? ¿Cuántas estaciones de medición hay en el país?</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Los datos referidos a los cambios en el nivel del mar que se obtienen en la web del SHOA ¿cuántos días de información incluyen?</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Explica a qué variables corresponden los ejes verticales y horizontales en las curvas que se obtienen en la página del SHOA. En el caso del eje vertical, ¿cómo se interpreta un nivel del mar igual a cero ?</a:t>
            </a:r>
          </a:p>
        </p:txBody>
      </p:sp>
    </p:spTree>
    <p:extLst>
      <p:ext uri="{BB962C8B-B14F-4D97-AF65-F5344CB8AC3E}">
        <p14:creationId xmlns:p14="http://schemas.microsoft.com/office/powerpoint/2010/main" val="309875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Investigación</a:t>
            </a:r>
            <a:endParaRPr sz="3000" b="1" i="0" u="none" strike="noStrike" cap="none">
              <a:solidFill>
                <a:srgbClr val="423B71"/>
              </a:solidFill>
              <a:latin typeface="Calibri"/>
              <a:ea typeface="Calibri"/>
              <a:cs typeface="Calibri"/>
              <a:sym typeface="Calibri"/>
            </a:endParaRPr>
          </a:p>
        </p:txBody>
      </p:sp>
      <p:sp>
        <p:nvSpPr>
          <p:cNvPr id="156" name="Google Shape;156;p30"/>
          <p:cNvSpPr txBox="1"/>
          <p:nvPr/>
        </p:nvSpPr>
        <p:spPr>
          <a:xfrm>
            <a:off x="2071400" y="1637350"/>
            <a:ext cx="3758400" cy="12006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2000">
                <a:solidFill>
                  <a:schemeClr val="dk1"/>
                </a:solidFill>
                <a:latin typeface="Calibri"/>
                <a:ea typeface="Calibri"/>
                <a:cs typeface="Calibri"/>
                <a:sym typeface="Calibri"/>
              </a:rPr>
              <a:t>Recuerden registrar sus principales hallazgos a partir de la investigación que han realizado. </a:t>
            </a:r>
            <a:endParaRPr sz="2000">
              <a:solidFill>
                <a:schemeClr val="dk1"/>
              </a:solidFill>
              <a:latin typeface="Calibri"/>
              <a:ea typeface="Calibri"/>
              <a:cs typeface="Calibri"/>
              <a:sym typeface="Calibri"/>
            </a:endParaRPr>
          </a:p>
        </p:txBody>
      </p:sp>
      <p:pic>
        <p:nvPicPr>
          <p:cNvPr id="157" name="Google Shape;157;p30"/>
          <p:cNvPicPr preferRelativeResize="0"/>
          <p:nvPr/>
        </p:nvPicPr>
        <p:blipFill>
          <a:blip r:embed="rId3">
            <a:alphaModFix/>
          </a:blip>
          <a:stretch>
            <a:fillRect/>
          </a:stretch>
        </p:blipFill>
        <p:spPr>
          <a:xfrm>
            <a:off x="683675" y="1637351"/>
            <a:ext cx="1117075" cy="1117075"/>
          </a:xfrm>
          <a:prstGeom prst="rect">
            <a:avLst/>
          </a:prstGeom>
          <a:noFill/>
          <a:ln>
            <a:noFill/>
          </a:ln>
        </p:spPr>
      </p:pic>
      <p:sp>
        <p:nvSpPr>
          <p:cNvPr id="158" name="Google Shape;158;p30"/>
          <p:cNvSpPr txBox="1"/>
          <p:nvPr/>
        </p:nvSpPr>
        <p:spPr>
          <a:xfrm>
            <a:off x="2838975" y="3187525"/>
            <a:ext cx="5905200" cy="1246465"/>
          </a:xfrm>
          <a:prstGeom prst="rect">
            <a:avLst/>
          </a:prstGeom>
          <a:solidFill>
            <a:srgbClr val="F3F3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2000" dirty="0">
                <a:solidFill>
                  <a:schemeClr val="dk1"/>
                </a:solidFill>
                <a:latin typeface="Calibri"/>
                <a:ea typeface="Calibri"/>
                <a:cs typeface="Calibri"/>
                <a:sym typeface="Calibri"/>
              </a:rPr>
              <a:t>¿Han encontrado otra información, adicional a las preguntas sugeridas, qué crean que es relevante para su trabajo?</a:t>
            </a:r>
            <a:endParaRPr sz="20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Límites, derivadas e integrales</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(Etapa Creación)</a:t>
            </a:r>
            <a:endParaRPr sz="3300" b="1"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Recuerdo</a:t>
            </a:r>
            <a:endParaRPr sz="3000" b="1" i="0" u="none" strike="noStrike" cap="none">
              <a:solidFill>
                <a:srgbClr val="423B71"/>
              </a:solidFill>
              <a:latin typeface="Calibri"/>
              <a:ea typeface="Calibri"/>
              <a:cs typeface="Calibri"/>
              <a:sym typeface="Calibri"/>
            </a:endParaRPr>
          </a:p>
        </p:txBody>
      </p:sp>
      <p:sp>
        <p:nvSpPr>
          <p:cNvPr id="4" name="Google Shape;134;p27">
            <a:extLst>
              <a:ext uri="{FF2B5EF4-FFF2-40B4-BE49-F238E27FC236}">
                <a16:creationId xmlns:a16="http://schemas.microsoft.com/office/drawing/2014/main" id="{661F2059-D64C-E669-9474-237934BA5189}"/>
              </a:ext>
            </a:extLst>
          </p:cNvPr>
          <p:cNvSpPr txBox="1"/>
          <p:nvPr/>
        </p:nvSpPr>
        <p:spPr>
          <a:xfrm>
            <a:off x="602343" y="1594004"/>
            <a:ext cx="8084457" cy="2400627"/>
          </a:xfrm>
          <a:prstGeom prst="rect">
            <a:avLst/>
          </a:prstGeom>
          <a:noFill/>
          <a:ln w="9525">
            <a:solidFill>
              <a:srgbClr val="62B799"/>
            </a:solidFill>
          </a:ln>
        </p:spPr>
        <p:txBody>
          <a:bodyPr spcFirstLastPara="1" wrap="square" lIns="91425" tIns="91425" rIns="91425" bIns="91425" anchor="t" anchorCtr="0">
            <a:spAutoFit/>
          </a:bodyPr>
          <a:lstStyle/>
          <a:p>
            <a:pPr marL="0" lvl="0" indent="0" algn="just" rtl="0">
              <a:spcBef>
                <a:spcPts val="0"/>
              </a:spcBef>
              <a:spcAft>
                <a:spcPts val="0"/>
              </a:spcAft>
              <a:buNone/>
            </a:pPr>
            <a:r>
              <a:rPr lang="es-419" sz="1600" dirty="0">
                <a:solidFill>
                  <a:schemeClr val="dk1"/>
                </a:solidFill>
                <a:latin typeface="Calibri"/>
                <a:ea typeface="Calibri"/>
                <a:cs typeface="Calibri"/>
                <a:sym typeface="Calibri"/>
              </a:rPr>
              <a:t>En este proyecto, debemos abordar el siguiente desafío,</a:t>
            </a:r>
          </a:p>
          <a:p>
            <a:pPr marL="0" lvl="0" indent="0" algn="just" rtl="0">
              <a:spcBef>
                <a:spcPts val="0"/>
              </a:spcBef>
              <a:spcAft>
                <a:spcPts val="0"/>
              </a:spcAft>
              <a:buNone/>
            </a:pPr>
            <a:endParaRPr lang="es-419" sz="1600" dirty="0">
              <a:solidFill>
                <a:schemeClr val="dk1"/>
              </a:solidFill>
              <a:latin typeface="Calibri"/>
              <a:ea typeface="Calibri"/>
              <a:cs typeface="Calibri"/>
              <a:sym typeface="Calibri"/>
            </a:endParaRPr>
          </a:p>
          <a:p>
            <a:pPr marL="0" lvl="0" indent="0" algn="ctr" rtl="0">
              <a:spcBef>
                <a:spcPts val="0"/>
              </a:spcBef>
              <a:spcAft>
                <a:spcPts val="0"/>
              </a:spcAft>
              <a:buNone/>
            </a:pPr>
            <a:r>
              <a:rPr lang="es-419" sz="1600" i="1" dirty="0">
                <a:solidFill>
                  <a:schemeClr val="dk1"/>
                </a:solidFill>
                <a:latin typeface="Calibri"/>
                <a:ea typeface="Calibri"/>
                <a:cs typeface="Calibri"/>
                <a:sym typeface="Calibri"/>
              </a:rPr>
              <a:t>¿Dónde ubicarías una planta de energía mareomotriz en la región del país donde viven?</a:t>
            </a:r>
          </a:p>
          <a:p>
            <a:pPr marL="0" lvl="0" indent="0" algn="ctr" rtl="0">
              <a:spcBef>
                <a:spcPts val="0"/>
              </a:spcBef>
              <a:spcAft>
                <a:spcPts val="0"/>
              </a:spcAft>
              <a:buNone/>
            </a:pPr>
            <a:r>
              <a:rPr lang="es-419" sz="1600" i="1" dirty="0">
                <a:solidFill>
                  <a:schemeClr val="dk1"/>
                </a:solidFill>
                <a:latin typeface="Calibri"/>
                <a:ea typeface="Calibri"/>
                <a:cs typeface="Calibri"/>
                <a:sym typeface="Calibri"/>
              </a:rPr>
              <a:t>¿Por qué?</a:t>
            </a:r>
          </a:p>
          <a:p>
            <a:pPr marL="0" lvl="0" indent="0" algn="ctr" rtl="0">
              <a:spcBef>
                <a:spcPts val="0"/>
              </a:spcBef>
              <a:spcAft>
                <a:spcPts val="0"/>
              </a:spcAft>
              <a:buNone/>
            </a:pPr>
            <a:endParaRPr lang="es-419" sz="1600" dirty="0">
              <a:solidFill>
                <a:schemeClr val="dk1"/>
              </a:solidFill>
              <a:latin typeface="Calibri"/>
              <a:ea typeface="Calibri"/>
              <a:cs typeface="Calibri"/>
              <a:sym typeface="Calibri"/>
            </a:endParaRPr>
          </a:p>
          <a:p>
            <a:pPr marL="0" lvl="0" indent="0" algn="just" rtl="0">
              <a:spcBef>
                <a:spcPts val="0"/>
              </a:spcBef>
              <a:spcAft>
                <a:spcPts val="0"/>
              </a:spcAft>
              <a:buNone/>
            </a:pPr>
            <a:r>
              <a:rPr lang="es-419" sz="1600" dirty="0">
                <a:solidFill>
                  <a:schemeClr val="dk1"/>
                </a:solidFill>
                <a:latin typeface="Calibri"/>
                <a:ea typeface="Calibri"/>
                <a:cs typeface="Calibri"/>
                <a:sym typeface="Calibri"/>
              </a:rPr>
              <a:t>Para poder responder a esta pregunta, cada grupo deberá analizar datos reales de las variaciones del nivel del mar, a fin de ajustar una función matemática que los describa, y usar este modelo para obtener una medida del valor promedio de la energía cinética asociada al sistema de mareas.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287573" y="454859"/>
            <a:ext cx="7214100"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2800" b="1" i="0" u="none" strike="noStrike" cap="none" dirty="0">
                <a:solidFill>
                  <a:srgbClr val="423B71"/>
                </a:solidFill>
                <a:latin typeface="Calibri"/>
                <a:ea typeface="Calibri"/>
                <a:cs typeface="Calibri"/>
                <a:sym typeface="Calibri"/>
              </a:rPr>
              <a:t>Obtención de datos relativos al nivel del mar</a:t>
            </a:r>
          </a:p>
        </p:txBody>
      </p:sp>
      <p:sp>
        <p:nvSpPr>
          <p:cNvPr id="2" name="Google Shape;141;p28">
            <a:extLst>
              <a:ext uri="{FF2B5EF4-FFF2-40B4-BE49-F238E27FC236}">
                <a16:creationId xmlns:a16="http://schemas.microsoft.com/office/drawing/2014/main" id="{57A35609-A46F-C8B1-D31C-D70FFDD117B1}"/>
              </a:ext>
            </a:extLst>
          </p:cNvPr>
          <p:cNvSpPr txBox="1"/>
          <p:nvPr/>
        </p:nvSpPr>
        <p:spPr>
          <a:xfrm>
            <a:off x="455678" y="1352420"/>
            <a:ext cx="8129522" cy="1054104"/>
          </a:xfrm>
          <a:prstGeom prst="rect">
            <a:avLst/>
          </a:prstGeom>
          <a:solidFill>
            <a:srgbClr val="EFEFEF"/>
          </a:solidFill>
          <a:ln>
            <a:noFill/>
          </a:ln>
        </p:spPr>
        <p:txBody>
          <a:bodyPr spcFirstLastPara="1" wrap="square" lIns="68575" tIns="34275" rIns="68575" bIns="34275" anchor="t" anchorCtr="0">
            <a:spAutoFit/>
          </a:bodyPr>
          <a:lstStyle/>
          <a:p>
            <a:pPr marL="342900" indent="-342900" algn="just">
              <a:buFont typeface="+mj-lt"/>
              <a:buAutoNum type="arabicPeriod"/>
            </a:pPr>
            <a:r>
              <a:rPr lang="es-419" sz="1600" b="0" i="0" u="none" strike="noStrike" baseline="0" dirty="0">
                <a:solidFill>
                  <a:srgbClr val="000000"/>
                </a:solidFill>
                <a:latin typeface="Calibri" panose="020F0502020204030204" pitchFamily="34" charset="0"/>
              </a:rPr>
              <a:t>Usen los datos disponibles en la </a:t>
            </a:r>
            <a:r>
              <a:rPr lang="es-419" sz="1600" dirty="0">
                <a:solidFill>
                  <a:schemeClr val="dk1"/>
                </a:solidFill>
                <a:latin typeface="Calibri"/>
                <a:ea typeface="Calibri"/>
                <a:cs typeface="Calibri"/>
                <a:sym typeface="Calibri"/>
                <a:hlinkClick r:id="rId3"/>
              </a:rPr>
              <a:t>web</a:t>
            </a:r>
            <a:r>
              <a:rPr lang="es-419" sz="1600" b="0" i="0" u="none" strike="noStrike" baseline="0" dirty="0">
                <a:solidFill>
                  <a:srgbClr val="000000"/>
                </a:solidFill>
                <a:latin typeface="Calibri" panose="020F0502020204030204" pitchFamily="34" charset="0"/>
              </a:rPr>
              <a:t> del Servicio Hidrográfico y Oceanográfico de la Armada de Chile (SHOA) para registrar la variación del nivel del mar en al menos dos localizaciones de la región en donde viven. Para ambas localizaciones deben registrar la variación del nivel del mar a lo largo de </a:t>
            </a:r>
            <a:r>
              <a:rPr lang="es-419" sz="1600" b="1" i="0" u="none" strike="noStrike" baseline="0" dirty="0">
                <a:solidFill>
                  <a:srgbClr val="000000"/>
                </a:solidFill>
                <a:latin typeface="Calibri" panose="020F0502020204030204" pitchFamily="34" charset="0"/>
              </a:rPr>
              <a:t>un día</a:t>
            </a:r>
            <a:r>
              <a:rPr lang="es-419" sz="1600" b="0" i="0" u="none" strike="noStrike" baseline="0" dirty="0">
                <a:solidFill>
                  <a:srgbClr val="000000"/>
                </a:solidFill>
                <a:latin typeface="Calibri" panose="020F0502020204030204" pitchFamily="34" charset="0"/>
              </a:rPr>
              <a:t> (es decir, por 24 horas) tomando datos </a:t>
            </a:r>
            <a:r>
              <a:rPr lang="es-419" sz="1600" b="1" i="0" u="none" strike="noStrike" baseline="0" dirty="0">
                <a:solidFill>
                  <a:srgbClr val="000000"/>
                </a:solidFill>
                <a:latin typeface="Calibri" panose="020F0502020204030204" pitchFamily="34" charset="0"/>
              </a:rPr>
              <a:t>cada una hora</a:t>
            </a:r>
            <a:r>
              <a:rPr lang="es-419" sz="1600" b="0" i="0" u="none" strike="noStrike" baseline="0" dirty="0">
                <a:solidFill>
                  <a:srgbClr val="000000"/>
                </a:solidFill>
                <a:latin typeface="Calibri" panose="020F0502020204030204" pitchFamily="34" charset="0"/>
              </a:rPr>
              <a:t>. </a:t>
            </a:r>
            <a:endParaRPr lang="es-419" sz="1600" dirty="0">
              <a:latin typeface="Calibri"/>
              <a:ea typeface="Calibri"/>
              <a:cs typeface="Calibri"/>
              <a:sym typeface="Calibri"/>
            </a:endParaRPr>
          </a:p>
        </p:txBody>
      </p:sp>
      <mc:AlternateContent xmlns:mc="http://schemas.openxmlformats.org/markup-compatibility/2006">
        <mc:Choice xmlns:a14="http://schemas.microsoft.com/office/drawing/2010/main" Requires="a14">
          <p:graphicFrame>
            <p:nvGraphicFramePr>
              <p:cNvPr id="3" name="Tabla 2">
                <a:extLst>
                  <a:ext uri="{FF2B5EF4-FFF2-40B4-BE49-F238E27FC236}">
                    <a16:creationId xmlns:a16="http://schemas.microsoft.com/office/drawing/2014/main" id="{55D63719-B83B-A657-6D96-7A3443999E80}"/>
                  </a:ext>
                </a:extLst>
              </p:cNvPr>
              <p:cNvGraphicFramePr>
                <a:graphicFrameLocks noGrp="1"/>
              </p:cNvGraphicFramePr>
              <p:nvPr/>
            </p:nvGraphicFramePr>
            <p:xfrm>
              <a:off x="776515" y="2606173"/>
              <a:ext cx="6096000" cy="1483360"/>
            </p:xfrm>
            <a:graphic>
              <a:graphicData uri="http://schemas.openxmlformats.org/drawingml/2006/table">
                <a:tbl>
                  <a:tblPr firstRow="1" bandRow="1">
                    <a:tableStyleId>{46F890A9-2807-4EBB-B81D-B2AA78EC7F39}</a:tableStyleId>
                  </a:tblPr>
                  <a:tblGrid>
                    <a:gridCol w="3048000">
                      <a:extLst>
                        <a:ext uri="{9D8B030D-6E8A-4147-A177-3AD203B41FA5}">
                          <a16:colId xmlns:a16="http://schemas.microsoft.com/office/drawing/2014/main" val="4071673114"/>
                        </a:ext>
                      </a:extLst>
                    </a:gridCol>
                    <a:gridCol w="3048000">
                      <a:extLst>
                        <a:ext uri="{9D8B030D-6E8A-4147-A177-3AD203B41FA5}">
                          <a16:colId xmlns:a16="http://schemas.microsoft.com/office/drawing/2014/main" val="4068957243"/>
                        </a:ext>
                      </a:extLst>
                    </a:gridCol>
                  </a:tblGrid>
                  <a:tr h="370840">
                    <a:tc>
                      <a:txBody>
                        <a:bodyPr/>
                        <a:lstStyle/>
                        <a:p>
                          <a:pPr algn="ctr"/>
                          <a:r>
                            <a:rPr lang="es-ES" b="0" dirty="0">
                              <a:solidFill>
                                <a:schemeClr val="tx1"/>
                              </a:solidFill>
                              <a:latin typeface="Calibri" panose="020F0502020204030204" pitchFamily="34" charset="0"/>
                              <a:cs typeface="Calibri" panose="020F0502020204030204" pitchFamily="34" charset="0"/>
                            </a:rPr>
                            <a:t>Hora (fecha)</a:t>
                          </a:r>
                          <a:endParaRPr lang="es-419" b="0" dirty="0">
                            <a:solidFill>
                              <a:schemeClr val="tx1"/>
                            </a:solidFill>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b="0" dirty="0">
                              <a:solidFill>
                                <a:schemeClr val="tx1"/>
                              </a:solidFill>
                              <a:latin typeface="Calibri" panose="020F0502020204030204" pitchFamily="34" charset="0"/>
                              <a:cs typeface="Calibri" panose="020F0502020204030204" pitchFamily="34" charset="0"/>
                            </a:rPr>
                            <a:t>Nivel del mar (m)</a:t>
                          </a:r>
                          <a:endParaRPr lang="es-419" b="0" dirty="0">
                            <a:solidFill>
                              <a:schemeClr val="tx1"/>
                            </a:solidFill>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1561832"/>
                      </a:ext>
                    </a:extLst>
                  </a:tr>
                  <a:tr h="370840">
                    <a:tc>
                      <a:txBody>
                        <a:bodyPr/>
                        <a:lstStyle/>
                        <a:p>
                          <a:pPr algn="ctr"/>
                          <a:r>
                            <a:rPr lang="es-ES" dirty="0">
                              <a:latin typeface="Calibri" panose="020F0502020204030204" pitchFamily="34" charset="0"/>
                              <a:cs typeface="Calibri" panose="020F0502020204030204" pitchFamily="34" charset="0"/>
                            </a:rPr>
                            <a:t>17:00</a:t>
                          </a:r>
                          <a:endParaRPr lang="es-419" dirty="0">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solidFill>
                      </a:tcPr>
                    </a:tc>
                    <a:tc>
                      <a:txBody>
                        <a:bodyPr/>
                        <a:lstStyle/>
                        <a:p>
                          <a:pPr algn="ctr"/>
                          <a:r>
                            <a:rPr lang="es-ES" dirty="0">
                              <a:latin typeface="Calibri" panose="020F0502020204030204" pitchFamily="34" charset="0"/>
                              <a:cs typeface="Calibri" panose="020F0502020204030204" pitchFamily="34" charset="0"/>
                            </a:rPr>
                            <a:t>0,00</a:t>
                          </a:r>
                          <a:endParaRPr lang="es-419" dirty="0">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solidFill>
                      </a:tcPr>
                    </a:tc>
                    <a:extLst>
                      <a:ext uri="{0D108BD9-81ED-4DB2-BD59-A6C34878D82A}">
                        <a16:rowId xmlns:a16="http://schemas.microsoft.com/office/drawing/2014/main" val="3214026017"/>
                      </a:ext>
                    </a:extLst>
                  </a:tr>
                  <a:tr h="370840">
                    <a:tc>
                      <a:txBody>
                        <a:bodyPr/>
                        <a:lstStyle/>
                        <a:p>
                          <a:pPr algn="ctr"/>
                          <a:r>
                            <a:rPr lang="es-ES" dirty="0">
                              <a:latin typeface="Calibri" panose="020F0502020204030204" pitchFamily="34" charset="0"/>
                              <a:cs typeface="Calibri" panose="020F0502020204030204" pitchFamily="34" charset="0"/>
                            </a:rPr>
                            <a:t>18:00</a:t>
                          </a:r>
                          <a:endParaRPr lang="es-419" dirty="0">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solidFill>
                      </a:tcPr>
                    </a:tc>
                    <a:tc>
                      <a:txBody>
                        <a:bodyPr/>
                        <a:lstStyle/>
                        <a:p>
                          <a:pPr algn="ctr"/>
                          <a:r>
                            <a:rPr lang="es-ES" dirty="0">
                              <a:latin typeface="Calibri" panose="020F0502020204030204" pitchFamily="34" charset="0"/>
                              <a:cs typeface="Calibri" panose="020F0502020204030204" pitchFamily="34" charset="0"/>
                            </a:rPr>
                            <a:t>0,40</a:t>
                          </a:r>
                          <a:endParaRPr lang="es-419" dirty="0">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solidFill>
                      </a:tcPr>
                    </a:tc>
                    <a:extLst>
                      <a:ext uri="{0D108BD9-81ED-4DB2-BD59-A6C34878D82A}">
                        <a16:rowId xmlns:a16="http://schemas.microsoft.com/office/drawing/2014/main" val="2503419942"/>
                      </a:ext>
                    </a:extLst>
                  </a:tr>
                  <a:tr h="370840">
                    <a:tc>
                      <a:txBody>
                        <a:bodyPr/>
                        <a:lstStyle/>
                        <a:p>
                          <a:pPr algn="ct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oMath>
                            </m:oMathPara>
                          </a14:m>
                          <a:endParaRPr lang="es-419" dirty="0"/>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oMath>
                            </m:oMathPara>
                          </a14:m>
                          <a:endParaRPr lang="es-419" dirty="0"/>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solidFill>
                      </a:tcPr>
                    </a:tc>
                    <a:extLst>
                      <a:ext uri="{0D108BD9-81ED-4DB2-BD59-A6C34878D82A}">
                        <a16:rowId xmlns:a16="http://schemas.microsoft.com/office/drawing/2014/main" val="1977832641"/>
                      </a:ext>
                    </a:extLst>
                  </a:tr>
                </a:tbl>
              </a:graphicData>
            </a:graphic>
          </p:graphicFrame>
        </mc:Choice>
        <mc:Fallback>
          <p:graphicFrame>
            <p:nvGraphicFramePr>
              <p:cNvPr id="3" name="Tabla 2">
                <a:extLst>
                  <a:ext uri="{FF2B5EF4-FFF2-40B4-BE49-F238E27FC236}">
                    <a16:creationId xmlns:a16="http://schemas.microsoft.com/office/drawing/2014/main" id="{55D63719-B83B-A657-6D96-7A3443999E80}"/>
                  </a:ext>
                </a:extLst>
              </p:cNvPr>
              <p:cNvGraphicFramePr>
                <a:graphicFrameLocks noGrp="1"/>
              </p:cNvGraphicFramePr>
              <p:nvPr/>
            </p:nvGraphicFramePr>
            <p:xfrm>
              <a:off x="776515" y="2606173"/>
              <a:ext cx="6096000" cy="1483360"/>
            </p:xfrm>
            <a:graphic>
              <a:graphicData uri="http://schemas.openxmlformats.org/drawingml/2006/table">
                <a:tbl>
                  <a:tblPr firstRow="1" bandRow="1">
                    <a:tableStyleId>{46F890A9-2807-4EBB-B81D-B2AA78EC7F39}</a:tableStyleId>
                  </a:tblPr>
                  <a:tblGrid>
                    <a:gridCol w="3048000">
                      <a:extLst>
                        <a:ext uri="{9D8B030D-6E8A-4147-A177-3AD203B41FA5}">
                          <a16:colId xmlns:a16="http://schemas.microsoft.com/office/drawing/2014/main" val="4071673114"/>
                        </a:ext>
                      </a:extLst>
                    </a:gridCol>
                    <a:gridCol w="3048000">
                      <a:extLst>
                        <a:ext uri="{9D8B030D-6E8A-4147-A177-3AD203B41FA5}">
                          <a16:colId xmlns:a16="http://schemas.microsoft.com/office/drawing/2014/main" val="4068957243"/>
                        </a:ext>
                      </a:extLst>
                    </a:gridCol>
                  </a:tblGrid>
                  <a:tr h="370840">
                    <a:tc>
                      <a:txBody>
                        <a:bodyPr/>
                        <a:lstStyle/>
                        <a:p>
                          <a:pPr algn="ctr"/>
                          <a:r>
                            <a:rPr lang="es-ES" b="0" dirty="0">
                              <a:solidFill>
                                <a:schemeClr val="tx1"/>
                              </a:solidFill>
                              <a:latin typeface="Calibri" panose="020F0502020204030204" pitchFamily="34" charset="0"/>
                              <a:cs typeface="Calibri" panose="020F0502020204030204" pitchFamily="34" charset="0"/>
                            </a:rPr>
                            <a:t>Hora (fecha)</a:t>
                          </a:r>
                          <a:endParaRPr lang="es-419" b="0" dirty="0">
                            <a:solidFill>
                              <a:schemeClr val="tx1"/>
                            </a:solidFill>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b="0" dirty="0">
                              <a:solidFill>
                                <a:schemeClr val="tx1"/>
                              </a:solidFill>
                              <a:latin typeface="Calibri" panose="020F0502020204030204" pitchFamily="34" charset="0"/>
                              <a:cs typeface="Calibri" panose="020F0502020204030204" pitchFamily="34" charset="0"/>
                            </a:rPr>
                            <a:t>Nivel del mar (m)</a:t>
                          </a:r>
                          <a:endParaRPr lang="es-419" b="0" dirty="0">
                            <a:solidFill>
                              <a:schemeClr val="tx1"/>
                            </a:solidFill>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1561832"/>
                      </a:ext>
                    </a:extLst>
                  </a:tr>
                  <a:tr h="370840">
                    <a:tc>
                      <a:txBody>
                        <a:bodyPr/>
                        <a:lstStyle/>
                        <a:p>
                          <a:pPr algn="ctr"/>
                          <a:r>
                            <a:rPr lang="es-ES" dirty="0">
                              <a:latin typeface="Calibri" panose="020F0502020204030204" pitchFamily="34" charset="0"/>
                              <a:cs typeface="Calibri" panose="020F0502020204030204" pitchFamily="34" charset="0"/>
                            </a:rPr>
                            <a:t>17:00</a:t>
                          </a:r>
                          <a:endParaRPr lang="es-419" dirty="0">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solidFill>
                      </a:tcPr>
                    </a:tc>
                    <a:tc>
                      <a:txBody>
                        <a:bodyPr/>
                        <a:lstStyle/>
                        <a:p>
                          <a:pPr algn="ctr"/>
                          <a:r>
                            <a:rPr lang="es-ES" dirty="0">
                              <a:latin typeface="Calibri" panose="020F0502020204030204" pitchFamily="34" charset="0"/>
                              <a:cs typeface="Calibri" panose="020F0502020204030204" pitchFamily="34" charset="0"/>
                            </a:rPr>
                            <a:t>0,00</a:t>
                          </a:r>
                          <a:endParaRPr lang="es-419" dirty="0">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solidFill>
                      </a:tcPr>
                    </a:tc>
                    <a:extLst>
                      <a:ext uri="{0D108BD9-81ED-4DB2-BD59-A6C34878D82A}">
                        <a16:rowId xmlns:a16="http://schemas.microsoft.com/office/drawing/2014/main" val="3214026017"/>
                      </a:ext>
                    </a:extLst>
                  </a:tr>
                  <a:tr h="370840">
                    <a:tc>
                      <a:txBody>
                        <a:bodyPr/>
                        <a:lstStyle/>
                        <a:p>
                          <a:pPr algn="ctr"/>
                          <a:r>
                            <a:rPr lang="es-ES" dirty="0">
                              <a:latin typeface="Calibri" panose="020F0502020204030204" pitchFamily="34" charset="0"/>
                              <a:cs typeface="Calibri" panose="020F0502020204030204" pitchFamily="34" charset="0"/>
                            </a:rPr>
                            <a:t>18:00</a:t>
                          </a:r>
                          <a:endParaRPr lang="es-419" dirty="0">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solidFill>
                      </a:tcPr>
                    </a:tc>
                    <a:tc>
                      <a:txBody>
                        <a:bodyPr/>
                        <a:lstStyle/>
                        <a:p>
                          <a:pPr algn="ctr"/>
                          <a:r>
                            <a:rPr lang="es-ES" dirty="0">
                              <a:latin typeface="Calibri" panose="020F0502020204030204" pitchFamily="34" charset="0"/>
                              <a:cs typeface="Calibri" panose="020F0502020204030204" pitchFamily="34" charset="0"/>
                            </a:rPr>
                            <a:t>0,40</a:t>
                          </a:r>
                          <a:endParaRPr lang="es-419" dirty="0">
                            <a:latin typeface="Calibri" panose="020F0502020204030204" pitchFamily="34" charset="0"/>
                            <a:cs typeface="Calibri" panose="020F0502020204030204" pitchFamily="34" charset="0"/>
                          </a:endParaRPr>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solidFill>
                          <a:schemeClr val="bg1"/>
                        </a:solidFill>
                      </a:tcPr>
                    </a:tc>
                    <a:extLst>
                      <a:ext uri="{0D108BD9-81ED-4DB2-BD59-A6C34878D82A}">
                        <a16:rowId xmlns:a16="http://schemas.microsoft.com/office/drawing/2014/main" val="2503419942"/>
                      </a:ext>
                    </a:extLst>
                  </a:tr>
                  <a:tr h="370840">
                    <a:tc>
                      <a:txBody>
                        <a:bodyPr/>
                        <a:lstStyle/>
                        <a:p>
                          <a:endParaRPr lang="es-419"/>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blipFill>
                          <a:blip r:embed="rId4"/>
                          <a:stretch>
                            <a:fillRect l="-200" t="-301639" r="-100000" b="-1639"/>
                          </a:stretch>
                        </a:blipFill>
                      </a:tcPr>
                    </a:tc>
                    <a:tc>
                      <a:txBody>
                        <a:bodyPr/>
                        <a:lstStyle/>
                        <a:p>
                          <a:endParaRPr lang="es-419"/>
                        </a:p>
                      </a:txBody>
                      <a:tcPr>
                        <a:lnL w="6350" cap="flat" cmpd="sng" algn="ctr">
                          <a:solidFill>
                            <a:srgbClr val="62B799"/>
                          </a:solidFill>
                          <a:prstDash val="solid"/>
                          <a:round/>
                          <a:headEnd type="none" w="med" len="med"/>
                          <a:tailEnd type="none" w="med" len="med"/>
                        </a:lnL>
                        <a:lnR w="6350" cap="flat" cmpd="sng" algn="ctr">
                          <a:solidFill>
                            <a:srgbClr val="62B799"/>
                          </a:solidFill>
                          <a:prstDash val="solid"/>
                          <a:round/>
                          <a:headEnd type="none" w="med" len="med"/>
                          <a:tailEnd type="none" w="med" len="med"/>
                        </a:lnR>
                        <a:lnT w="6350" cap="flat" cmpd="sng" algn="ctr">
                          <a:solidFill>
                            <a:srgbClr val="62B799"/>
                          </a:solidFill>
                          <a:prstDash val="solid"/>
                          <a:round/>
                          <a:headEnd type="none" w="med" len="med"/>
                          <a:tailEnd type="none" w="med" len="med"/>
                        </a:lnT>
                        <a:lnB w="6350" cap="flat" cmpd="sng" algn="ctr">
                          <a:solidFill>
                            <a:srgbClr val="62B799"/>
                          </a:solidFill>
                          <a:prstDash val="solid"/>
                          <a:round/>
                          <a:headEnd type="none" w="med" len="med"/>
                          <a:tailEnd type="none" w="med" len="med"/>
                        </a:lnB>
                        <a:blipFill>
                          <a:blip r:embed="rId4"/>
                          <a:stretch>
                            <a:fillRect l="-100400" t="-301639" r="-200" b="-1639"/>
                          </a:stretch>
                        </a:blipFill>
                      </a:tcPr>
                    </a:tc>
                    <a:extLst>
                      <a:ext uri="{0D108BD9-81ED-4DB2-BD59-A6C34878D82A}">
                        <a16:rowId xmlns:a16="http://schemas.microsoft.com/office/drawing/2014/main" val="1977832641"/>
                      </a:ext>
                    </a:extLst>
                  </a:tr>
                </a:tbl>
              </a:graphicData>
            </a:graphic>
          </p:graphicFrame>
        </mc:Fallback>
      </mc:AlternateContent>
      <p:sp>
        <p:nvSpPr>
          <p:cNvPr id="6" name="Google Shape;141;p28">
            <a:extLst>
              <a:ext uri="{FF2B5EF4-FFF2-40B4-BE49-F238E27FC236}">
                <a16:creationId xmlns:a16="http://schemas.microsoft.com/office/drawing/2014/main" id="{7C9BCB70-1881-1229-5385-A9CD4AB353D7}"/>
              </a:ext>
            </a:extLst>
          </p:cNvPr>
          <p:cNvSpPr txBox="1"/>
          <p:nvPr/>
        </p:nvSpPr>
        <p:spPr>
          <a:xfrm>
            <a:off x="455678" y="4289183"/>
            <a:ext cx="8287089" cy="635528"/>
          </a:xfrm>
          <a:prstGeom prst="rect">
            <a:avLst/>
          </a:prstGeom>
          <a:solidFill>
            <a:srgbClr val="EFEFEF"/>
          </a:solidFill>
          <a:ln>
            <a:noFill/>
          </a:ln>
        </p:spPr>
        <p:txBody>
          <a:bodyPr spcFirstLastPara="1" wrap="square" lIns="68575" tIns="34275" rIns="68575" bIns="34275" anchor="t" anchorCtr="0">
            <a:spAutoFit/>
          </a:bodyPr>
          <a:lstStyle/>
          <a:p>
            <a:pPr marL="342900" lvl="0" indent="-342900" algn="just" rtl="0">
              <a:lnSpc>
                <a:spcPct val="115000"/>
              </a:lnSpc>
              <a:spcBef>
                <a:spcPts val="0"/>
              </a:spcBef>
              <a:spcAft>
                <a:spcPts val="0"/>
              </a:spcAft>
              <a:buFont typeface="+mj-lt"/>
              <a:buAutoNum type="arabicPeriod" startAt="2"/>
            </a:pPr>
            <a:r>
              <a:rPr lang="es-419" sz="1600" dirty="0">
                <a:latin typeface="Calibri"/>
                <a:ea typeface="Calibri"/>
                <a:cs typeface="Calibri"/>
                <a:sym typeface="Calibri"/>
              </a:rPr>
              <a:t>Grafiquen los datos que obtuvieron en el punto anterior por medio de una nube de puntos ¿Lograron capturar correctamente las variaciones del nivel del mar?</a:t>
            </a:r>
            <a:endParaRPr sz="1600" dirty="0">
              <a:latin typeface="Calibri"/>
              <a:ea typeface="Calibri"/>
              <a:cs typeface="Calibri"/>
              <a:sym typeface="Calibri"/>
            </a:endParaRPr>
          </a:p>
        </p:txBody>
      </p:sp>
      <p:sp>
        <p:nvSpPr>
          <p:cNvPr id="7" name="CuadroTexto 6">
            <a:extLst>
              <a:ext uri="{FF2B5EF4-FFF2-40B4-BE49-F238E27FC236}">
                <a16:creationId xmlns:a16="http://schemas.microsoft.com/office/drawing/2014/main" id="{F65C46ED-CDB1-F192-30E7-3FA3E6B3A6CD}"/>
              </a:ext>
            </a:extLst>
          </p:cNvPr>
          <p:cNvSpPr txBox="1"/>
          <p:nvPr/>
        </p:nvSpPr>
        <p:spPr>
          <a:xfrm>
            <a:off x="7053942" y="2831209"/>
            <a:ext cx="1688825" cy="954107"/>
          </a:xfrm>
          <a:prstGeom prst="rect">
            <a:avLst/>
          </a:prstGeom>
          <a:noFill/>
        </p:spPr>
        <p:txBody>
          <a:bodyPr wrap="square" rtlCol="0">
            <a:spAutoFit/>
          </a:bodyPr>
          <a:lstStyle/>
          <a:p>
            <a:r>
              <a:rPr lang="es-ES" i="1" dirty="0">
                <a:latin typeface="Calibri" panose="020F0502020204030204" pitchFamily="34" charset="0"/>
                <a:cs typeface="Calibri" panose="020F0502020204030204" pitchFamily="34" charset="0"/>
              </a:rPr>
              <a:t>*tabla de ejemplo, no es necesario tomar las mismas horas</a:t>
            </a:r>
            <a:endParaRPr lang="es-419"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99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sp>
        <p:nvSpPr>
          <p:cNvPr id="4" name="Google Shape;140;p28">
            <a:extLst>
              <a:ext uri="{FF2B5EF4-FFF2-40B4-BE49-F238E27FC236}">
                <a16:creationId xmlns:a16="http://schemas.microsoft.com/office/drawing/2014/main" id="{BB5C2809-EA1C-4A79-4F65-C093C0DA1BDB}"/>
              </a:ext>
            </a:extLst>
          </p:cNvPr>
          <p:cNvSpPr txBox="1"/>
          <p:nvPr/>
        </p:nvSpPr>
        <p:spPr>
          <a:xfrm>
            <a:off x="396430" y="389544"/>
            <a:ext cx="7214100" cy="80788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2800" b="1" i="0" u="none" strike="noStrike" cap="none" dirty="0">
                <a:solidFill>
                  <a:srgbClr val="423B71"/>
                </a:solidFill>
                <a:latin typeface="Calibri"/>
                <a:ea typeface="Calibri"/>
                <a:cs typeface="Calibri"/>
                <a:sym typeface="Calibri"/>
              </a:rPr>
              <a:t>Obtención de datos relativos al nivel del mar</a:t>
            </a:r>
          </a:p>
          <a:p>
            <a:pPr marL="0" marR="0" lvl="0" indent="0" algn="l" rtl="0">
              <a:lnSpc>
                <a:spcPct val="100000"/>
              </a:lnSpc>
              <a:spcBef>
                <a:spcPts val="0"/>
              </a:spcBef>
              <a:spcAft>
                <a:spcPts val="0"/>
              </a:spcAft>
              <a:buClr>
                <a:srgbClr val="000000"/>
              </a:buClr>
              <a:buSzPts val="2700"/>
              <a:buFont typeface="Arial"/>
              <a:buNone/>
            </a:pPr>
            <a:r>
              <a:rPr lang="es-419" sz="2000" i="0" u="none" strike="noStrike" cap="none" dirty="0">
                <a:solidFill>
                  <a:srgbClr val="423B71"/>
                </a:solidFill>
                <a:latin typeface="Calibri"/>
                <a:ea typeface="Calibri"/>
                <a:cs typeface="Calibri"/>
                <a:sym typeface="Calibri"/>
              </a:rPr>
              <a:t>Observación frecuencia de muestreo</a:t>
            </a:r>
          </a:p>
        </p:txBody>
      </p:sp>
      <p:pic>
        <p:nvPicPr>
          <p:cNvPr id="1026" name="Picture 2">
            <a:extLst>
              <a:ext uri="{FF2B5EF4-FFF2-40B4-BE49-F238E27FC236}">
                <a16:creationId xmlns:a16="http://schemas.microsoft.com/office/drawing/2014/main" id="{8839FC9C-DE8B-7FB4-E890-CBD71BC50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485" y="3088632"/>
            <a:ext cx="6033738" cy="1494817"/>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1;p28">
            <a:extLst>
              <a:ext uri="{FF2B5EF4-FFF2-40B4-BE49-F238E27FC236}">
                <a16:creationId xmlns:a16="http://schemas.microsoft.com/office/drawing/2014/main" id="{472ED7CD-1A38-1508-0FB5-8494BB429505}"/>
              </a:ext>
            </a:extLst>
          </p:cNvPr>
          <p:cNvSpPr txBox="1"/>
          <p:nvPr/>
        </p:nvSpPr>
        <p:spPr>
          <a:xfrm>
            <a:off x="508283" y="1621078"/>
            <a:ext cx="8287089" cy="1024866"/>
          </a:xfrm>
          <a:prstGeom prst="rect">
            <a:avLst/>
          </a:prstGeom>
          <a:noFill/>
          <a:ln>
            <a:noFill/>
          </a:ln>
        </p:spPr>
        <p:txBody>
          <a:bodyPr spcFirstLastPara="1" wrap="square" lIns="68575" tIns="34275" rIns="68575" bIns="34275" anchor="t" anchorCtr="0">
            <a:spAutoFit/>
          </a:bodyPr>
          <a:lstStyle/>
          <a:p>
            <a:pPr lvl="0" algn="just" rtl="0">
              <a:lnSpc>
                <a:spcPct val="115000"/>
              </a:lnSpc>
              <a:spcBef>
                <a:spcPts val="0"/>
              </a:spcBef>
              <a:spcAft>
                <a:spcPts val="0"/>
              </a:spcAft>
            </a:pPr>
            <a:r>
              <a:rPr lang="es-419" sz="1800" dirty="0">
                <a:latin typeface="Calibri"/>
                <a:ea typeface="Calibri"/>
                <a:cs typeface="Calibri"/>
                <a:sym typeface="Calibri"/>
              </a:rPr>
              <a:t>La frecuencia de muestreo sugerida (cada 1 hora) garantiza que se está capturando toda la información necesaria (amplitud, frecuencia y fase) para describir adecuadamente la curva original.</a:t>
            </a:r>
            <a:endParaRPr sz="1800" dirty="0">
              <a:latin typeface="Calibri"/>
              <a:ea typeface="Calibri"/>
              <a:cs typeface="Calibri"/>
              <a:sym typeface="Calibri"/>
            </a:endParaRPr>
          </a:p>
        </p:txBody>
      </p:sp>
    </p:spTree>
    <p:extLst>
      <p:ext uri="{BB962C8B-B14F-4D97-AF65-F5344CB8AC3E}">
        <p14:creationId xmlns:p14="http://schemas.microsoft.com/office/powerpoint/2010/main" val="221815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Observación</a:t>
            </a:r>
            <a:endParaRPr sz="3000" b="1" i="0" u="none" strike="noStrike" cap="none" dirty="0">
              <a:solidFill>
                <a:srgbClr val="423B71"/>
              </a:solidFill>
              <a:latin typeface="Calibri"/>
              <a:ea typeface="Calibri"/>
              <a:cs typeface="Calibri"/>
              <a:sym typeface="Calibri"/>
            </a:endParaRPr>
          </a:p>
        </p:txBody>
      </p:sp>
      <p:sp>
        <p:nvSpPr>
          <p:cNvPr id="3" name="Google Shape;141;p28">
            <a:extLst>
              <a:ext uri="{FF2B5EF4-FFF2-40B4-BE49-F238E27FC236}">
                <a16:creationId xmlns:a16="http://schemas.microsoft.com/office/drawing/2014/main" id="{338FA3AA-6460-8558-6333-13BD0B01B520}"/>
              </a:ext>
            </a:extLst>
          </p:cNvPr>
          <p:cNvSpPr txBox="1"/>
          <p:nvPr/>
        </p:nvSpPr>
        <p:spPr>
          <a:xfrm>
            <a:off x="1415143" y="1399774"/>
            <a:ext cx="7469438" cy="918683"/>
          </a:xfrm>
          <a:prstGeom prst="rect">
            <a:avLst/>
          </a:prstGeom>
          <a:solidFill>
            <a:schemeClr val="bg1">
              <a:lumMod val="95000"/>
            </a:schemeClr>
          </a:solidFill>
          <a:ln>
            <a:noFill/>
          </a:ln>
        </p:spPr>
        <p:txBody>
          <a:bodyPr spcFirstLastPara="1" wrap="square" lIns="68575" tIns="34275" rIns="68575" bIns="34275" anchor="t" anchorCtr="0">
            <a:spAutoFit/>
          </a:bodyPr>
          <a:lstStyle/>
          <a:p>
            <a:pPr lvl="0" algn="just" rtl="0">
              <a:lnSpc>
                <a:spcPct val="115000"/>
              </a:lnSpc>
              <a:spcBef>
                <a:spcPts val="0"/>
              </a:spcBef>
              <a:spcAft>
                <a:spcPts val="0"/>
              </a:spcAft>
            </a:pPr>
            <a:r>
              <a:rPr lang="es-ES" sz="1600" dirty="0">
                <a:latin typeface="Calibri"/>
                <a:ea typeface="Calibri"/>
                <a:cs typeface="Calibri"/>
                <a:sym typeface="Calibri"/>
              </a:rPr>
              <a:t>En función de su investigación y considerando que estamos trabajando con datos sobre relativos a los cambios del nivel del mar en el tiempo ¿Qué tipo de tecnología es factible utilizar en este contexto para abordar el desafío? </a:t>
            </a:r>
            <a:endParaRPr lang="es-419" sz="1600" dirty="0">
              <a:latin typeface="Calibri"/>
              <a:ea typeface="Calibri"/>
              <a:cs typeface="Calibri"/>
              <a:sym typeface="Calibri"/>
            </a:endParaRPr>
          </a:p>
        </p:txBody>
      </p:sp>
      <p:sp>
        <p:nvSpPr>
          <p:cNvPr id="4" name="Rectángulo 3">
            <a:extLst>
              <a:ext uri="{FF2B5EF4-FFF2-40B4-BE49-F238E27FC236}">
                <a16:creationId xmlns:a16="http://schemas.microsoft.com/office/drawing/2014/main" id="{4BBDC6BF-E3D0-7725-D33E-63D62CED3985}"/>
              </a:ext>
            </a:extLst>
          </p:cNvPr>
          <p:cNvSpPr/>
          <p:nvPr/>
        </p:nvSpPr>
        <p:spPr>
          <a:xfrm>
            <a:off x="4571999" y="2679807"/>
            <a:ext cx="4312581" cy="1423638"/>
          </a:xfrm>
          <a:prstGeom prst="rect">
            <a:avLst/>
          </a:prstGeom>
          <a:noFill/>
          <a:ln w="12700">
            <a:solidFill>
              <a:srgbClr val="62B79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419" sz="1600" dirty="0">
                <a:solidFill>
                  <a:schemeClr val="tx1"/>
                </a:solidFill>
                <a:latin typeface="Calibri" panose="020F0502020204030204" pitchFamily="34" charset="0"/>
                <a:cs typeface="Calibri" panose="020F0502020204030204" pitchFamily="34" charset="0"/>
              </a:rPr>
              <a:t>Dado los datos con los que contamos (variación del nivel del mar en el tiempo), solo podrán obtener información relevante para evaluar la instalación de plantas mareomotrices que aprovechen las corrientes de marea.</a:t>
            </a:r>
          </a:p>
        </p:txBody>
      </p:sp>
      <p:pic>
        <p:nvPicPr>
          <p:cNvPr id="7" name="Gráfico 6" descr="Comentario importante con relleno sólido">
            <a:extLst>
              <a:ext uri="{FF2B5EF4-FFF2-40B4-BE49-F238E27FC236}">
                <a16:creationId xmlns:a16="http://schemas.microsoft.com/office/drawing/2014/main" id="{86483B65-1BDA-AF6E-A499-6273BF19B7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9612" y="2420315"/>
            <a:ext cx="754743" cy="754743"/>
          </a:xfrm>
          <a:prstGeom prst="rect">
            <a:avLst/>
          </a:prstGeom>
        </p:spPr>
      </p:pic>
      <p:pic>
        <p:nvPicPr>
          <p:cNvPr id="2" name="Gráfico 1" descr="Usuarios con relleno sólido">
            <a:extLst>
              <a:ext uri="{FF2B5EF4-FFF2-40B4-BE49-F238E27FC236}">
                <a16:creationId xmlns:a16="http://schemas.microsoft.com/office/drawing/2014/main" id="{E05ECCED-8D39-3D04-8EBA-7029568C93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7230" y="1471703"/>
            <a:ext cx="643945" cy="643945"/>
          </a:xfrm>
          <a:prstGeom prst="rect">
            <a:avLst/>
          </a:prstGeom>
        </p:spPr>
      </p:pic>
      <p:pic>
        <p:nvPicPr>
          <p:cNvPr id="2050" name="Picture 2">
            <a:extLst>
              <a:ext uri="{FF2B5EF4-FFF2-40B4-BE49-F238E27FC236}">
                <a16:creationId xmlns:a16="http://schemas.microsoft.com/office/drawing/2014/main" id="{56AB7723-F8D7-2CB4-9BB5-3C38D23ED6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0509" y="2705532"/>
            <a:ext cx="1666648" cy="130575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62B49B1-A4CA-BAF9-FF04-54BF6E72F638}"/>
              </a:ext>
            </a:extLst>
          </p:cNvPr>
          <p:cNvSpPr txBox="1"/>
          <p:nvPr/>
        </p:nvSpPr>
        <p:spPr>
          <a:xfrm>
            <a:off x="1696166" y="4103445"/>
            <a:ext cx="1688825" cy="523220"/>
          </a:xfrm>
          <a:prstGeom prst="rect">
            <a:avLst/>
          </a:prstGeom>
          <a:noFill/>
        </p:spPr>
        <p:txBody>
          <a:bodyPr wrap="square" rtlCol="0">
            <a:spAutoFit/>
          </a:bodyPr>
          <a:lstStyle/>
          <a:p>
            <a:pPr algn="ctr"/>
            <a:r>
              <a:rPr lang="es-ES" i="1" dirty="0">
                <a:latin typeface="Calibri" panose="020F0502020204030204" pitchFamily="34" charset="0"/>
                <a:cs typeface="Calibri" panose="020F0502020204030204" pitchFamily="34" charset="0"/>
              </a:rPr>
              <a:t>*turbina de corriente de marea</a:t>
            </a:r>
            <a:endParaRPr lang="es-419"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947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Trabajo en proyectos</a:t>
            </a:r>
            <a:endParaRPr sz="3000" b="1" i="0" u="none" strike="noStrike" cap="none">
              <a:solidFill>
                <a:srgbClr val="423B71"/>
              </a:solidFill>
              <a:latin typeface="Calibri"/>
              <a:ea typeface="Calibri"/>
              <a:cs typeface="Calibri"/>
              <a:sym typeface="Calibri"/>
            </a:endParaRPr>
          </a:p>
        </p:txBody>
      </p:sp>
      <p:sp>
        <p:nvSpPr>
          <p:cNvPr id="133" name="Google Shape;133;p27"/>
          <p:cNvSpPr txBox="1"/>
          <p:nvPr/>
        </p:nvSpPr>
        <p:spPr>
          <a:xfrm>
            <a:off x="396425" y="1017975"/>
            <a:ext cx="4300500" cy="36942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900">
                <a:solidFill>
                  <a:schemeClr val="dk1"/>
                </a:solidFill>
                <a:latin typeface="Calibri"/>
                <a:ea typeface="Calibri"/>
                <a:cs typeface="Calibri"/>
                <a:sym typeface="Calibri"/>
              </a:rPr>
              <a:t>Durante esta y siguientes clases abordaremos un proyecto. Esto implica entre otras cosas, </a:t>
            </a: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Trabajar en equipos</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Definir un desafío</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Investigar en torno al contexto de la situación</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Diseñar y desarrollar soluciones al desafío planteado</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Presentar y compartir sus soluciones a una audiencia</a:t>
            </a:r>
            <a:endParaRPr sz="1900">
              <a:solidFill>
                <a:schemeClr val="dk1"/>
              </a:solidFill>
              <a:latin typeface="Calibri"/>
              <a:ea typeface="Calibri"/>
              <a:cs typeface="Calibri"/>
              <a:sym typeface="Calibri"/>
            </a:endParaRPr>
          </a:p>
        </p:txBody>
      </p:sp>
      <p:pic>
        <p:nvPicPr>
          <p:cNvPr id="134" name="Google Shape;134;p27"/>
          <p:cNvPicPr preferRelativeResize="0"/>
          <p:nvPr/>
        </p:nvPicPr>
        <p:blipFill>
          <a:blip r:embed="rId3">
            <a:alphaModFix/>
          </a:blip>
          <a:stretch>
            <a:fillRect/>
          </a:stretch>
        </p:blipFill>
        <p:spPr>
          <a:xfrm>
            <a:off x="4871450" y="3157700"/>
            <a:ext cx="3898075" cy="1157675"/>
          </a:xfrm>
          <a:prstGeom prst="rect">
            <a:avLst/>
          </a:prstGeom>
          <a:noFill/>
          <a:ln>
            <a:noFill/>
          </a:ln>
        </p:spPr>
      </p:pic>
      <p:pic>
        <p:nvPicPr>
          <p:cNvPr id="135" name="Google Shape;135;p27"/>
          <p:cNvPicPr preferRelativeResize="0"/>
          <p:nvPr/>
        </p:nvPicPr>
        <p:blipFill>
          <a:blip r:embed="rId4">
            <a:alphaModFix/>
          </a:blip>
          <a:stretch>
            <a:fillRect/>
          </a:stretch>
        </p:blipFill>
        <p:spPr>
          <a:xfrm>
            <a:off x="5555775" y="1379213"/>
            <a:ext cx="2296525" cy="1444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0" name="Google Shape;140;p28"/>
              <p:cNvSpPr txBox="1"/>
              <p:nvPr/>
            </p:nvSpPr>
            <p:spPr>
              <a:xfrm>
                <a:off x="287573" y="454859"/>
                <a:ext cx="7214100"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2800" b="1" i="0" u="none" strike="noStrike" cap="none" dirty="0">
                    <a:solidFill>
                      <a:srgbClr val="423B71"/>
                    </a:solidFill>
                    <a:latin typeface="Calibri"/>
                    <a:ea typeface="Calibri"/>
                    <a:cs typeface="Calibri"/>
                    <a:sym typeface="Calibri"/>
                  </a:rPr>
                  <a:t>Obtención de la curva </a:t>
                </a:r>
                <a14:m>
                  <m:oMath xmlns:m="http://schemas.openxmlformats.org/officeDocument/2006/math">
                    <m:r>
                      <a:rPr lang="es-ES" sz="2800" b="1" i="1" u="none" strike="noStrike" cap="none" smtClean="0">
                        <a:solidFill>
                          <a:srgbClr val="423B71"/>
                        </a:solidFill>
                        <a:latin typeface="Cambria Math" panose="02040503050406030204" pitchFamily="18" charset="0"/>
                        <a:ea typeface="Calibri"/>
                        <a:cs typeface="Calibri"/>
                        <a:sym typeface="Calibri"/>
                      </a:rPr>
                      <m:t>𝒉</m:t>
                    </m:r>
                    <m:r>
                      <a:rPr lang="es-ES" sz="2800" b="1" i="1" u="none" strike="noStrike" cap="none" smtClean="0">
                        <a:solidFill>
                          <a:srgbClr val="423B71"/>
                        </a:solidFill>
                        <a:latin typeface="Cambria Math" panose="02040503050406030204" pitchFamily="18" charset="0"/>
                        <a:ea typeface="Calibri"/>
                        <a:cs typeface="Calibri"/>
                        <a:sym typeface="Calibri"/>
                      </a:rPr>
                      <m:t>(</m:t>
                    </m:r>
                    <m:r>
                      <a:rPr lang="es-ES" sz="2800" b="1" i="1" u="none" strike="noStrike" cap="none" smtClean="0">
                        <a:solidFill>
                          <a:srgbClr val="423B71"/>
                        </a:solidFill>
                        <a:latin typeface="Cambria Math" panose="02040503050406030204" pitchFamily="18" charset="0"/>
                        <a:ea typeface="Calibri"/>
                        <a:cs typeface="Calibri"/>
                        <a:sym typeface="Calibri"/>
                      </a:rPr>
                      <m:t>𝒕</m:t>
                    </m:r>
                    <m:r>
                      <a:rPr lang="es-ES" sz="2800" b="1" i="1" u="none" strike="noStrike" cap="none" smtClean="0">
                        <a:solidFill>
                          <a:srgbClr val="423B71"/>
                        </a:solidFill>
                        <a:latin typeface="Cambria Math" panose="02040503050406030204" pitchFamily="18" charset="0"/>
                        <a:ea typeface="Calibri"/>
                        <a:cs typeface="Calibri"/>
                        <a:sym typeface="Calibri"/>
                      </a:rPr>
                      <m:t>)</m:t>
                    </m:r>
                  </m:oMath>
                </a14:m>
                <a:endParaRPr lang="es-419" sz="2800" b="1" i="0" u="none" strike="noStrike" cap="none" dirty="0">
                  <a:solidFill>
                    <a:srgbClr val="423B71"/>
                  </a:solidFill>
                  <a:latin typeface="Calibri"/>
                  <a:ea typeface="Calibri"/>
                  <a:cs typeface="Calibri"/>
                  <a:sym typeface="Calibri"/>
                </a:endParaRPr>
              </a:p>
            </p:txBody>
          </p:sp>
        </mc:Choice>
        <mc:Fallback>
          <p:sp>
            <p:nvSpPr>
              <p:cNvPr id="140" name="Google Shape;140;p28"/>
              <p:cNvSpPr txBox="1">
                <a:spLocks noRot="1" noChangeAspect="1" noMove="1" noResize="1" noEditPoints="1" noAdjustHandles="1" noChangeArrowheads="1" noChangeShapeType="1" noTextEdit="1"/>
              </p:cNvSpPr>
              <p:nvPr/>
            </p:nvSpPr>
            <p:spPr>
              <a:xfrm>
                <a:off x="287573" y="454859"/>
                <a:ext cx="7214100" cy="500107"/>
              </a:xfrm>
              <a:prstGeom prst="rect">
                <a:avLst/>
              </a:prstGeom>
              <a:blipFill>
                <a:blip r:embed="rId3"/>
                <a:stretch>
                  <a:fillRect l="-2027" t="-14634" b="-36585"/>
                </a:stretch>
              </a:blipFill>
              <a:ln>
                <a:noFill/>
              </a:ln>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2" name="Google Shape;141;p28">
                <a:extLst>
                  <a:ext uri="{FF2B5EF4-FFF2-40B4-BE49-F238E27FC236}">
                    <a16:creationId xmlns:a16="http://schemas.microsoft.com/office/drawing/2014/main" id="{57A35609-A46F-C8B1-D31C-D70FFDD117B1}"/>
                  </a:ext>
                </a:extLst>
              </p:cNvPr>
              <p:cNvSpPr txBox="1"/>
              <p:nvPr/>
            </p:nvSpPr>
            <p:spPr>
              <a:xfrm>
                <a:off x="455677" y="1352420"/>
                <a:ext cx="6010437" cy="1054104"/>
              </a:xfrm>
              <a:prstGeom prst="rect">
                <a:avLst/>
              </a:prstGeom>
              <a:solidFill>
                <a:srgbClr val="EFEFEF"/>
              </a:solidFill>
              <a:ln>
                <a:noFill/>
              </a:ln>
            </p:spPr>
            <p:txBody>
              <a:bodyPr spcFirstLastPara="1" wrap="square" lIns="68575" tIns="34275" rIns="68575" bIns="34275" anchor="t" anchorCtr="0">
                <a:spAutoFit/>
              </a:bodyPr>
              <a:lstStyle/>
              <a:p>
                <a:pPr marL="342900" indent="-342900" algn="just">
                  <a:buFont typeface="+mj-lt"/>
                  <a:buAutoNum type="arabicPeriod"/>
                </a:pPr>
                <a:r>
                  <a:rPr lang="es-419" sz="1600" dirty="0">
                    <a:latin typeface="Calibri"/>
                    <a:ea typeface="Calibri"/>
                    <a:cs typeface="Calibri"/>
                    <a:sym typeface="Calibri"/>
                  </a:rPr>
                  <a:t>Usen GeoGebra para ajustar una función sinusoidal </a:t>
                </a:r>
                <a14:m>
                  <m:oMath xmlns:m="http://schemas.openxmlformats.org/officeDocument/2006/math">
                    <m:r>
                      <a:rPr lang="es-ES" sz="1600" b="0" i="1" smtClean="0">
                        <a:latin typeface="Cambria Math" panose="02040503050406030204" pitchFamily="18" charset="0"/>
                        <a:ea typeface="Calibri"/>
                        <a:cs typeface="Calibri"/>
                        <a:sym typeface="Calibri"/>
                      </a:rPr>
                      <m:t>h</m:t>
                    </m:r>
                    <m:r>
                      <a:rPr lang="es-ES" sz="1600" b="0" i="1" smtClean="0">
                        <a:latin typeface="Cambria Math" panose="02040503050406030204" pitchFamily="18" charset="0"/>
                        <a:ea typeface="Calibri"/>
                        <a:cs typeface="Calibri"/>
                        <a:sym typeface="Calibri"/>
                      </a:rPr>
                      <m:t>(</m:t>
                    </m:r>
                    <m:r>
                      <a:rPr lang="es-ES" sz="1600" b="0" i="1" smtClean="0">
                        <a:latin typeface="Cambria Math" panose="02040503050406030204" pitchFamily="18" charset="0"/>
                        <a:ea typeface="Calibri"/>
                        <a:cs typeface="Calibri"/>
                        <a:sym typeface="Calibri"/>
                      </a:rPr>
                      <m:t>𝑡</m:t>
                    </m:r>
                    <m:r>
                      <a:rPr lang="es-ES" sz="1600" b="0" i="1" smtClean="0">
                        <a:latin typeface="Cambria Math" panose="02040503050406030204" pitchFamily="18" charset="0"/>
                        <a:ea typeface="Calibri"/>
                        <a:cs typeface="Calibri"/>
                        <a:sym typeface="Calibri"/>
                      </a:rPr>
                      <m:t>)</m:t>
                    </m:r>
                  </m:oMath>
                </a14:m>
                <a:r>
                  <a:rPr lang="es-419" sz="1600" dirty="0">
                    <a:latin typeface="Calibri"/>
                    <a:ea typeface="Calibri"/>
                    <a:cs typeface="Calibri"/>
                    <a:sym typeface="Calibri"/>
                  </a:rPr>
                  <a:t> a los datos, que describa el cambio del nivel del mar en las distintas localizaciones. Escriban la función que han obtenido para ambas localizaciones.</a:t>
                </a:r>
              </a:p>
            </p:txBody>
          </p:sp>
        </mc:Choice>
        <mc:Fallback>
          <p:sp>
            <p:nvSpPr>
              <p:cNvPr id="2" name="Google Shape;141;p28">
                <a:extLst>
                  <a:ext uri="{FF2B5EF4-FFF2-40B4-BE49-F238E27FC236}">
                    <a16:creationId xmlns:a16="http://schemas.microsoft.com/office/drawing/2014/main" id="{57A35609-A46F-C8B1-D31C-D70FFDD117B1}"/>
                  </a:ext>
                </a:extLst>
              </p:cNvPr>
              <p:cNvSpPr txBox="1">
                <a:spLocks noRot="1" noChangeAspect="1" noMove="1" noResize="1" noEditPoints="1" noAdjustHandles="1" noChangeArrowheads="1" noChangeShapeType="1" noTextEdit="1"/>
              </p:cNvSpPr>
              <p:nvPr/>
            </p:nvSpPr>
            <p:spPr>
              <a:xfrm>
                <a:off x="455677" y="1352420"/>
                <a:ext cx="6010437" cy="1054104"/>
              </a:xfrm>
              <a:prstGeom prst="rect">
                <a:avLst/>
              </a:prstGeom>
              <a:blipFill>
                <a:blip r:embed="rId4"/>
                <a:stretch>
                  <a:fillRect l="-913" t="-2890" r="-811" b="-7514"/>
                </a:stretch>
              </a:blipFill>
              <a:ln>
                <a:noFill/>
              </a:ln>
            </p:spPr>
            <p:txBody>
              <a:bodyPr/>
              <a:lstStyle/>
              <a:p>
                <a:r>
                  <a:rPr lang="es-419">
                    <a:noFill/>
                  </a:rPr>
                  <a:t> </a:t>
                </a:r>
              </a:p>
            </p:txBody>
          </p:sp>
        </mc:Fallback>
      </mc:AlternateContent>
      <p:pic>
        <p:nvPicPr>
          <p:cNvPr id="4" name="Picture 2" descr="infografía modelo 1 | Kit de Pedagogía y TIC">
            <a:extLst>
              <a:ext uri="{FF2B5EF4-FFF2-40B4-BE49-F238E27FC236}">
                <a16:creationId xmlns:a16="http://schemas.microsoft.com/office/drawing/2014/main" id="{02B2B1F0-717B-2BFF-91DA-7007859DA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945" y="1280798"/>
            <a:ext cx="1068946" cy="10313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 - Fit a sinusoidal term to data - Cross Validated">
            <a:extLst>
              <a:ext uri="{FF2B5EF4-FFF2-40B4-BE49-F238E27FC236}">
                <a16:creationId xmlns:a16="http://schemas.microsoft.com/office/drawing/2014/main" id="{41FBA630-F58F-F5EC-3D09-F18015795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5100" y="2648854"/>
            <a:ext cx="3306899" cy="215018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4976A44-DA27-03A2-9C92-E0BC5DB954E0}"/>
              </a:ext>
            </a:extLst>
          </p:cNvPr>
          <p:cNvSpPr txBox="1"/>
          <p:nvPr/>
        </p:nvSpPr>
        <p:spPr>
          <a:xfrm>
            <a:off x="4680857" y="3421391"/>
            <a:ext cx="1688825" cy="523220"/>
          </a:xfrm>
          <a:prstGeom prst="rect">
            <a:avLst/>
          </a:prstGeom>
          <a:noFill/>
        </p:spPr>
        <p:txBody>
          <a:bodyPr wrap="square" rtlCol="0">
            <a:spAutoFit/>
          </a:bodyPr>
          <a:lstStyle/>
          <a:p>
            <a:r>
              <a:rPr lang="es-ES" i="1" dirty="0">
                <a:latin typeface="Calibri" panose="020F0502020204030204" pitchFamily="34" charset="0"/>
                <a:cs typeface="Calibri" panose="020F0502020204030204" pitchFamily="34" charset="0"/>
              </a:rPr>
              <a:t>*imagen solo referencial</a:t>
            </a:r>
            <a:endParaRPr lang="es-419"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816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0" name="Google Shape;140;p28"/>
              <p:cNvSpPr txBox="1"/>
              <p:nvPr/>
            </p:nvSpPr>
            <p:spPr>
              <a:xfrm>
                <a:off x="287573" y="454859"/>
                <a:ext cx="7214100"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2800" b="1" i="0" u="none" strike="noStrike" cap="none" dirty="0">
                    <a:solidFill>
                      <a:srgbClr val="423B71"/>
                    </a:solidFill>
                    <a:latin typeface="Calibri"/>
                    <a:ea typeface="Calibri"/>
                    <a:cs typeface="Calibri"/>
                    <a:sym typeface="Calibri"/>
                  </a:rPr>
                  <a:t>Obtención de la curva </a:t>
                </a:r>
                <a14:m>
                  <m:oMath xmlns:m="http://schemas.openxmlformats.org/officeDocument/2006/math">
                    <m:r>
                      <a:rPr lang="es-ES" sz="2800" b="1" i="1" u="none" strike="noStrike" cap="none" smtClean="0">
                        <a:solidFill>
                          <a:srgbClr val="423B71"/>
                        </a:solidFill>
                        <a:latin typeface="Cambria Math" panose="02040503050406030204" pitchFamily="18" charset="0"/>
                        <a:ea typeface="Calibri"/>
                        <a:cs typeface="Calibri"/>
                        <a:sym typeface="Calibri"/>
                      </a:rPr>
                      <m:t>𝒉</m:t>
                    </m:r>
                    <m:r>
                      <a:rPr lang="es-ES" sz="2800" b="1" i="1" u="none" strike="noStrike" cap="none" smtClean="0">
                        <a:solidFill>
                          <a:srgbClr val="423B71"/>
                        </a:solidFill>
                        <a:latin typeface="Cambria Math" panose="02040503050406030204" pitchFamily="18" charset="0"/>
                        <a:ea typeface="Calibri"/>
                        <a:cs typeface="Calibri"/>
                        <a:sym typeface="Calibri"/>
                      </a:rPr>
                      <m:t>(</m:t>
                    </m:r>
                    <m:r>
                      <a:rPr lang="es-ES" sz="2800" b="1" i="1" u="none" strike="noStrike" cap="none" smtClean="0">
                        <a:solidFill>
                          <a:srgbClr val="423B71"/>
                        </a:solidFill>
                        <a:latin typeface="Cambria Math" panose="02040503050406030204" pitchFamily="18" charset="0"/>
                        <a:ea typeface="Calibri"/>
                        <a:cs typeface="Calibri"/>
                        <a:sym typeface="Calibri"/>
                      </a:rPr>
                      <m:t>𝒕</m:t>
                    </m:r>
                    <m:r>
                      <a:rPr lang="es-ES" sz="2800" b="1" i="1" u="none" strike="noStrike" cap="none" smtClean="0">
                        <a:solidFill>
                          <a:srgbClr val="423B71"/>
                        </a:solidFill>
                        <a:latin typeface="Cambria Math" panose="02040503050406030204" pitchFamily="18" charset="0"/>
                        <a:ea typeface="Calibri"/>
                        <a:cs typeface="Calibri"/>
                        <a:sym typeface="Calibri"/>
                      </a:rPr>
                      <m:t>)</m:t>
                    </m:r>
                  </m:oMath>
                </a14:m>
                <a:endParaRPr lang="es-419" sz="2800" b="1" i="0" u="none" strike="noStrike" cap="none" dirty="0">
                  <a:solidFill>
                    <a:srgbClr val="423B71"/>
                  </a:solidFill>
                  <a:latin typeface="Calibri"/>
                  <a:ea typeface="Calibri"/>
                  <a:cs typeface="Calibri"/>
                  <a:sym typeface="Calibri"/>
                </a:endParaRPr>
              </a:p>
            </p:txBody>
          </p:sp>
        </mc:Choice>
        <mc:Fallback>
          <p:sp>
            <p:nvSpPr>
              <p:cNvPr id="140" name="Google Shape;140;p28"/>
              <p:cNvSpPr txBox="1">
                <a:spLocks noRot="1" noChangeAspect="1" noMove="1" noResize="1" noEditPoints="1" noAdjustHandles="1" noChangeArrowheads="1" noChangeShapeType="1" noTextEdit="1"/>
              </p:cNvSpPr>
              <p:nvPr/>
            </p:nvSpPr>
            <p:spPr>
              <a:xfrm>
                <a:off x="287573" y="454859"/>
                <a:ext cx="7214100" cy="500107"/>
              </a:xfrm>
              <a:prstGeom prst="rect">
                <a:avLst/>
              </a:prstGeom>
              <a:blipFill>
                <a:blip r:embed="rId3"/>
                <a:stretch>
                  <a:fillRect l="-2027" t="-14634" b="-36585"/>
                </a:stretch>
              </a:blipFill>
              <a:ln>
                <a:noFill/>
              </a:ln>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2" name="Google Shape;141;p28">
                <a:extLst>
                  <a:ext uri="{FF2B5EF4-FFF2-40B4-BE49-F238E27FC236}">
                    <a16:creationId xmlns:a16="http://schemas.microsoft.com/office/drawing/2014/main" id="{57A35609-A46F-C8B1-D31C-D70FFDD117B1}"/>
                  </a:ext>
                </a:extLst>
              </p:cNvPr>
              <p:cNvSpPr txBox="1"/>
              <p:nvPr/>
            </p:nvSpPr>
            <p:spPr>
              <a:xfrm>
                <a:off x="634238" y="2160494"/>
                <a:ext cx="7875523" cy="1300326"/>
              </a:xfrm>
              <a:prstGeom prst="rect">
                <a:avLst/>
              </a:prstGeom>
              <a:solidFill>
                <a:srgbClr val="EFEFEF"/>
              </a:solidFill>
              <a:ln>
                <a:noFill/>
              </a:ln>
            </p:spPr>
            <p:txBody>
              <a:bodyPr spcFirstLastPara="1" wrap="square" lIns="68575" tIns="34275" rIns="68575" bIns="34275" anchor="t" anchorCtr="0">
                <a:spAutoFit/>
              </a:bodyPr>
              <a:lstStyle/>
              <a:p>
                <a:pPr marL="342900" indent="-342900" algn="just">
                  <a:buFont typeface="+mj-lt"/>
                  <a:buAutoNum type="arabicPeriod"/>
                </a:pPr>
                <a:r>
                  <a:rPr lang="es-419" sz="1600" dirty="0">
                    <a:latin typeface="Calibri"/>
                    <a:ea typeface="Calibri"/>
                    <a:cs typeface="Calibri"/>
                    <a:sym typeface="Calibri"/>
                  </a:rPr>
                  <a:t>¿Cuál es el período y la frecuencia de la función </a:t>
                </a:r>
                <a14:m>
                  <m:oMath xmlns:m="http://schemas.openxmlformats.org/officeDocument/2006/math">
                    <m:r>
                      <a:rPr lang="es-ES" sz="1600" b="0" i="1" smtClean="0">
                        <a:latin typeface="Cambria Math" panose="02040503050406030204" pitchFamily="18" charset="0"/>
                        <a:ea typeface="Calibri"/>
                        <a:cs typeface="Calibri"/>
                        <a:sym typeface="Calibri"/>
                      </a:rPr>
                      <m:t>h</m:t>
                    </m:r>
                    <m:d>
                      <m:dPr>
                        <m:ctrlPr>
                          <a:rPr lang="es-ES" sz="1600" b="0" i="1" smtClean="0">
                            <a:latin typeface="Cambria Math" panose="02040503050406030204" pitchFamily="18" charset="0"/>
                            <a:ea typeface="Calibri"/>
                            <a:cs typeface="Calibri"/>
                            <a:sym typeface="Calibri"/>
                          </a:rPr>
                        </m:ctrlPr>
                      </m:dPr>
                      <m:e>
                        <m:r>
                          <a:rPr lang="es-ES" sz="1600" b="0" i="1" smtClean="0">
                            <a:latin typeface="Cambria Math" panose="02040503050406030204" pitchFamily="18" charset="0"/>
                            <a:ea typeface="Calibri"/>
                            <a:cs typeface="Calibri"/>
                            <a:sym typeface="Calibri"/>
                          </a:rPr>
                          <m:t>𝑡</m:t>
                        </m:r>
                      </m:e>
                    </m:d>
                  </m:oMath>
                </a14:m>
                <a:r>
                  <a:rPr lang="es-419" sz="1600" dirty="0">
                    <a:latin typeface="Calibri"/>
                    <a:ea typeface="Calibri"/>
                    <a:cs typeface="Calibri"/>
                    <a:sym typeface="Calibri"/>
                  </a:rPr>
                  <a:t> ?</a:t>
                </a:r>
              </a:p>
              <a:p>
                <a:pPr marL="342900" indent="-342900" algn="just">
                  <a:buFont typeface="+mj-lt"/>
                  <a:buAutoNum type="arabicPeriod"/>
                </a:pPr>
                <a:endParaRPr lang="es-419" sz="1600" dirty="0">
                  <a:latin typeface="Calibri"/>
                  <a:ea typeface="Calibri"/>
                  <a:cs typeface="Calibri"/>
                  <a:sym typeface="Calibri"/>
                </a:endParaRPr>
              </a:p>
              <a:p>
                <a:pPr marL="342900" indent="-342900" algn="just">
                  <a:buFont typeface="+mj-lt"/>
                  <a:buAutoNum type="arabicPeriod"/>
                </a:pPr>
                <a:r>
                  <a:rPr lang="es-419" sz="1600" dirty="0">
                    <a:latin typeface="Calibri"/>
                    <a:ea typeface="Calibri"/>
                    <a:cs typeface="Calibri"/>
                    <a:sym typeface="Calibri"/>
                  </a:rPr>
                  <a:t>¿Cómo se interpretan estos valores en el contexto del problema?</a:t>
                </a:r>
              </a:p>
              <a:p>
                <a:pPr marL="342900" indent="-342900" algn="just">
                  <a:buFont typeface="+mj-lt"/>
                  <a:buAutoNum type="arabicPeriod"/>
                </a:pPr>
                <a:endParaRPr lang="es-419" sz="1600" dirty="0">
                  <a:latin typeface="Calibri"/>
                  <a:ea typeface="Calibri"/>
                  <a:cs typeface="Calibri"/>
                  <a:sym typeface="Calibri"/>
                </a:endParaRPr>
              </a:p>
              <a:p>
                <a:pPr marL="342900" indent="-342900" algn="just">
                  <a:buFont typeface="+mj-lt"/>
                  <a:buAutoNum type="arabicPeriod"/>
                </a:pPr>
                <a:r>
                  <a:rPr lang="es-419" sz="1600" dirty="0">
                    <a:latin typeface="Calibri"/>
                    <a:ea typeface="Calibri"/>
                    <a:cs typeface="Calibri"/>
                    <a:sym typeface="Calibri"/>
                  </a:rPr>
                  <a:t>¿Son consistentes estos resultados con los hallazgos de su investigación?</a:t>
                </a:r>
              </a:p>
            </p:txBody>
          </p:sp>
        </mc:Choice>
        <mc:Fallback>
          <p:sp>
            <p:nvSpPr>
              <p:cNvPr id="2" name="Google Shape;141;p28">
                <a:extLst>
                  <a:ext uri="{FF2B5EF4-FFF2-40B4-BE49-F238E27FC236}">
                    <a16:creationId xmlns:a16="http://schemas.microsoft.com/office/drawing/2014/main" id="{57A35609-A46F-C8B1-D31C-D70FFDD117B1}"/>
                  </a:ext>
                </a:extLst>
              </p:cNvPr>
              <p:cNvSpPr txBox="1">
                <a:spLocks noRot="1" noChangeAspect="1" noMove="1" noResize="1" noEditPoints="1" noAdjustHandles="1" noChangeArrowheads="1" noChangeShapeType="1" noTextEdit="1"/>
              </p:cNvSpPr>
              <p:nvPr/>
            </p:nvSpPr>
            <p:spPr>
              <a:xfrm>
                <a:off x="634238" y="2160494"/>
                <a:ext cx="7875523" cy="1300326"/>
              </a:xfrm>
              <a:prstGeom prst="rect">
                <a:avLst/>
              </a:prstGeom>
              <a:blipFill>
                <a:blip r:embed="rId4"/>
                <a:stretch>
                  <a:fillRect l="-697" t="-1869" b="-6075"/>
                </a:stretch>
              </a:blipFill>
              <a:ln>
                <a:noFill/>
              </a:ln>
            </p:spPr>
            <p:txBody>
              <a:bodyPr/>
              <a:lstStyle/>
              <a:p>
                <a:r>
                  <a:rPr lang="es-419">
                    <a:noFill/>
                  </a:rPr>
                  <a:t> </a:t>
                </a:r>
              </a:p>
            </p:txBody>
          </p:sp>
        </mc:Fallback>
      </mc:AlternateContent>
      <p:sp>
        <p:nvSpPr>
          <p:cNvPr id="3" name="CuadroTexto 2">
            <a:extLst>
              <a:ext uri="{FF2B5EF4-FFF2-40B4-BE49-F238E27FC236}">
                <a16:creationId xmlns:a16="http://schemas.microsoft.com/office/drawing/2014/main" id="{BC0DEBAB-254B-E2F6-6749-F81D613767F3}"/>
              </a:ext>
            </a:extLst>
          </p:cNvPr>
          <p:cNvSpPr txBox="1"/>
          <p:nvPr/>
        </p:nvSpPr>
        <p:spPr>
          <a:xfrm>
            <a:off x="462934" y="1388453"/>
            <a:ext cx="7686837" cy="338554"/>
          </a:xfrm>
          <a:prstGeom prst="rect">
            <a:avLst/>
          </a:prstGeom>
          <a:noFill/>
        </p:spPr>
        <p:txBody>
          <a:bodyPr wrap="square" rtlCol="0">
            <a:spAutoFit/>
          </a:bodyPr>
          <a:lstStyle/>
          <a:p>
            <a:r>
              <a:rPr lang="es-ES" sz="1600" dirty="0">
                <a:latin typeface="Calibri" panose="020F0502020204030204" pitchFamily="34" charset="0"/>
                <a:cs typeface="Calibri" panose="020F0502020204030204" pitchFamily="34" charset="0"/>
              </a:rPr>
              <a:t>Considerando las funciones que han encontrado, respondan las siguientes preguntas, </a:t>
            </a:r>
            <a:endParaRPr lang="es-419"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1301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287573" y="454859"/>
            <a:ext cx="7214100"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ES" sz="2800" b="1" i="0" u="none" strike="noStrike" cap="none" dirty="0">
                <a:solidFill>
                  <a:srgbClr val="423B71"/>
                </a:solidFill>
                <a:latin typeface="Calibri"/>
                <a:ea typeface="Calibri"/>
                <a:cs typeface="Calibri"/>
                <a:sym typeface="Calibri"/>
              </a:rPr>
              <a:t>Energía cinética del sistema de mareas</a:t>
            </a:r>
            <a:endParaRPr lang="es-419" sz="2800" b="1"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Google Shape;141;p28">
                <a:extLst>
                  <a:ext uri="{FF2B5EF4-FFF2-40B4-BE49-F238E27FC236}">
                    <a16:creationId xmlns:a16="http://schemas.microsoft.com/office/drawing/2014/main" id="{AA65B45D-B56D-1980-298C-30A13B110065}"/>
                  </a:ext>
                </a:extLst>
              </p:cNvPr>
              <p:cNvSpPr txBox="1"/>
              <p:nvPr/>
            </p:nvSpPr>
            <p:spPr>
              <a:xfrm>
                <a:off x="1539390" y="2186011"/>
                <a:ext cx="6668439" cy="1454214"/>
              </a:xfrm>
              <a:prstGeom prst="rect">
                <a:avLst/>
              </a:prstGeom>
              <a:solidFill>
                <a:schemeClr val="bg1">
                  <a:lumMod val="95000"/>
                </a:schemeClr>
              </a:solidFill>
              <a:ln>
                <a:noFill/>
              </a:ln>
            </p:spPr>
            <p:txBody>
              <a:bodyPr spcFirstLastPara="1" wrap="square" lIns="68575" tIns="34275" rIns="68575" bIns="34275" anchor="t" anchorCtr="0">
                <a:spAutoFit/>
              </a:bodyPr>
              <a:lstStyle/>
              <a:p>
                <a:pPr algn="just"/>
                <a:endParaRPr lang="es-419" sz="1800" b="0" i="0" u="none" strike="noStrike" baseline="0" dirty="0">
                  <a:latin typeface="Calibri" panose="020F0502020204030204" pitchFamily="34" charset="0"/>
                  <a:cs typeface="Calibri" panose="020F0502020204030204" pitchFamily="34" charset="0"/>
                </a:endParaRPr>
              </a:p>
              <a:p>
                <a:pPr algn="just"/>
                <a:r>
                  <a:rPr lang="es-419" sz="1800" b="0" i="0" u="none" strike="noStrike" baseline="0" dirty="0">
                    <a:latin typeface="Calibri" panose="020F0502020204030204" pitchFamily="34" charset="0"/>
                    <a:cs typeface="Calibri" panose="020F0502020204030204" pitchFamily="34" charset="0"/>
                  </a:rPr>
                  <a:t>A partir de los resultados de su investigación, discutan en sus grupos como pueden utilizar la</a:t>
                </a:r>
                <a:r>
                  <a:rPr lang="es-419" sz="1800" b="0" i="0" u="none" strike="noStrike" dirty="0">
                    <a:latin typeface="Calibri" panose="020F0502020204030204" pitchFamily="34" charset="0"/>
                    <a:cs typeface="Calibri" panose="020F0502020204030204" pitchFamily="34" charset="0"/>
                  </a:rPr>
                  <a:t> </a:t>
                </a:r>
                <a:r>
                  <a:rPr lang="es-419" sz="1800" b="0" i="0" u="none" strike="noStrike" baseline="0" dirty="0">
                    <a:latin typeface="Calibri" panose="020F0502020204030204" pitchFamily="34" charset="0"/>
                    <a:cs typeface="Calibri" panose="020F0502020204030204" pitchFamily="34" charset="0"/>
                  </a:rPr>
                  <a:t>curva </a:t>
                </a:r>
                <a14:m>
                  <m:oMath xmlns:m="http://schemas.openxmlformats.org/officeDocument/2006/math">
                    <m:r>
                      <a:rPr lang="es-ES" sz="1800" b="0" i="1" u="none" strike="noStrike" baseline="0" smtClean="0">
                        <a:latin typeface="Cambria Math" panose="02040503050406030204" pitchFamily="18" charset="0"/>
                      </a:rPr>
                      <m:t>h</m:t>
                    </m:r>
                    <m:r>
                      <a:rPr lang="es-ES" sz="1800" b="0" i="1" u="none" strike="noStrike" baseline="0" smtClean="0">
                        <a:latin typeface="Cambria Math" panose="02040503050406030204" pitchFamily="18" charset="0"/>
                      </a:rPr>
                      <m:t>(</m:t>
                    </m:r>
                    <m:r>
                      <a:rPr lang="es-ES" sz="1800" b="0" i="1" u="none" strike="noStrike" baseline="0" smtClean="0">
                        <a:latin typeface="Cambria Math" panose="02040503050406030204" pitchFamily="18" charset="0"/>
                      </a:rPr>
                      <m:t>𝑡</m:t>
                    </m:r>
                    <m:r>
                      <a:rPr lang="es-ES" sz="1800" b="0" i="1" u="none" strike="noStrike" baseline="0" smtClean="0">
                        <a:latin typeface="Cambria Math" panose="02040503050406030204" pitchFamily="18" charset="0"/>
                      </a:rPr>
                      <m:t>)</m:t>
                    </m:r>
                  </m:oMath>
                </a14:m>
                <a:r>
                  <a:rPr lang="es-419" sz="1800" b="0" i="0" u="none" strike="noStrike" baseline="0" dirty="0">
                    <a:latin typeface="Calibri" panose="020F0502020204030204" pitchFamily="34" charset="0"/>
                    <a:cs typeface="Calibri" panose="020F0502020204030204" pitchFamily="34" charset="0"/>
                  </a:rPr>
                  <a:t> para obtener información sobre la energía</a:t>
                </a:r>
                <a:r>
                  <a:rPr lang="es-419" sz="1800" b="0" i="0" u="none" strike="noStrike" dirty="0">
                    <a:latin typeface="Calibri" panose="020F0502020204030204" pitchFamily="34" charset="0"/>
                    <a:cs typeface="Calibri" panose="020F0502020204030204" pitchFamily="34" charset="0"/>
                  </a:rPr>
                  <a:t> </a:t>
                </a:r>
                <a:r>
                  <a:rPr lang="es-419" sz="1800" b="0" i="0" u="none" strike="noStrike" baseline="0" dirty="0">
                    <a:latin typeface="Calibri" panose="020F0502020204030204" pitchFamily="34" charset="0"/>
                    <a:cs typeface="Calibri" panose="020F0502020204030204" pitchFamily="34" charset="0"/>
                  </a:rPr>
                  <a:t>cinética disponible en cada costa.</a:t>
                </a:r>
              </a:p>
              <a:p>
                <a:pPr algn="just"/>
                <a:endParaRPr lang="es-419" sz="1800" dirty="0">
                  <a:latin typeface="Calibri" panose="020F0502020204030204" pitchFamily="34" charset="0"/>
                  <a:ea typeface="Calibri"/>
                  <a:cs typeface="Calibri" panose="020F0502020204030204" pitchFamily="34" charset="0"/>
                  <a:sym typeface="Calibri"/>
                </a:endParaRPr>
              </a:p>
            </p:txBody>
          </p:sp>
        </mc:Choice>
        <mc:Fallback>
          <p:sp>
            <p:nvSpPr>
              <p:cNvPr id="4" name="Google Shape;141;p28">
                <a:extLst>
                  <a:ext uri="{FF2B5EF4-FFF2-40B4-BE49-F238E27FC236}">
                    <a16:creationId xmlns:a16="http://schemas.microsoft.com/office/drawing/2014/main" id="{AA65B45D-B56D-1980-298C-30A13B110065}"/>
                  </a:ext>
                </a:extLst>
              </p:cNvPr>
              <p:cNvSpPr txBox="1">
                <a:spLocks noRot="1" noChangeAspect="1" noMove="1" noResize="1" noEditPoints="1" noAdjustHandles="1" noChangeArrowheads="1" noChangeShapeType="1" noTextEdit="1"/>
              </p:cNvSpPr>
              <p:nvPr/>
            </p:nvSpPr>
            <p:spPr>
              <a:xfrm>
                <a:off x="1539390" y="2186011"/>
                <a:ext cx="6668439" cy="1454214"/>
              </a:xfrm>
              <a:prstGeom prst="rect">
                <a:avLst/>
              </a:prstGeom>
              <a:blipFill>
                <a:blip r:embed="rId3"/>
                <a:stretch>
                  <a:fillRect l="-1189" r="-1098"/>
                </a:stretch>
              </a:blipFill>
              <a:ln>
                <a:noFill/>
              </a:ln>
            </p:spPr>
            <p:txBody>
              <a:bodyPr/>
              <a:lstStyle/>
              <a:p>
                <a:r>
                  <a:rPr lang="es-419">
                    <a:noFill/>
                  </a:rPr>
                  <a:t> </a:t>
                </a:r>
              </a:p>
            </p:txBody>
          </p:sp>
        </mc:Fallback>
      </mc:AlternateContent>
      <p:pic>
        <p:nvPicPr>
          <p:cNvPr id="5" name="Gráfico 4" descr="Usuarios con relleno sólido">
            <a:extLst>
              <a:ext uri="{FF2B5EF4-FFF2-40B4-BE49-F238E27FC236}">
                <a16:creationId xmlns:a16="http://schemas.microsoft.com/office/drawing/2014/main" id="{F74EA7D0-6EEE-7367-F87B-A389DD6299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458" y="1596572"/>
            <a:ext cx="727425" cy="727425"/>
          </a:xfrm>
          <a:prstGeom prst="rect">
            <a:avLst/>
          </a:prstGeom>
        </p:spPr>
      </p:pic>
    </p:spTree>
    <p:extLst>
      <p:ext uri="{BB962C8B-B14F-4D97-AF65-F5344CB8AC3E}">
        <p14:creationId xmlns:p14="http://schemas.microsoft.com/office/powerpoint/2010/main" val="294022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287573" y="454859"/>
            <a:ext cx="7214100" cy="86943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ES" sz="2800" b="1" i="0" u="none" strike="noStrike" cap="none" dirty="0">
                <a:solidFill>
                  <a:srgbClr val="423B71"/>
                </a:solidFill>
                <a:latin typeface="Calibri"/>
                <a:ea typeface="Calibri"/>
                <a:cs typeface="Calibri"/>
                <a:sym typeface="Calibri"/>
              </a:rPr>
              <a:t>Energía cinética del sistema de mareas</a:t>
            </a:r>
          </a:p>
          <a:p>
            <a:pPr marL="0" marR="0" lvl="0" indent="0" algn="l" rtl="0">
              <a:lnSpc>
                <a:spcPct val="100000"/>
              </a:lnSpc>
              <a:spcBef>
                <a:spcPts val="0"/>
              </a:spcBef>
              <a:spcAft>
                <a:spcPts val="0"/>
              </a:spcAft>
              <a:buClr>
                <a:srgbClr val="000000"/>
              </a:buClr>
              <a:buSzPts val="2700"/>
              <a:buFont typeface="Arial"/>
              <a:buNone/>
            </a:pPr>
            <a:r>
              <a:rPr lang="es-ES" sz="2400" dirty="0">
                <a:solidFill>
                  <a:srgbClr val="423B71"/>
                </a:solidFill>
                <a:latin typeface="Calibri"/>
                <a:ea typeface="Calibri"/>
                <a:cs typeface="Calibri"/>
                <a:sym typeface="Calibri"/>
              </a:rPr>
              <a:t>Primera parte</a:t>
            </a:r>
            <a:endParaRPr lang="es-419" sz="2400"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Google Shape;141;p28">
                <a:extLst>
                  <a:ext uri="{FF2B5EF4-FFF2-40B4-BE49-F238E27FC236}">
                    <a16:creationId xmlns:a16="http://schemas.microsoft.com/office/drawing/2014/main" id="{AA65B45D-B56D-1980-298C-30A13B110065}"/>
                  </a:ext>
                </a:extLst>
              </p:cNvPr>
              <p:cNvSpPr txBox="1"/>
              <p:nvPr/>
            </p:nvSpPr>
            <p:spPr>
              <a:xfrm>
                <a:off x="557463" y="1798088"/>
                <a:ext cx="7149623" cy="2008212"/>
              </a:xfrm>
              <a:prstGeom prst="rect">
                <a:avLst/>
              </a:prstGeom>
              <a:solidFill>
                <a:schemeClr val="bg1">
                  <a:lumMod val="95000"/>
                </a:schemeClr>
              </a:solidFill>
              <a:ln>
                <a:noFill/>
              </a:ln>
            </p:spPr>
            <p:txBody>
              <a:bodyPr spcFirstLastPara="1" wrap="square" lIns="68575" tIns="34275" rIns="68575" bIns="34275" anchor="t" anchorCtr="0">
                <a:spAutoFit/>
              </a:bodyPr>
              <a:lstStyle/>
              <a:p>
                <a:pPr marL="342900" indent="-342900" algn="just">
                  <a:buFont typeface="+mj-lt"/>
                  <a:buAutoNum type="arabicPeriod"/>
                </a:pPr>
                <a:r>
                  <a:rPr lang="es-419" sz="1800" dirty="0">
                    <a:latin typeface="Calibri" panose="020F0502020204030204" pitchFamily="34" charset="0"/>
                    <a:ea typeface="Calibri"/>
                    <a:cs typeface="Calibri" panose="020F0502020204030204" pitchFamily="34" charset="0"/>
                    <a:sym typeface="Calibri"/>
                  </a:rPr>
                  <a:t>¿Cuál es la derivada de la función </a:t>
                </a:r>
                <a14:m>
                  <m:oMath xmlns:m="http://schemas.openxmlformats.org/officeDocument/2006/math">
                    <m:r>
                      <a:rPr lang="es-ES" sz="1800" b="0" i="1" u="none" strike="noStrike" baseline="0" smtClean="0">
                        <a:latin typeface="Cambria Math" panose="02040503050406030204" pitchFamily="18" charset="0"/>
                      </a:rPr>
                      <m:t>h</m:t>
                    </m:r>
                    <m:r>
                      <a:rPr lang="es-ES" sz="1800" b="0" i="1" u="none" strike="noStrike" baseline="0" smtClean="0">
                        <a:latin typeface="Cambria Math" panose="02040503050406030204" pitchFamily="18" charset="0"/>
                      </a:rPr>
                      <m:t>(</m:t>
                    </m:r>
                    <m:r>
                      <a:rPr lang="es-ES" sz="1800" b="0" i="1" u="none" strike="noStrike" baseline="0" smtClean="0">
                        <a:latin typeface="Cambria Math" panose="02040503050406030204" pitchFamily="18" charset="0"/>
                      </a:rPr>
                      <m:t>𝑡</m:t>
                    </m:r>
                    <m:r>
                      <a:rPr lang="es-ES" sz="1800" b="0" i="1" u="none" strike="noStrike" baseline="0" smtClean="0">
                        <a:latin typeface="Cambria Math" panose="02040503050406030204" pitchFamily="18" charset="0"/>
                      </a:rPr>
                      <m:t>)</m:t>
                    </m:r>
                  </m:oMath>
                </a14:m>
                <a:r>
                  <a:rPr lang="es-419" sz="1800" b="0" i="0" u="none" strike="noStrike" baseline="0" dirty="0">
                    <a:latin typeface="Calibri" panose="020F0502020204030204" pitchFamily="34" charset="0"/>
                    <a:cs typeface="Calibri" panose="020F0502020204030204" pitchFamily="34" charset="0"/>
                  </a:rPr>
                  <a:t> </a:t>
                </a:r>
                <a:r>
                  <a:rPr lang="es-419" sz="1800" dirty="0">
                    <a:latin typeface="Calibri" panose="020F0502020204030204" pitchFamily="34" charset="0"/>
                    <a:ea typeface="Calibri"/>
                    <a:cs typeface="Calibri" panose="020F0502020204030204" pitchFamily="34" charset="0"/>
                    <a:sym typeface="Calibri"/>
                  </a:rPr>
                  <a:t>?</a:t>
                </a:r>
              </a:p>
              <a:p>
                <a:pPr algn="just"/>
                <a:endParaRPr lang="es-419" sz="1800" dirty="0">
                  <a:latin typeface="Calibri" panose="020F0502020204030204" pitchFamily="34" charset="0"/>
                  <a:ea typeface="Calibri"/>
                  <a:cs typeface="Calibri" panose="020F0502020204030204" pitchFamily="34" charset="0"/>
                  <a:sym typeface="Calibri"/>
                </a:endParaRPr>
              </a:p>
              <a:p>
                <a:pPr marL="342900" lvl="2" indent="-342900" algn="just">
                  <a:buFont typeface="+mj-lt"/>
                  <a:buAutoNum type="alphaLcParenR"/>
                </a:pPr>
                <a:r>
                  <a:rPr lang="es-419" sz="1800" dirty="0">
                    <a:latin typeface="Calibri" panose="020F0502020204030204" pitchFamily="34" charset="0"/>
                    <a:ea typeface="Calibri"/>
                    <a:cs typeface="Calibri" panose="020F0502020204030204" pitchFamily="34" charset="0"/>
                    <a:sym typeface="Calibri"/>
                  </a:rPr>
                  <a:t>¿Cómo se puede interpretar en este contexto, la función </a:t>
                </a:r>
                <a14:m>
                  <m:oMath xmlns:m="http://schemas.openxmlformats.org/officeDocument/2006/math">
                    <m:r>
                      <a:rPr lang="es-ES" sz="1800" b="0" i="1" u="none" strike="noStrike" baseline="0" smtClean="0">
                        <a:latin typeface="Cambria Math" panose="02040503050406030204" pitchFamily="18" charset="0"/>
                      </a:rPr>
                      <m:t>h</m:t>
                    </m:r>
                    <m:r>
                      <a:rPr lang="es-ES" sz="1800" b="0" i="1" u="none" strike="noStrike" baseline="0" smtClean="0">
                        <a:latin typeface="Cambria Math" panose="02040503050406030204" pitchFamily="18" charset="0"/>
                      </a:rPr>
                      <m:t>′(</m:t>
                    </m:r>
                    <m:r>
                      <a:rPr lang="es-ES" sz="1800" b="0" i="1" u="none" strike="noStrike" baseline="0" smtClean="0">
                        <a:latin typeface="Cambria Math" panose="02040503050406030204" pitchFamily="18" charset="0"/>
                      </a:rPr>
                      <m:t>𝑡</m:t>
                    </m:r>
                    <m:r>
                      <a:rPr lang="es-ES" sz="1800" b="0" i="1" u="none" strike="noStrike" baseline="0" smtClean="0">
                        <a:latin typeface="Cambria Math" panose="02040503050406030204" pitchFamily="18" charset="0"/>
                      </a:rPr>
                      <m:t>)</m:t>
                    </m:r>
                  </m:oMath>
                </a14:m>
                <a:r>
                  <a:rPr lang="es-419" sz="1800" b="0" i="0" u="none" strike="noStrike" baseline="0" dirty="0">
                    <a:latin typeface="Calibri" panose="020F0502020204030204" pitchFamily="34" charset="0"/>
                    <a:cs typeface="Calibri" panose="020F0502020204030204" pitchFamily="34" charset="0"/>
                  </a:rPr>
                  <a:t> </a:t>
                </a:r>
                <a:r>
                  <a:rPr lang="es-419" sz="1800" dirty="0">
                    <a:latin typeface="Calibri" panose="020F0502020204030204" pitchFamily="34" charset="0"/>
                    <a:ea typeface="Calibri"/>
                    <a:cs typeface="Calibri" panose="020F0502020204030204" pitchFamily="34" charset="0"/>
                    <a:sym typeface="Calibri"/>
                  </a:rPr>
                  <a:t>?</a:t>
                </a:r>
              </a:p>
              <a:p>
                <a:pPr marL="342900" lvl="2" indent="-342900" algn="just">
                  <a:buFont typeface="+mj-lt"/>
                  <a:buAutoNum type="alphaLcParenR"/>
                </a:pPr>
                <a:endParaRPr lang="es-419" sz="1800" dirty="0">
                  <a:latin typeface="Calibri" panose="020F0502020204030204" pitchFamily="34" charset="0"/>
                  <a:ea typeface="Calibri"/>
                  <a:cs typeface="Calibri" panose="020F0502020204030204" pitchFamily="34" charset="0"/>
                  <a:sym typeface="Calibri"/>
                </a:endParaRPr>
              </a:p>
              <a:p>
                <a:pPr marL="342900" lvl="2" indent="-342900" algn="just">
                  <a:buFont typeface="+mj-lt"/>
                  <a:buAutoNum type="alphaLcParenR"/>
                </a:pPr>
                <a:r>
                  <a:rPr lang="es-419" sz="1800" dirty="0">
                    <a:latin typeface="Calibri" panose="020F0502020204030204" pitchFamily="34" charset="0"/>
                    <a:ea typeface="Calibri"/>
                    <a:cs typeface="Calibri" panose="020F0502020204030204" pitchFamily="34" charset="0"/>
                    <a:sym typeface="Calibri"/>
                  </a:rPr>
                  <a:t>¿Cuál es la unidad de medida asociada a la curva </a:t>
                </a:r>
                <a14:m>
                  <m:oMath xmlns:m="http://schemas.openxmlformats.org/officeDocument/2006/math">
                    <m:r>
                      <a:rPr lang="es-ES" sz="1800" b="0" i="1" u="none" strike="noStrike" baseline="0" smtClean="0">
                        <a:latin typeface="Cambria Math" panose="02040503050406030204" pitchFamily="18" charset="0"/>
                      </a:rPr>
                      <m:t>h</m:t>
                    </m:r>
                    <m:r>
                      <a:rPr lang="es-ES" sz="1800" b="0" i="1" u="none" strike="noStrike" baseline="0" smtClean="0">
                        <a:latin typeface="Cambria Math" panose="02040503050406030204" pitchFamily="18" charset="0"/>
                      </a:rPr>
                      <m:t>′(</m:t>
                    </m:r>
                    <m:r>
                      <a:rPr lang="es-ES" sz="1800" b="0" i="1" u="none" strike="noStrike" baseline="0" smtClean="0">
                        <a:latin typeface="Cambria Math" panose="02040503050406030204" pitchFamily="18" charset="0"/>
                      </a:rPr>
                      <m:t>𝑡</m:t>
                    </m:r>
                    <m:r>
                      <a:rPr lang="es-ES" sz="1800" b="0" i="1" u="none" strike="noStrike" baseline="0" smtClean="0">
                        <a:latin typeface="Cambria Math" panose="02040503050406030204" pitchFamily="18" charset="0"/>
                      </a:rPr>
                      <m:t>)</m:t>
                    </m:r>
                  </m:oMath>
                </a14:m>
                <a:r>
                  <a:rPr lang="es-419" sz="1800" b="0" i="0" u="none" strike="noStrike" baseline="0" dirty="0">
                    <a:latin typeface="Calibri" panose="020F0502020204030204" pitchFamily="34" charset="0"/>
                    <a:cs typeface="Calibri" panose="020F0502020204030204" pitchFamily="34" charset="0"/>
                  </a:rPr>
                  <a:t> </a:t>
                </a:r>
                <a:r>
                  <a:rPr lang="es-419" sz="1800" dirty="0">
                    <a:latin typeface="Calibri" panose="020F0502020204030204" pitchFamily="34" charset="0"/>
                    <a:ea typeface="Calibri"/>
                    <a:cs typeface="Calibri" panose="020F0502020204030204" pitchFamily="34" charset="0"/>
                    <a:sym typeface="Calibri"/>
                  </a:rPr>
                  <a:t>?</a:t>
                </a:r>
              </a:p>
              <a:p>
                <a:pPr marL="342900" lvl="2" indent="-342900" algn="just">
                  <a:buFont typeface="+mj-lt"/>
                  <a:buAutoNum type="alphaLcParenR"/>
                </a:pPr>
                <a:endParaRPr lang="es-419" sz="1800" dirty="0">
                  <a:latin typeface="Calibri" panose="020F0502020204030204" pitchFamily="34" charset="0"/>
                  <a:ea typeface="Calibri"/>
                  <a:cs typeface="Calibri" panose="020F0502020204030204" pitchFamily="34" charset="0"/>
                  <a:sym typeface="Calibri"/>
                </a:endParaRPr>
              </a:p>
              <a:p>
                <a:pPr marL="342900" lvl="2" indent="-342900" algn="just">
                  <a:buFont typeface="+mj-lt"/>
                  <a:buAutoNum type="alphaLcParenR"/>
                </a:pPr>
                <a:r>
                  <a:rPr lang="es-419" sz="1800" dirty="0">
                    <a:latin typeface="Calibri" panose="020F0502020204030204" pitchFamily="34" charset="0"/>
                    <a:ea typeface="Calibri"/>
                    <a:cs typeface="Calibri" panose="020F0502020204030204" pitchFamily="34" charset="0"/>
                    <a:sym typeface="Calibri"/>
                  </a:rPr>
                  <a:t>Construyan un gráfico de la función </a:t>
                </a:r>
                <a14:m>
                  <m:oMath xmlns:m="http://schemas.openxmlformats.org/officeDocument/2006/math">
                    <m:r>
                      <a:rPr lang="es-ES" sz="1800" b="0" i="1" u="none" strike="noStrike" baseline="0" smtClean="0">
                        <a:latin typeface="Cambria Math" panose="02040503050406030204" pitchFamily="18" charset="0"/>
                      </a:rPr>
                      <m:t>h</m:t>
                    </m:r>
                    <m:r>
                      <a:rPr lang="es-ES" sz="1800" b="0" i="1" u="none" strike="noStrike" baseline="0" smtClean="0">
                        <a:latin typeface="Cambria Math" panose="02040503050406030204" pitchFamily="18" charset="0"/>
                      </a:rPr>
                      <m:t>′(</m:t>
                    </m:r>
                    <m:r>
                      <a:rPr lang="es-ES" sz="1800" b="0" i="1" u="none" strike="noStrike" baseline="0" smtClean="0">
                        <a:latin typeface="Cambria Math" panose="02040503050406030204" pitchFamily="18" charset="0"/>
                      </a:rPr>
                      <m:t>𝑡</m:t>
                    </m:r>
                    <m:r>
                      <a:rPr lang="es-ES" sz="1800" b="0" i="1" u="none" strike="noStrike" baseline="0" smtClean="0">
                        <a:latin typeface="Cambria Math" panose="02040503050406030204" pitchFamily="18" charset="0"/>
                      </a:rPr>
                      <m:t>)</m:t>
                    </m:r>
                  </m:oMath>
                </a14:m>
                <a:r>
                  <a:rPr lang="es-419" sz="1800" dirty="0">
                    <a:latin typeface="Calibri" panose="020F0502020204030204" pitchFamily="34" charset="0"/>
                    <a:ea typeface="Calibri"/>
                    <a:cs typeface="Calibri" panose="020F0502020204030204" pitchFamily="34" charset="0"/>
                    <a:sym typeface="Calibri"/>
                  </a:rPr>
                  <a:t> para cada localización.</a:t>
                </a:r>
              </a:p>
            </p:txBody>
          </p:sp>
        </mc:Choice>
        <mc:Fallback>
          <p:sp>
            <p:nvSpPr>
              <p:cNvPr id="4" name="Google Shape;141;p28">
                <a:extLst>
                  <a:ext uri="{FF2B5EF4-FFF2-40B4-BE49-F238E27FC236}">
                    <a16:creationId xmlns:a16="http://schemas.microsoft.com/office/drawing/2014/main" id="{AA65B45D-B56D-1980-298C-30A13B110065}"/>
                  </a:ext>
                </a:extLst>
              </p:cNvPr>
              <p:cNvSpPr txBox="1">
                <a:spLocks noRot="1" noChangeAspect="1" noMove="1" noResize="1" noEditPoints="1" noAdjustHandles="1" noChangeArrowheads="1" noChangeShapeType="1" noTextEdit="1"/>
              </p:cNvSpPr>
              <p:nvPr/>
            </p:nvSpPr>
            <p:spPr>
              <a:xfrm>
                <a:off x="557463" y="1798088"/>
                <a:ext cx="7149623" cy="2008212"/>
              </a:xfrm>
              <a:prstGeom prst="rect">
                <a:avLst/>
              </a:prstGeom>
              <a:blipFill>
                <a:blip r:embed="rId3"/>
                <a:stretch>
                  <a:fillRect l="-1023" t="-2128" b="-4559"/>
                </a:stretch>
              </a:blipFill>
              <a:ln>
                <a:noFill/>
              </a:ln>
            </p:spPr>
            <p:txBody>
              <a:bodyPr/>
              <a:lstStyle/>
              <a:p>
                <a:r>
                  <a:rPr lang="es-419">
                    <a:noFill/>
                  </a:rPr>
                  <a:t> </a:t>
                </a:r>
              </a:p>
            </p:txBody>
          </p:sp>
        </mc:Fallback>
      </mc:AlternateContent>
    </p:spTree>
    <p:extLst>
      <p:ext uri="{BB962C8B-B14F-4D97-AF65-F5344CB8AC3E}">
        <p14:creationId xmlns:p14="http://schemas.microsoft.com/office/powerpoint/2010/main" val="780627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287573" y="454859"/>
            <a:ext cx="7214100" cy="86943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ES" sz="2800" b="1" i="0" u="none" strike="noStrike" cap="none" dirty="0">
                <a:solidFill>
                  <a:srgbClr val="423B71"/>
                </a:solidFill>
                <a:latin typeface="Calibri"/>
                <a:ea typeface="Calibri"/>
                <a:cs typeface="Calibri"/>
                <a:sym typeface="Calibri"/>
              </a:rPr>
              <a:t>Energía cinética del sistema de mareas</a:t>
            </a:r>
          </a:p>
          <a:p>
            <a:pPr marL="0" marR="0" lvl="0" indent="0" algn="l" rtl="0">
              <a:lnSpc>
                <a:spcPct val="100000"/>
              </a:lnSpc>
              <a:spcBef>
                <a:spcPts val="0"/>
              </a:spcBef>
              <a:spcAft>
                <a:spcPts val="0"/>
              </a:spcAft>
              <a:buClr>
                <a:srgbClr val="000000"/>
              </a:buClr>
              <a:buSzPts val="2700"/>
              <a:buFont typeface="Arial"/>
              <a:buNone/>
            </a:pPr>
            <a:r>
              <a:rPr lang="es-ES" sz="2400" dirty="0">
                <a:solidFill>
                  <a:srgbClr val="423B71"/>
                </a:solidFill>
                <a:latin typeface="Calibri"/>
                <a:ea typeface="Calibri"/>
                <a:cs typeface="Calibri"/>
                <a:sym typeface="Calibri"/>
              </a:rPr>
              <a:t>Segunda parte</a:t>
            </a:r>
            <a:endParaRPr lang="es-419" sz="2400"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Google Shape;141;p28">
                <a:extLst>
                  <a:ext uri="{FF2B5EF4-FFF2-40B4-BE49-F238E27FC236}">
                    <a16:creationId xmlns:a16="http://schemas.microsoft.com/office/drawing/2014/main" id="{AA65B45D-B56D-1980-298C-30A13B110065}"/>
                  </a:ext>
                </a:extLst>
              </p:cNvPr>
              <p:cNvSpPr txBox="1"/>
              <p:nvPr/>
            </p:nvSpPr>
            <p:spPr>
              <a:xfrm>
                <a:off x="557463" y="1798088"/>
                <a:ext cx="8093051" cy="2562210"/>
              </a:xfrm>
              <a:prstGeom prst="rect">
                <a:avLst/>
              </a:prstGeom>
              <a:solidFill>
                <a:schemeClr val="bg1">
                  <a:lumMod val="95000"/>
                </a:schemeClr>
              </a:solidFill>
              <a:ln>
                <a:noFill/>
              </a:ln>
            </p:spPr>
            <p:txBody>
              <a:bodyPr spcFirstLastPara="1" wrap="square" lIns="68575" tIns="34275" rIns="68575" bIns="34275" anchor="t" anchorCtr="0">
                <a:spAutoFit/>
              </a:bodyPr>
              <a:lstStyle/>
              <a:p>
                <a:pPr marL="342900" indent="-342900" algn="just">
                  <a:buFont typeface="+mj-lt"/>
                  <a:buAutoNum type="arabicPeriod" startAt="2"/>
                </a:pPr>
                <a:r>
                  <a:rPr lang="es-419" sz="1800" dirty="0">
                    <a:latin typeface="Calibri" panose="020F0502020204030204" pitchFamily="34" charset="0"/>
                    <a:ea typeface="Calibri"/>
                    <a:cs typeface="Calibri" panose="020F0502020204030204" pitchFamily="34" charset="0"/>
                    <a:sym typeface="Calibri"/>
                  </a:rPr>
                  <a:t>Justifiquen por qué el cuadrado de la derivada de la función </a:t>
                </a:r>
                <a14:m>
                  <m:oMath xmlns:m="http://schemas.openxmlformats.org/officeDocument/2006/math">
                    <m:r>
                      <a:rPr lang="es-ES" sz="1800" b="0" i="1" u="none" strike="noStrike" baseline="0" smtClean="0">
                        <a:latin typeface="Cambria Math" panose="02040503050406030204" pitchFamily="18" charset="0"/>
                      </a:rPr>
                      <m:t>h</m:t>
                    </m:r>
                    <m:r>
                      <a:rPr lang="es-ES" sz="1800" b="0" i="1" u="none" strike="noStrike" baseline="0" smtClean="0">
                        <a:latin typeface="Cambria Math" panose="02040503050406030204" pitchFamily="18" charset="0"/>
                      </a:rPr>
                      <m:t>(</m:t>
                    </m:r>
                    <m:r>
                      <a:rPr lang="es-ES" sz="1800" b="0" i="1" u="none" strike="noStrike" baseline="0" smtClean="0">
                        <a:latin typeface="Cambria Math" panose="02040503050406030204" pitchFamily="18" charset="0"/>
                      </a:rPr>
                      <m:t>𝑡</m:t>
                    </m:r>
                    <m:r>
                      <a:rPr lang="es-ES" sz="1800" b="0" i="1" u="none" strike="noStrike" baseline="0" smtClean="0">
                        <a:latin typeface="Cambria Math" panose="02040503050406030204" pitchFamily="18" charset="0"/>
                      </a:rPr>
                      <m:t>)</m:t>
                    </m:r>
                  </m:oMath>
                </a14:m>
                <a:r>
                  <a:rPr lang="es-419" sz="1800" dirty="0">
                    <a:latin typeface="Calibri" panose="020F0502020204030204" pitchFamily="34" charset="0"/>
                    <a:ea typeface="Calibri"/>
                    <a:cs typeface="Calibri" panose="020F0502020204030204" pitchFamily="34" charset="0"/>
                    <a:sym typeface="Calibri"/>
                  </a:rPr>
                  <a:t>, es decir, la función </a:t>
                </a:r>
                <a14:m>
                  <m:oMath xmlns:m="http://schemas.openxmlformats.org/officeDocument/2006/math">
                    <m:sSup>
                      <m:sSupPr>
                        <m:ctrlPr>
                          <a:rPr lang="es-ES" sz="1800" b="0" i="1" smtClean="0">
                            <a:latin typeface="Cambria Math" panose="02040503050406030204" pitchFamily="18" charset="0"/>
                          </a:rPr>
                        </m:ctrlPr>
                      </m:sSupPr>
                      <m:e>
                        <m:d>
                          <m:dPr>
                            <m:begChr m:val="["/>
                            <m:endChr m:val="]"/>
                            <m:ctrlPr>
                              <a:rPr lang="es-ES" sz="1800" b="0" i="0" smtClean="0">
                                <a:latin typeface="Cambria Math" panose="02040503050406030204" pitchFamily="18" charset="0"/>
                              </a:rPr>
                            </m:ctrlPr>
                          </m:dPr>
                          <m:e>
                            <m:sSup>
                              <m:sSupPr>
                                <m:ctrlPr>
                                  <a:rPr lang="es-ES" sz="1800" i="1">
                                    <a:latin typeface="Cambria Math" panose="02040503050406030204" pitchFamily="18" charset="0"/>
                                  </a:rPr>
                                </m:ctrlPr>
                              </m:sSupPr>
                              <m:e>
                                <m:r>
                                  <a:rPr lang="es-ES" sz="1800" i="1">
                                    <a:latin typeface="Cambria Math" panose="02040503050406030204" pitchFamily="18" charset="0"/>
                                  </a:rPr>
                                  <m:t>h</m:t>
                                </m:r>
                              </m:e>
                              <m:sup>
                                <m:r>
                                  <a:rPr lang="es-ES" sz="1800" i="1">
                                    <a:latin typeface="Cambria Math" panose="02040503050406030204" pitchFamily="18" charset="0"/>
                                  </a:rPr>
                                  <m:t>′</m:t>
                                </m:r>
                              </m:sup>
                            </m:sSup>
                            <m:d>
                              <m:dPr>
                                <m:ctrlPr>
                                  <a:rPr lang="es-ES" sz="1800" i="1">
                                    <a:latin typeface="Cambria Math" panose="02040503050406030204" pitchFamily="18" charset="0"/>
                                  </a:rPr>
                                </m:ctrlPr>
                              </m:dPr>
                              <m:e>
                                <m:r>
                                  <a:rPr lang="es-ES" sz="1800" i="1">
                                    <a:latin typeface="Cambria Math" panose="02040503050406030204" pitchFamily="18" charset="0"/>
                                  </a:rPr>
                                  <m:t>𝑡</m:t>
                                </m:r>
                              </m:e>
                            </m:d>
                          </m:e>
                        </m:d>
                      </m:e>
                      <m:sup>
                        <m:r>
                          <a:rPr lang="es-ES" sz="1800" b="0" i="1" smtClean="0">
                            <a:latin typeface="Cambria Math" panose="02040503050406030204" pitchFamily="18" charset="0"/>
                          </a:rPr>
                          <m:t>2</m:t>
                        </m:r>
                      </m:sup>
                    </m:sSup>
                  </m:oMath>
                </a14:m>
                <a:r>
                  <a:rPr lang="es-419" sz="1800" dirty="0">
                    <a:latin typeface="Calibri" panose="020F0502020204030204" pitchFamily="34" charset="0"/>
                    <a:ea typeface="Calibri"/>
                    <a:cs typeface="Calibri" panose="020F0502020204030204" pitchFamily="34" charset="0"/>
                    <a:sym typeface="Calibri"/>
                  </a:rPr>
                  <a:t> </a:t>
                </a:r>
                <a:r>
                  <a:rPr lang="es-419" sz="1800" b="1" dirty="0">
                    <a:latin typeface="Calibri" panose="020F0502020204030204" pitchFamily="34" charset="0"/>
                    <a:ea typeface="Calibri"/>
                    <a:cs typeface="Calibri" panose="020F0502020204030204" pitchFamily="34" charset="0"/>
                    <a:sym typeface="Calibri"/>
                  </a:rPr>
                  <a:t>es proporcional</a:t>
                </a:r>
                <a:r>
                  <a:rPr lang="es-419" sz="1800" dirty="0">
                    <a:latin typeface="Calibri" panose="020F0502020204030204" pitchFamily="34" charset="0"/>
                    <a:ea typeface="Calibri"/>
                    <a:cs typeface="Calibri" panose="020F0502020204030204" pitchFamily="34" charset="0"/>
                    <a:sym typeface="Calibri"/>
                  </a:rPr>
                  <a:t> a la energía cinética del sistema de mareas.</a:t>
                </a:r>
              </a:p>
              <a:p>
                <a:pPr algn="just"/>
                <a:endParaRPr lang="es-419" sz="1800" dirty="0">
                  <a:latin typeface="Calibri" panose="020F0502020204030204" pitchFamily="34" charset="0"/>
                  <a:ea typeface="Calibri"/>
                  <a:cs typeface="Calibri" panose="020F0502020204030204" pitchFamily="34" charset="0"/>
                  <a:sym typeface="Calibri"/>
                </a:endParaRPr>
              </a:p>
              <a:p>
                <a:pPr marL="342900" lvl="2" indent="-342900" algn="just">
                  <a:buFont typeface="+mj-lt"/>
                  <a:buAutoNum type="alphaLcParenR"/>
                </a:pPr>
                <a:r>
                  <a:rPr lang="es-419" sz="1800" dirty="0">
                    <a:latin typeface="Calibri" panose="020F0502020204030204" pitchFamily="34" charset="0"/>
                    <a:ea typeface="Calibri"/>
                    <a:cs typeface="Calibri" panose="020F0502020204030204" pitchFamily="34" charset="0"/>
                    <a:sym typeface="Calibri"/>
                  </a:rPr>
                  <a:t>Escriban la función </a:t>
                </a:r>
                <a14:m>
                  <m:oMath xmlns:m="http://schemas.openxmlformats.org/officeDocument/2006/math">
                    <m:sSup>
                      <m:sSupPr>
                        <m:ctrlPr>
                          <a:rPr lang="es-ES" sz="1800" b="0" i="1" smtClean="0">
                            <a:latin typeface="Cambria Math" panose="02040503050406030204" pitchFamily="18" charset="0"/>
                          </a:rPr>
                        </m:ctrlPr>
                      </m:sSupPr>
                      <m:e>
                        <m:d>
                          <m:dPr>
                            <m:begChr m:val="["/>
                            <m:endChr m:val="]"/>
                            <m:ctrlPr>
                              <a:rPr lang="es-ES" sz="1800" b="0" i="1" smtClean="0">
                                <a:latin typeface="Cambria Math" panose="02040503050406030204" pitchFamily="18" charset="0"/>
                              </a:rPr>
                            </m:ctrlPr>
                          </m:dPr>
                          <m:e>
                            <m:sSup>
                              <m:sSupPr>
                                <m:ctrlPr>
                                  <a:rPr lang="es-ES" sz="1800" i="1">
                                    <a:latin typeface="Cambria Math" panose="02040503050406030204" pitchFamily="18" charset="0"/>
                                  </a:rPr>
                                </m:ctrlPr>
                              </m:sSupPr>
                              <m:e>
                                <m:r>
                                  <a:rPr lang="es-ES" sz="1800" i="1">
                                    <a:latin typeface="Cambria Math" panose="02040503050406030204" pitchFamily="18" charset="0"/>
                                  </a:rPr>
                                  <m:t>h</m:t>
                                </m:r>
                              </m:e>
                              <m:sup>
                                <m:r>
                                  <a:rPr lang="es-ES" sz="1800" i="1">
                                    <a:latin typeface="Cambria Math" panose="02040503050406030204" pitchFamily="18" charset="0"/>
                                  </a:rPr>
                                  <m:t>′</m:t>
                                </m:r>
                              </m:sup>
                            </m:sSup>
                            <m:d>
                              <m:dPr>
                                <m:ctrlPr>
                                  <a:rPr lang="es-ES" sz="1800" i="1">
                                    <a:latin typeface="Cambria Math" panose="02040503050406030204" pitchFamily="18" charset="0"/>
                                  </a:rPr>
                                </m:ctrlPr>
                              </m:dPr>
                              <m:e>
                                <m:r>
                                  <a:rPr lang="es-ES" sz="1800" i="1">
                                    <a:latin typeface="Cambria Math" panose="02040503050406030204" pitchFamily="18" charset="0"/>
                                  </a:rPr>
                                  <m:t>𝑡</m:t>
                                </m:r>
                              </m:e>
                            </m:d>
                          </m:e>
                        </m:d>
                      </m:e>
                      <m:sup>
                        <m:r>
                          <a:rPr lang="es-ES" sz="1800" b="0" i="1" smtClean="0">
                            <a:latin typeface="Cambria Math" panose="02040503050406030204" pitchFamily="18" charset="0"/>
                          </a:rPr>
                          <m:t>2</m:t>
                        </m:r>
                      </m:sup>
                    </m:sSup>
                  </m:oMath>
                </a14:m>
                <a:r>
                  <a:rPr lang="es-419" sz="1800" dirty="0">
                    <a:latin typeface="Calibri" panose="020F0502020204030204" pitchFamily="34" charset="0"/>
                    <a:ea typeface="Calibri"/>
                    <a:cs typeface="Calibri" panose="020F0502020204030204" pitchFamily="34" charset="0"/>
                    <a:sym typeface="Calibri"/>
                  </a:rPr>
                  <a:t> para cada localización y construyan las gráficas asociadas.</a:t>
                </a:r>
              </a:p>
              <a:p>
                <a:pPr marL="342900" lvl="2" indent="-342900" algn="just">
                  <a:buFont typeface="+mj-lt"/>
                  <a:buAutoNum type="alphaLcParenR"/>
                </a:pPr>
                <a:endParaRPr lang="es-419" sz="1800" dirty="0">
                  <a:latin typeface="Calibri" panose="020F0502020204030204" pitchFamily="34" charset="0"/>
                  <a:ea typeface="Calibri"/>
                  <a:cs typeface="Calibri" panose="020F0502020204030204" pitchFamily="34" charset="0"/>
                  <a:sym typeface="Calibri"/>
                </a:endParaRPr>
              </a:p>
              <a:p>
                <a:pPr marL="342900" lvl="2" indent="-342900" algn="just">
                  <a:buFont typeface="+mj-lt"/>
                  <a:buAutoNum type="alphaLcParenR"/>
                </a:pPr>
                <a:r>
                  <a:rPr lang="es-419" sz="1800" dirty="0">
                    <a:latin typeface="Calibri" panose="020F0502020204030204" pitchFamily="34" charset="0"/>
                    <a:ea typeface="Calibri"/>
                    <a:cs typeface="Calibri" panose="020F0502020204030204" pitchFamily="34" charset="0"/>
                    <a:sym typeface="Calibri"/>
                  </a:rPr>
                  <a:t>¿Cuál es la unidad de medida asociada a la curva </a:t>
                </a:r>
                <a14:m>
                  <m:oMath xmlns:m="http://schemas.openxmlformats.org/officeDocument/2006/math">
                    <m:sSup>
                      <m:sSupPr>
                        <m:ctrlPr>
                          <a:rPr lang="es-ES" sz="1800" i="1">
                            <a:latin typeface="Cambria Math" panose="02040503050406030204" pitchFamily="18" charset="0"/>
                          </a:rPr>
                        </m:ctrlPr>
                      </m:sSupPr>
                      <m:e>
                        <m:d>
                          <m:dPr>
                            <m:begChr m:val="["/>
                            <m:endChr m:val="]"/>
                            <m:ctrlPr>
                              <a:rPr lang="es-ES" sz="1800" i="1">
                                <a:latin typeface="Cambria Math" panose="02040503050406030204" pitchFamily="18" charset="0"/>
                              </a:rPr>
                            </m:ctrlPr>
                          </m:dPr>
                          <m:e>
                            <m:sSup>
                              <m:sSupPr>
                                <m:ctrlPr>
                                  <a:rPr lang="es-ES" sz="1800" i="1">
                                    <a:latin typeface="Cambria Math" panose="02040503050406030204" pitchFamily="18" charset="0"/>
                                  </a:rPr>
                                </m:ctrlPr>
                              </m:sSupPr>
                              <m:e>
                                <m:r>
                                  <a:rPr lang="es-ES" sz="1800" i="1">
                                    <a:latin typeface="Cambria Math" panose="02040503050406030204" pitchFamily="18" charset="0"/>
                                  </a:rPr>
                                  <m:t>h</m:t>
                                </m:r>
                              </m:e>
                              <m:sup>
                                <m:r>
                                  <a:rPr lang="es-ES" sz="1800" i="1">
                                    <a:latin typeface="Cambria Math" panose="02040503050406030204" pitchFamily="18" charset="0"/>
                                  </a:rPr>
                                  <m:t>′</m:t>
                                </m:r>
                              </m:sup>
                            </m:sSup>
                            <m:d>
                              <m:dPr>
                                <m:ctrlPr>
                                  <a:rPr lang="es-ES" sz="1800" i="1">
                                    <a:latin typeface="Cambria Math" panose="02040503050406030204" pitchFamily="18" charset="0"/>
                                  </a:rPr>
                                </m:ctrlPr>
                              </m:dPr>
                              <m:e>
                                <m:r>
                                  <a:rPr lang="es-ES" sz="1800" i="1">
                                    <a:latin typeface="Cambria Math" panose="02040503050406030204" pitchFamily="18" charset="0"/>
                                  </a:rPr>
                                  <m:t>𝑡</m:t>
                                </m:r>
                              </m:e>
                            </m:d>
                          </m:e>
                        </m:d>
                      </m:e>
                      <m:sup>
                        <m:r>
                          <a:rPr lang="es-ES" sz="1800" i="1">
                            <a:latin typeface="Cambria Math" panose="02040503050406030204" pitchFamily="18" charset="0"/>
                          </a:rPr>
                          <m:t>2</m:t>
                        </m:r>
                      </m:sup>
                    </m:sSup>
                  </m:oMath>
                </a14:m>
                <a:r>
                  <a:rPr lang="es-419" sz="1800" dirty="0">
                    <a:latin typeface="Calibri" panose="020F0502020204030204" pitchFamily="34" charset="0"/>
                    <a:ea typeface="Calibri"/>
                    <a:cs typeface="Calibri" panose="020F0502020204030204" pitchFamily="34" charset="0"/>
                    <a:sym typeface="Calibri"/>
                  </a:rPr>
                  <a:t>?</a:t>
                </a:r>
              </a:p>
              <a:p>
                <a:pPr marL="342900" lvl="2" indent="-342900" algn="just">
                  <a:buFont typeface="+mj-lt"/>
                  <a:buAutoNum type="alphaLcParenR"/>
                </a:pPr>
                <a:endParaRPr lang="es-419" sz="1800" dirty="0">
                  <a:latin typeface="Calibri" panose="020F0502020204030204" pitchFamily="34" charset="0"/>
                  <a:ea typeface="Calibri"/>
                  <a:cs typeface="Calibri" panose="020F0502020204030204" pitchFamily="34" charset="0"/>
                  <a:sym typeface="Calibri"/>
                </a:endParaRPr>
              </a:p>
              <a:p>
                <a:pPr marL="342900" lvl="2" indent="-342900" algn="just">
                  <a:buFont typeface="+mj-lt"/>
                  <a:buAutoNum type="alphaLcParenR"/>
                </a:pPr>
                <a:r>
                  <a:rPr lang="es-419" sz="1800" dirty="0">
                    <a:latin typeface="Calibri" panose="020F0502020204030204" pitchFamily="34" charset="0"/>
                    <a:ea typeface="Calibri"/>
                    <a:cs typeface="Calibri" panose="020F0502020204030204" pitchFamily="34" charset="0"/>
                    <a:sym typeface="Calibri"/>
                  </a:rPr>
                  <a:t>¿Por qué en esta curva no hay valores negativos?</a:t>
                </a:r>
              </a:p>
            </p:txBody>
          </p:sp>
        </mc:Choice>
        <mc:Fallback>
          <p:sp>
            <p:nvSpPr>
              <p:cNvPr id="4" name="Google Shape;141;p28">
                <a:extLst>
                  <a:ext uri="{FF2B5EF4-FFF2-40B4-BE49-F238E27FC236}">
                    <a16:creationId xmlns:a16="http://schemas.microsoft.com/office/drawing/2014/main" id="{AA65B45D-B56D-1980-298C-30A13B110065}"/>
                  </a:ext>
                </a:extLst>
              </p:cNvPr>
              <p:cNvSpPr txBox="1">
                <a:spLocks noRot="1" noChangeAspect="1" noMove="1" noResize="1" noEditPoints="1" noAdjustHandles="1" noChangeArrowheads="1" noChangeShapeType="1" noTextEdit="1"/>
              </p:cNvSpPr>
              <p:nvPr/>
            </p:nvSpPr>
            <p:spPr>
              <a:xfrm>
                <a:off x="557463" y="1798088"/>
                <a:ext cx="8093051" cy="2562210"/>
              </a:xfrm>
              <a:prstGeom prst="rect">
                <a:avLst/>
              </a:prstGeom>
              <a:blipFill>
                <a:blip r:embed="rId3"/>
                <a:stretch>
                  <a:fillRect l="-904" t="-1667" r="-904" b="-3333"/>
                </a:stretch>
              </a:blipFill>
              <a:ln>
                <a:noFill/>
              </a:ln>
            </p:spPr>
            <p:txBody>
              <a:bodyPr/>
              <a:lstStyle/>
              <a:p>
                <a:r>
                  <a:rPr lang="es-419">
                    <a:noFill/>
                  </a:rPr>
                  <a:t> </a:t>
                </a:r>
              </a:p>
            </p:txBody>
          </p:sp>
        </mc:Fallback>
      </mc:AlternateContent>
    </p:spTree>
    <p:extLst>
      <p:ext uri="{BB962C8B-B14F-4D97-AF65-F5344CB8AC3E}">
        <p14:creationId xmlns:p14="http://schemas.microsoft.com/office/powerpoint/2010/main" val="112174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46821" y="270415"/>
            <a:ext cx="7214100" cy="9309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2800" b="1" i="0" u="none" strike="noStrike" cap="none" dirty="0">
                <a:solidFill>
                  <a:srgbClr val="423B71"/>
                </a:solidFill>
                <a:latin typeface="Calibri"/>
                <a:ea typeface="Calibri"/>
                <a:cs typeface="Calibri"/>
                <a:sym typeface="Calibri"/>
              </a:rPr>
              <a:t>Valor promedio de la energía cinética del sistema de mareas</a:t>
            </a:r>
          </a:p>
        </p:txBody>
      </p:sp>
      <mc:AlternateContent xmlns:mc="http://schemas.openxmlformats.org/markup-compatibility/2006">
        <mc:Choice xmlns:a14="http://schemas.microsoft.com/office/drawing/2010/main" Requires="a14">
          <p:sp>
            <p:nvSpPr>
              <p:cNvPr id="2" name="Google Shape;141;p28">
                <a:extLst>
                  <a:ext uri="{FF2B5EF4-FFF2-40B4-BE49-F238E27FC236}">
                    <a16:creationId xmlns:a16="http://schemas.microsoft.com/office/drawing/2014/main" id="{57A35609-A46F-C8B1-D31C-D70FFDD117B1}"/>
                  </a:ext>
                </a:extLst>
              </p:cNvPr>
              <p:cNvSpPr txBox="1"/>
              <p:nvPr/>
            </p:nvSpPr>
            <p:spPr>
              <a:xfrm>
                <a:off x="774991" y="2804994"/>
                <a:ext cx="7802951" cy="1661963"/>
              </a:xfrm>
              <a:prstGeom prst="rect">
                <a:avLst/>
              </a:prstGeom>
              <a:solidFill>
                <a:srgbClr val="EFEFEF"/>
              </a:solidFill>
              <a:ln>
                <a:noFill/>
              </a:ln>
            </p:spPr>
            <p:txBody>
              <a:bodyPr spcFirstLastPara="1" wrap="square" lIns="68575" tIns="34275" rIns="68575" bIns="34275" anchor="t" anchorCtr="0">
                <a:spAutoFit/>
              </a:bodyPr>
              <a:lstStyle/>
              <a:p>
                <a:pPr marL="342900" lvl="0" indent="-342900" rtl="0">
                  <a:lnSpc>
                    <a:spcPct val="115000"/>
                  </a:lnSpc>
                  <a:spcBef>
                    <a:spcPts val="0"/>
                  </a:spcBef>
                  <a:spcAft>
                    <a:spcPts val="0"/>
                  </a:spcAft>
                  <a:buFont typeface="+mj-lt"/>
                  <a:buAutoNum type="arabicPeriod"/>
                </a:pPr>
                <a:r>
                  <a:rPr lang="es-419" sz="1800" b="0" i="0" u="none" strike="noStrike" dirty="0">
                    <a:solidFill>
                      <a:srgbClr val="000000"/>
                    </a:solidFill>
                    <a:effectLst/>
                    <a:latin typeface="Calibri" panose="020F0502020204030204" pitchFamily="34" charset="0"/>
                  </a:rPr>
                  <a:t>¿Cómo se puede obtener el valor promedio de la curva </a:t>
                </a:r>
                <a14:m>
                  <m:oMath xmlns:m="http://schemas.openxmlformats.org/officeDocument/2006/math">
                    <m:sSup>
                      <m:sSupPr>
                        <m:ctrlPr>
                          <a:rPr lang="es-ES" sz="1800" b="0" i="1" smtClean="0">
                            <a:latin typeface="Cambria Math" panose="02040503050406030204" pitchFamily="18" charset="0"/>
                          </a:rPr>
                        </m:ctrlPr>
                      </m:sSupPr>
                      <m:e>
                        <m:d>
                          <m:dPr>
                            <m:begChr m:val="["/>
                            <m:endChr m:val="]"/>
                            <m:ctrlPr>
                              <a:rPr lang="es-ES" sz="1800" b="0" i="1" smtClean="0">
                                <a:latin typeface="Cambria Math" panose="02040503050406030204" pitchFamily="18" charset="0"/>
                              </a:rPr>
                            </m:ctrlPr>
                          </m:dPr>
                          <m:e>
                            <m:sSup>
                              <m:sSupPr>
                                <m:ctrlPr>
                                  <a:rPr lang="es-ES" sz="1800" i="1">
                                    <a:latin typeface="Cambria Math" panose="02040503050406030204" pitchFamily="18" charset="0"/>
                                  </a:rPr>
                                </m:ctrlPr>
                              </m:sSupPr>
                              <m:e>
                                <m:r>
                                  <a:rPr lang="es-ES" sz="1800" i="1">
                                    <a:latin typeface="Cambria Math" panose="02040503050406030204" pitchFamily="18" charset="0"/>
                                  </a:rPr>
                                  <m:t>h</m:t>
                                </m:r>
                              </m:e>
                              <m:sup>
                                <m:r>
                                  <a:rPr lang="es-ES" sz="1800" i="1">
                                    <a:latin typeface="Cambria Math" panose="02040503050406030204" pitchFamily="18" charset="0"/>
                                  </a:rPr>
                                  <m:t>′</m:t>
                                </m:r>
                              </m:sup>
                            </m:sSup>
                            <m:d>
                              <m:dPr>
                                <m:ctrlPr>
                                  <a:rPr lang="es-ES" sz="1800" i="1">
                                    <a:latin typeface="Cambria Math" panose="02040503050406030204" pitchFamily="18" charset="0"/>
                                  </a:rPr>
                                </m:ctrlPr>
                              </m:dPr>
                              <m:e>
                                <m:r>
                                  <a:rPr lang="es-ES" sz="1800" i="1">
                                    <a:latin typeface="Cambria Math" panose="02040503050406030204" pitchFamily="18" charset="0"/>
                                  </a:rPr>
                                  <m:t>𝑡</m:t>
                                </m:r>
                              </m:e>
                            </m:d>
                          </m:e>
                        </m:d>
                      </m:e>
                      <m:sup>
                        <m:r>
                          <a:rPr lang="es-ES" sz="1800" b="0" i="1" smtClean="0">
                            <a:latin typeface="Cambria Math" panose="02040503050406030204" pitchFamily="18" charset="0"/>
                          </a:rPr>
                          <m:t>2</m:t>
                        </m:r>
                      </m:sup>
                    </m:sSup>
                  </m:oMath>
                </a14:m>
                <a:r>
                  <a:rPr lang="es-419" sz="1800" dirty="0">
                    <a:latin typeface="Calibri" panose="020F0502020204030204" pitchFamily="34" charset="0"/>
                    <a:ea typeface="Calibri"/>
                    <a:cs typeface="Calibri" panose="020F0502020204030204" pitchFamily="34" charset="0"/>
                    <a:sym typeface="Calibri"/>
                  </a:rPr>
                  <a:t> </a:t>
                </a:r>
                <a:r>
                  <a:rPr lang="es-419" sz="1800" b="0" i="0" u="none" strike="noStrike" dirty="0">
                    <a:solidFill>
                      <a:srgbClr val="000000"/>
                    </a:solidFill>
                    <a:effectLst/>
                    <a:latin typeface="Calibri" panose="020F0502020204030204" pitchFamily="34" charset="0"/>
                  </a:rPr>
                  <a:t>a lo largo de un período?</a:t>
                </a:r>
              </a:p>
              <a:p>
                <a:pPr marL="342900" lvl="0" indent="-342900" rtl="0">
                  <a:lnSpc>
                    <a:spcPct val="115000"/>
                  </a:lnSpc>
                  <a:spcBef>
                    <a:spcPts val="0"/>
                  </a:spcBef>
                  <a:spcAft>
                    <a:spcPts val="0"/>
                  </a:spcAft>
                  <a:buFont typeface="+mj-lt"/>
                  <a:buAutoNum type="arabicPeriod"/>
                </a:pPr>
                <a:endParaRPr lang="es-419" sz="1800" b="0" i="0" u="none" strike="noStrike" dirty="0">
                  <a:solidFill>
                    <a:srgbClr val="000000"/>
                  </a:solidFill>
                  <a:effectLst/>
                  <a:latin typeface="Calibri" panose="020F0502020204030204" pitchFamily="34" charset="0"/>
                </a:endParaRPr>
              </a:p>
              <a:p>
                <a:pPr marL="342900" lvl="0" indent="-342900" rtl="0">
                  <a:lnSpc>
                    <a:spcPct val="115000"/>
                  </a:lnSpc>
                  <a:spcBef>
                    <a:spcPts val="0"/>
                  </a:spcBef>
                  <a:spcAft>
                    <a:spcPts val="0"/>
                  </a:spcAft>
                  <a:buFont typeface="+mj-lt"/>
                  <a:buAutoNum type="arabicPeriod"/>
                </a:pPr>
                <a:r>
                  <a:rPr lang="es-419" sz="1800" b="0" i="0" u="none" strike="noStrike" dirty="0">
                    <a:solidFill>
                      <a:srgbClr val="000000"/>
                    </a:solidFill>
                    <a:effectLst/>
                    <a:latin typeface="Calibri" panose="020F0502020204030204" pitchFamily="34" charset="0"/>
                  </a:rPr>
                  <a:t>¿De qué manera dicho valor promedio les puede ayudar a responder el desafío inicial? Justifiquen su respuesta.</a:t>
                </a:r>
              </a:p>
            </p:txBody>
          </p:sp>
        </mc:Choice>
        <mc:Fallback>
          <p:sp>
            <p:nvSpPr>
              <p:cNvPr id="2" name="Google Shape;141;p28">
                <a:extLst>
                  <a:ext uri="{FF2B5EF4-FFF2-40B4-BE49-F238E27FC236}">
                    <a16:creationId xmlns:a16="http://schemas.microsoft.com/office/drawing/2014/main" id="{57A35609-A46F-C8B1-D31C-D70FFDD117B1}"/>
                  </a:ext>
                </a:extLst>
              </p:cNvPr>
              <p:cNvSpPr txBox="1">
                <a:spLocks noRot="1" noChangeAspect="1" noMove="1" noResize="1" noEditPoints="1" noAdjustHandles="1" noChangeArrowheads="1" noChangeShapeType="1" noTextEdit="1"/>
              </p:cNvSpPr>
              <p:nvPr/>
            </p:nvSpPr>
            <p:spPr>
              <a:xfrm>
                <a:off x="774991" y="2804994"/>
                <a:ext cx="7802951" cy="1661963"/>
              </a:xfrm>
              <a:prstGeom prst="rect">
                <a:avLst/>
              </a:prstGeom>
              <a:blipFill>
                <a:blip r:embed="rId3"/>
                <a:stretch>
                  <a:fillRect l="-938" t="-1099" b="-4396"/>
                </a:stretch>
              </a:blipFill>
              <a:ln>
                <a:noFill/>
              </a:ln>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D41394CB-3377-07E9-3AE1-2C8EDF7E1AAA}"/>
                  </a:ext>
                </a:extLst>
              </p:cNvPr>
              <p:cNvSpPr txBox="1"/>
              <p:nvPr/>
            </p:nvSpPr>
            <p:spPr>
              <a:xfrm>
                <a:off x="268514" y="1617643"/>
                <a:ext cx="8548915" cy="923330"/>
              </a:xfrm>
              <a:prstGeom prst="rect">
                <a:avLst/>
              </a:prstGeom>
              <a:noFill/>
            </p:spPr>
            <p:txBody>
              <a:bodyPr wrap="square">
                <a:spAutoFit/>
              </a:bodyPr>
              <a:lstStyle/>
              <a:p>
                <a:pPr algn="just"/>
                <a:r>
                  <a:rPr lang="es-419" sz="1800" dirty="0">
                    <a:latin typeface="Calibri" panose="020F0502020204030204" pitchFamily="34" charset="0"/>
                    <a:ea typeface="Calibri"/>
                    <a:cs typeface="Calibri" panose="020F0502020204030204" pitchFamily="34" charset="0"/>
                    <a:sym typeface="Calibri"/>
                  </a:rPr>
                  <a:t>Consideren las curvas que describen el cuadrado de la derivada de la función </a:t>
                </a:r>
                <a14:m>
                  <m:oMath xmlns:m="http://schemas.openxmlformats.org/officeDocument/2006/math">
                    <m:r>
                      <a:rPr lang="es-ES" sz="1800" b="0" i="1" u="none" strike="noStrike" baseline="0" smtClean="0">
                        <a:latin typeface="Cambria Math" panose="02040503050406030204" pitchFamily="18" charset="0"/>
                      </a:rPr>
                      <m:t>h</m:t>
                    </m:r>
                    <m:r>
                      <a:rPr lang="es-ES" sz="1800" b="0" i="1" u="none" strike="noStrike" baseline="0" smtClean="0">
                        <a:latin typeface="Cambria Math" panose="02040503050406030204" pitchFamily="18" charset="0"/>
                      </a:rPr>
                      <m:t>(</m:t>
                    </m:r>
                    <m:r>
                      <a:rPr lang="es-ES" sz="1800" b="0" i="1" u="none" strike="noStrike" baseline="0" smtClean="0">
                        <a:latin typeface="Cambria Math" panose="02040503050406030204" pitchFamily="18" charset="0"/>
                      </a:rPr>
                      <m:t>𝑡</m:t>
                    </m:r>
                    <m:r>
                      <a:rPr lang="es-ES" sz="1800" b="0" i="1" u="none" strike="noStrike" baseline="0" smtClean="0">
                        <a:latin typeface="Cambria Math" panose="02040503050406030204" pitchFamily="18" charset="0"/>
                      </a:rPr>
                      <m:t>)</m:t>
                    </m:r>
                  </m:oMath>
                </a14:m>
                <a:r>
                  <a:rPr lang="es-419" sz="1800" dirty="0">
                    <a:latin typeface="Calibri" panose="020F0502020204030204" pitchFamily="34" charset="0"/>
                    <a:ea typeface="Calibri"/>
                    <a:cs typeface="Calibri" panose="020F0502020204030204" pitchFamily="34" charset="0"/>
                    <a:sym typeface="Calibri"/>
                  </a:rPr>
                  <a:t>, es decir, la función </a:t>
                </a:r>
                <a14:m>
                  <m:oMath xmlns:m="http://schemas.openxmlformats.org/officeDocument/2006/math">
                    <m:sSup>
                      <m:sSupPr>
                        <m:ctrlPr>
                          <a:rPr lang="es-ES" sz="1800" b="0" i="1" smtClean="0">
                            <a:latin typeface="Cambria Math" panose="02040503050406030204" pitchFamily="18" charset="0"/>
                          </a:rPr>
                        </m:ctrlPr>
                      </m:sSupPr>
                      <m:e>
                        <m:d>
                          <m:dPr>
                            <m:begChr m:val="["/>
                            <m:endChr m:val="]"/>
                            <m:ctrlPr>
                              <a:rPr lang="es-ES" sz="1800" b="0" i="1" smtClean="0">
                                <a:latin typeface="Cambria Math" panose="02040503050406030204" pitchFamily="18" charset="0"/>
                              </a:rPr>
                            </m:ctrlPr>
                          </m:dPr>
                          <m:e>
                            <m:sSup>
                              <m:sSupPr>
                                <m:ctrlPr>
                                  <a:rPr lang="es-ES" sz="1800" i="1">
                                    <a:latin typeface="Cambria Math" panose="02040503050406030204" pitchFamily="18" charset="0"/>
                                  </a:rPr>
                                </m:ctrlPr>
                              </m:sSupPr>
                              <m:e>
                                <m:r>
                                  <a:rPr lang="es-ES" sz="1800" i="1">
                                    <a:latin typeface="Cambria Math" panose="02040503050406030204" pitchFamily="18" charset="0"/>
                                  </a:rPr>
                                  <m:t>h</m:t>
                                </m:r>
                              </m:e>
                              <m:sup>
                                <m:r>
                                  <a:rPr lang="es-ES" sz="1800" i="1">
                                    <a:latin typeface="Cambria Math" panose="02040503050406030204" pitchFamily="18" charset="0"/>
                                  </a:rPr>
                                  <m:t>′</m:t>
                                </m:r>
                              </m:sup>
                            </m:sSup>
                            <m:d>
                              <m:dPr>
                                <m:ctrlPr>
                                  <a:rPr lang="es-ES" sz="1800" i="1">
                                    <a:latin typeface="Cambria Math" panose="02040503050406030204" pitchFamily="18" charset="0"/>
                                  </a:rPr>
                                </m:ctrlPr>
                              </m:dPr>
                              <m:e>
                                <m:r>
                                  <a:rPr lang="es-ES" sz="1800" i="1">
                                    <a:latin typeface="Cambria Math" panose="02040503050406030204" pitchFamily="18" charset="0"/>
                                  </a:rPr>
                                  <m:t>𝑡</m:t>
                                </m:r>
                              </m:e>
                            </m:d>
                          </m:e>
                        </m:d>
                      </m:e>
                      <m:sup>
                        <m:r>
                          <a:rPr lang="es-ES" sz="1800" b="0" i="1" smtClean="0">
                            <a:latin typeface="Cambria Math" panose="02040503050406030204" pitchFamily="18" charset="0"/>
                          </a:rPr>
                          <m:t>2</m:t>
                        </m:r>
                      </m:sup>
                    </m:sSup>
                  </m:oMath>
                </a14:m>
                <a:r>
                  <a:rPr lang="es-419" sz="1800" dirty="0">
                    <a:latin typeface="Calibri" panose="020F0502020204030204" pitchFamily="34" charset="0"/>
                    <a:ea typeface="Calibri"/>
                    <a:cs typeface="Calibri" panose="020F0502020204030204" pitchFamily="34" charset="0"/>
                    <a:sym typeface="Calibri"/>
                  </a:rPr>
                  <a:t> asociada a ambas localizaciones, y respondan las siguientes preguntas.</a:t>
                </a:r>
              </a:p>
            </p:txBody>
          </p:sp>
        </mc:Choice>
        <mc:Fallback>
          <p:sp>
            <p:nvSpPr>
              <p:cNvPr id="4" name="CuadroTexto 3">
                <a:extLst>
                  <a:ext uri="{FF2B5EF4-FFF2-40B4-BE49-F238E27FC236}">
                    <a16:creationId xmlns:a16="http://schemas.microsoft.com/office/drawing/2014/main" id="{D41394CB-3377-07E9-3AE1-2C8EDF7E1AAA}"/>
                  </a:ext>
                </a:extLst>
              </p:cNvPr>
              <p:cNvSpPr txBox="1">
                <a:spLocks noRot="1" noChangeAspect="1" noMove="1" noResize="1" noEditPoints="1" noAdjustHandles="1" noChangeArrowheads="1" noChangeShapeType="1" noTextEdit="1"/>
              </p:cNvSpPr>
              <p:nvPr/>
            </p:nvSpPr>
            <p:spPr>
              <a:xfrm>
                <a:off x="268514" y="1617643"/>
                <a:ext cx="8548915" cy="923330"/>
              </a:xfrm>
              <a:prstGeom prst="rect">
                <a:avLst/>
              </a:prstGeom>
              <a:blipFill>
                <a:blip r:embed="rId4"/>
                <a:stretch>
                  <a:fillRect l="-571" t="-3289" r="-642" b="-9211"/>
                </a:stretch>
              </a:blipFill>
            </p:spPr>
            <p:txBody>
              <a:bodyPr/>
              <a:lstStyle/>
              <a:p>
                <a:r>
                  <a:rPr lang="es-419">
                    <a:noFill/>
                  </a:rPr>
                  <a:t> </a:t>
                </a:r>
              </a:p>
            </p:txBody>
          </p:sp>
        </mc:Fallback>
      </mc:AlternateContent>
    </p:spTree>
    <p:extLst>
      <p:ext uri="{BB962C8B-B14F-4D97-AF65-F5344CB8AC3E}">
        <p14:creationId xmlns:p14="http://schemas.microsoft.com/office/powerpoint/2010/main" val="78098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Límites, derivadas e integrales</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(Etapa Comunicación)</a:t>
            </a:r>
            <a:endParaRPr sz="33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82796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Comunicación</a:t>
            </a:r>
            <a:endParaRPr sz="3000" b="1" i="0" u="none" strike="noStrike" cap="none">
              <a:solidFill>
                <a:srgbClr val="423B71"/>
              </a:solidFill>
              <a:latin typeface="Calibri"/>
              <a:ea typeface="Calibri"/>
              <a:cs typeface="Calibri"/>
              <a:sym typeface="Calibri"/>
            </a:endParaRPr>
          </a:p>
        </p:txBody>
      </p:sp>
      <p:sp>
        <p:nvSpPr>
          <p:cNvPr id="133" name="Google Shape;133;p27"/>
          <p:cNvSpPr txBox="1"/>
          <p:nvPr/>
        </p:nvSpPr>
        <p:spPr>
          <a:xfrm>
            <a:off x="576900" y="2271975"/>
            <a:ext cx="3995100" cy="1135800"/>
          </a:xfrm>
          <a:prstGeom prst="rect">
            <a:avLst/>
          </a:prstGeom>
          <a:solidFill>
            <a:srgbClr val="EFEFEF"/>
          </a:solid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None/>
            </a:pPr>
            <a:r>
              <a:rPr lang="es" sz="2100">
                <a:latin typeface="Calibri"/>
                <a:ea typeface="Calibri"/>
                <a:cs typeface="Calibri"/>
                <a:sym typeface="Calibri"/>
              </a:rPr>
              <a:t>Un aspecto crucial del trabajo de proyecto es la comunicación de su desarrollo y resultados. </a:t>
            </a:r>
            <a:endParaRPr sz="2100">
              <a:latin typeface="Calibri"/>
              <a:ea typeface="Calibri"/>
              <a:cs typeface="Calibri"/>
              <a:sym typeface="Calibri"/>
            </a:endParaRPr>
          </a:p>
        </p:txBody>
      </p:sp>
      <p:pic>
        <p:nvPicPr>
          <p:cNvPr id="134" name="Google Shape;134;p27"/>
          <p:cNvPicPr preferRelativeResize="0"/>
          <p:nvPr/>
        </p:nvPicPr>
        <p:blipFill>
          <a:blip r:embed="rId3">
            <a:alphaModFix/>
          </a:blip>
          <a:stretch>
            <a:fillRect/>
          </a:stretch>
        </p:blipFill>
        <p:spPr>
          <a:xfrm>
            <a:off x="5106250" y="1456299"/>
            <a:ext cx="3440849" cy="2890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Recomendaciones</a:t>
            </a:r>
            <a:endParaRPr sz="3000" b="1" i="0" u="none" strike="noStrike" cap="none">
              <a:solidFill>
                <a:srgbClr val="423B71"/>
              </a:solidFill>
              <a:latin typeface="Calibri"/>
              <a:ea typeface="Calibri"/>
              <a:cs typeface="Calibri"/>
              <a:sym typeface="Calibri"/>
            </a:endParaRPr>
          </a:p>
        </p:txBody>
      </p:sp>
      <p:sp>
        <p:nvSpPr>
          <p:cNvPr id="140" name="Google Shape;140;p28"/>
          <p:cNvSpPr txBox="1"/>
          <p:nvPr/>
        </p:nvSpPr>
        <p:spPr>
          <a:xfrm>
            <a:off x="396430" y="1124095"/>
            <a:ext cx="5917284" cy="3785621"/>
          </a:xfrm>
          <a:prstGeom prst="rect">
            <a:avLst/>
          </a:prstGeom>
          <a:solidFill>
            <a:srgbClr val="EFEFEF"/>
          </a:solidFill>
          <a:ln>
            <a:noFill/>
          </a:ln>
        </p:spPr>
        <p:txBody>
          <a:bodyPr spcFirstLastPara="1" wrap="square" lIns="68575" tIns="34275" rIns="68575" bIns="34275" anchor="t" anchorCtr="0">
            <a:spAutoFit/>
          </a:bodyPr>
          <a:lstStyle/>
          <a:p>
            <a:pPr marL="0" lvl="0" indent="0" algn="just" rtl="0">
              <a:lnSpc>
                <a:spcPct val="115000"/>
              </a:lnSpc>
              <a:spcBef>
                <a:spcPts val="0"/>
              </a:spcBef>
              <a:spcAft>
                <a:spcPts val="0"/>
              </a:spcAft>
              <a:buNone/>
            </a:pPr>
            <a:r>
              <a:rPr lang="es" dirty="0">
                <a:latin typeface="Calibri"/>
                <a:ea typeface="Calibri"/>
                <a:cs typeface="Calibri"/>
                <a:sym typeface="Calibri"/>
              </a:rPr>
              <a:t>Su presentación o informe debe considerar al menos los siguientes puntos:</a:t>
            </a:r>
          </a:p>
          <a:p>
            <a:pPr marL="0" lvl="0" indent="0" algn="just" rtl="0">
              <a:lnSpc>
                <a:spcPct val="115000"/>
              </a:lnSpc>
              <a:spcBef>
                <a:spcPts val="0"/>
              </a:spcBef>
              <a:spcAft>
                <a:spcPts val="0"/>
              </a:spcAft>
              <a:buNone/>
            </a:pPr>
            <a:endParaRPr lang="es" dirty="0">
              <a:latin typeface="Calibri"/>
              <a:ea typeface="Calibri"/>
              <a:cs typeface="Calibri"/>
              <a:sym typeface="Calibri"/>
            </a:endParaRPr>
          </a:p>
          <a:p>
            <a:pPr marL="285750" lvl="0" indent="-285750" algn="just" rtl="0">
              <a:lnSpc>
                <a:spcPct val="115000"/>
              </a:lnSpc>
              <a:spcBef>
                <a:spcPts val="0"/>
              </a:spcBef>
              <a:spcAft>
                <a:spcPts val="0"/>
              </a:spcAft>
              <a:buFont typeface="Arial" panose="020B0604020202020204" pitchFamily="34" charset="0"/>
              <a:buChar char="•"/>
            </a:pPr>
            <a:r>
              <a:rPr lang="es-419" dirty="0">
                <a:latin typeface="Calibri"/>
                <a:ea typeface="Calibri"/>
                <a:cs typeface="Calibri"/>
                <a:sym typeface="Calibri"/>
              </a:rPr>
              <a:t>Explicitar el desafío que abordaron. En este caso, esto implica detallar cuáles costas de su región fueron las que escogieron para trabajar el proyecto.</a:t>
            </a:r>
          </a:p>
          <a:p>
            <a:pPr lvl="0" algn="just" rtl="0">
              <a:lnSpc>
                <a:spcPct val="115000"/>
              </a:lnSpc>
              <a:spcBef>
                <a:spcPts val="0"/>
              </a:spcBef>
              <a:spcAft>
                <a:spcPts val="0"/>
              </a:spcAft>
            </a:pPr>
            <a:endParaRPr lang="es-419" dirty="0">
              <a:latin typeface="Calibri"/>
              <a:ea typeface="Calibri"/>
              <a:cs typeface="Calibri"/>
              <a:sym typeface="Calibri"/>
            </a:endParaRPr>
          </a:p>
          <a:p>
            <a:pPr marL="285750" lvl="0" indent="-285750" algn="just" rtl="0">
              <a:lnSpc>
                <a:spcPct val="115000"/>
              </a:lnSpc>
              <a:spcBef>
                <a:spcPts val="0"/>
              </a:spcBef>
              <a:spcAft>
                <a:spcPts val="0"/>
              </a:spcAft>
              <a:buFont typeface="Arial" panose="020B0604020202020204" pitchFamily="34" charset="0"/>
              <a:buChar char="•"/>
            </a:pPr>
            <a:r>
              <a:rPr lang="es-419" dirty="0">
                <a:latin typeface="Calibri"/>
                <a:ea typeface="Calibri"/>
                <a:cs typeface="Calibri"/>
                <a:sym typeface="Calibri"/>
              </a:rPr>
              <a:t>Resultados de su investigación. En particular,</a:t>
            </a:r>
          </a:p>
          <a:p>
            <a:pPr marL="342900" lvl="0" indent="-342900" algn="just" rtl="0">
              <a:lnSpc>
                <a:spcPct val="115000"/>
              </a:lnSpc>
              <a:spcBef>
                <a:spcPts val="0"/>
              </a:spcBef>
              <a:spcAft>
                <a:spcPts val="0"/>
              </a:spcAft>
              <a:buAutoNum type="alphaLcPeriod"/>
            </a:pPr>
            <a:r>
              <a:rPr lang="es-419" dirty="0">
                <a:latin typeface="Calibri"/>
                <a:ea typeface="Calibri"/>
                <a:cs typeface="Calibri"/>
                <a:sym typeface="Calibri"/>
              </a:rPr>
              <a:t>Descripción de las tecnologías que aprovechan el movimiento de las mareas para generar electricidad y cómo se relacionan con el concepto de energía cinética. </a:t>
            </a:r>
          </a:p>
          <a:p>
            <a:pPr marL="342900" lvl="0" indent="-342900" algn="just" rtl="0">
              <a:lnSpc>
                <a:spcPct val="115000"/>
              </a:lnSpc>
              <a:spcBef>
                <a:spcPts val="0"/>
              </a:spcBef>
              <a:spcAft>
                <a:spcPts val="0"/>
              </a:spcAft>
              <a:buAutoNum type="alphaLcPeriod"/>
            </a:pPr>
            <a:r>
              <a:rPr lang="es-419" dirty="0">
                <a:latin typeface="Calibri"/>
                <a:ea typeface="Calibri"/>
                <a:cs typeface="Calibri"/>
                <a:sym typeface="Calibri"/>
              </a:rPr>
              <a:t>Descripción de las principales características de las mareas y los fenómenos físicos que las causan.</a:t>
            </a:r>
          </a:p>
          <a:p>
            <a:pPr lvl="0" algn="just" rtl="0">
              <a:lnSpc>
                <a:spcPct val="115000"/>
              </a:lnSpc>
              <a:spcBef>
                <a:spcPts val="0"/>
              </a:spcBef>
              <a:spcAft>
                <a:spcPts val="0"/>
              </a:spcAft>
            </a:pPr>
            <a:endParaRPr lang="es-419" dirty="0">
              <a:latin typeface="Calibri"/>
              <a:ea typeface="Calibri"/>
              <a:cs typeface="Calibri"/>
              <a:sym typeface="Calibri"/>
            </a:endParaRPr>
          </a:p>
          <a:p>
            <a:pPr marL="285750" lvl="0" indent="-285750" algn="just" rtl="0">
              <a:lnSpc>
                <a:spcPct val="115000"/>
              </a:lnSpc>
              <a:spcBef>
                <a:spcPts val="0"/>
              </a:spcBef>
              <a:spcAft>
                <a:spcPts val="0"/>
              </a:spcAft>
              <a:buFont typeface="Arial" panose="020B0604020202020204" pitchFamily="34" charset="0"/>
              <a:buChar char="•"/>
            </a:pPr>
            <a:r>
              <a:rPr lang="es-419" dirty="0">
                <a:latin typeface="Calibri"/>
                <a:ea typeface="Calibri"/>
                <a:cs typeface="Calibri"/>
                <a:sym typeface="Calibri"/>
              </a:rPr>
              <a:t>Descripción del proceso de obtención de datos de nivel del mar en las distintas costas.</a:t>
            </a:r>
          </a:p>
        </p:txBody>
      </p:sp>
      <p:pic>
        <p:nvPicPr>
          <p:cNvPr id="141" name="Google Shape;141;p28"/>
          <p:cNvPicPr preferRelativeResize="0"/>
          <p:nvPr/>
        </p:nvPicPr>
        <p:blipFill>
          <a:blip r:embed="rId3">
            <a:alphaModFix/>
          </a:blip>
          <a:stretch>
            <a:fillRect/>
          </a:stretch>
        </p:blipFill>
        <p:spPr>
          <a:xfrm>
            <a:off x="6933285" y="2285999"/>
            <a:ext cx="1814285" cy="1393372"/>
          </a:xfrm>
          <a:prstGeom prst="rect">
            <a:avLst/>
          </a:prstGeom>
          <a:noFill/>
          <a:ln>
            <a:noFill/>
          </a:ln>
        </p:spPr>
      </p:pic>
      <p:sp>
        <p:nvSpPr>
          <p:cNvPr id="4" name="Rectángulo 3">
            <a:extLst>
              <a:ext uri="{FF2B5EF4-FFF2-40B4-BE49-F238E27FC236}">
                <a16:creationId xmlns:a16="http://schemas.microsoft.com/office/drawing/2014/main" id="{7D6FEAB6-CDF3-F2BB-0B88-85209ACA19CC}"/>
              </a:ext>
            </a:extLst>
          </p:cNvPr>
          <p:cNvSpPr/>
          <p:nvPr/>
        </p:nvSpPr>
        <p:spPr>
          <a:xfrm>
            <a:off x="6422572" y="4721557"/>
            <a:ext cx="3011714" cy="188159"/>
          </a:xfrm>
          <a:prstGeom prst="rect">
            <a:avLst/>
          </a:prstGeom>
          <a:noFill/>
          <a:ln w="1270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Calibri" panose="020F0502020204030204" pitchFamily="34" charset="0"/>
                <a:cs typeface="Calibri" panose="020F0502020204030204" pitchFamily="34" charset="0"/>
              </a:rPr>
              <a:t>continúa siguiente diapositiva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Recomendaciones</a:t>
            </a:r>
            <a:endParaRPr sz="3000" b="1" i="0" u="none" strike="noStrike" cap="none">
              <a:solidFill>
                <a:srgbClr val="423B71"/>
              </a:solidFill>
              <a:latin typeface="Calibri"/>
              <a:ea typeface="Calibri"/>
              <a:cs typeface="Calibri"/>
              <a:sym typeface="Calibri"/>
            </a:endParaRPr>
          </a:p>
        </p:txBody>
      </p:sp>
      <p:sp>
        <p:nvSpPr>
          <p:cNvPr id="140" name="Google Shape;140;p28"/>
          <p:cNvSpPr txBox="1"/>
          <p:nvPr/>
        </p:nvSpPr>
        <p:spPr>
          <a:xfrm>
            <a:off x="396430" y="1124095"/>
            <a:ext cx="6105970" cy="3467073"/>
          </a:xfrm>
          <a:prstGeom prst="rect">
            <a:avLst/>
          </a:prstGeom>
          <a:solidFill>
            <a:srgbClr val="EFEFEF"/>
          </a:solidFill>
          <a:ln>
            <a:noFill/>
          </a:ln>
        </p:spPr>
        <p:txBody>
          <a:bodyPr spcFirstLastPara="1" wrap="square" lIns="68575" tIns="34275" rIns="68575" bIns="34275" anchor="t" anchorCtr="0">
            <a:spAutoFit/>
          </a:bodyPr>
          <a:lstStyle/>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Explicitar de qué manera ajustaron una curva analítica a los datos obtenidos y que describan su período y amplitud. Se espera que justifiquen porque dicha función es una función válida para modelar el fenómeno de interés.</a:t>
            </a:r>
          </a:p>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Detallen la medida del valor promedio de la energía cinética disponible en cada localización y describan el procedimiento matemático realizado para obtenerlo.</a:t>
            </a:r>
          </a:p>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Detallen la respuesta al desafío, argumento no sólo en la comparación de la energía cinética disponible, sino que también, en otros aspectos relevantes para el problema obtenidos en su investigación.</a:t>
            </a:r>
          </a:p>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Conclusiones del trabajo realizado.</a:t>
            </a:r>
          </a:p>
        </p:txBody>
      </p:sp>
      <p:pic>
        <p:nvPicPr>
          <p:cNvPr id="2" name="Google Shape;141;p28">
            <a:extLst>
              <a:ext uri="{FF2B5EF4-FFF2-40B4-BE49-F238E27FC236}">
                <a16:creationId xmlns:a16="http://schemas.microsoft.com/office/drawing/2014/main" id="{BDA3D3CD-0CAC-8542-EC5E-2750E35DB5D8}"/>
              </a:ext>
            </a:extLst>
          </p:cNvPr>
          <p:cNvPicPr preferRelativeResize="0"/>
          <p:nvPr/>
        </p:nvPicPr>
        <p:blipFill>
          <a:blip r:embed="rId3">
            <a:alphaModFix/>
          </a:blip>
          <a:stretch>
            <a:fillRect/>
          </a:stretch>
        </p:blipFill>
        <p:spPr>
          <a:xfrm>
            <a:off x="6763658" y="2182716"/>
            <a:ext cx="1983912" cy="1349829"/>
          </a:xfrm>
          <a:prstGeom prst="rect">
            <a:avLst/>
          </a:prstGeom>
          <a:noFill/>
          <a:ln>
            <a:noFill/>
          </a:ln>
        </p:spPr>
      </p:pic>
    </p:spTree>
    <p:extLst>
      <p:ext uri="{BB962C8B-B14F-4D97-AF65-F5344CB8AC3E}">
        <p14:creationId xmlns:p14="http://schemas.microsoft.com/office/powerpoint/2010/main" val="137111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Video </a:t>
            </a:r>
            <a:endParaRPr sz="3000" b="1" i="0" u="none" strike="noStrike" cap="none" dirty="0">
              <a:solidFill>
                <a:srgbClr val="423B71"/>
              </a:solidFill>
              <a:latin typeface="Calibri"/>
              <a:ea typeface="Calibri"/>
              <a:cs typeface="Calibri"/>
              <a:sym typeface="Calibri"/>
            </a:endParaRPr>
          </a:p>
        </p:txBody>
      </p:sp>
      <p:sp>
        <p:nvSpPr>
          <p:cNvPr id="142" name="Google Shape;142;p28"/>
          <p:cNvSpPr txBox="1"/>
          <p:nvPr/>
        </p:nvSpPr>
        <p:spPr>
          <a:xfrm>
            <a:off x="879699" y="1240525"/>
            <a:ext cx="743562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100" dirty="0">
                <a:solidFill>
                  <a:schemeClr val="dk1"/>
                </a:solidFill>
                <a:latin typeface="Calibri"/>
                <a:ea typeface="Calibri"/>
                <a:cs typeface="Calibri"/>
                <a:sym typeface="Calibri"/>
              </a:rPr>
              <a:t>Revisemos el video “Mareas”</a:t>
            </a:r>
            <a:endParaRPr sz="2100" dirty="0">
              <a:solidFill>
                <a:schemeClr val="dk1"/>
              </a:solidFill>
              <a:latin typeface="Calibri"/>
              <a:ea typeface="Calibri"/>
              <a:cs typeface="Calibri"/>
              <a:sym typeface="Calibri"/>
            </a:endParaRPr>
          </a:p>
        </p:txBody>
      </p:sp>
      <p:sp>
        <p:nvSpPr>
          <p:cNvPr id="4" name="Google Shape;142;p28">
            <a:extLst>
              <a:ext uri="{FF2B5EF4-FFF2-40B4-BE49-F238E27FC236}">
                <a16:creationId xmlns:a16="http://schemas.microsoft.com/office/drawing/2014/main" id="{0CD9B10E-A9B3-51E9-10B9-649AD4684DBF}"/>
              </a:ext>
            </a:extLst>
          </p:cNvPr>
          <p:cNvSpPr txBox="1"/>
          <p:nvPr/>
        </p:nvSpPr>
        <p:spPr>
          <a:xfrm>
            <a:off x="3370485" y="4075556"/>
            <a:ext cx="2454051"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200" i="1" dirty="0">
                <a:solidFill>
                  <a:schemeClr val="dk1"/>
                </a:solidFill>
                <a:latin typeface="Calibri"/>
                <a:ea typeface="Calibri"/>
                <a:cs typeface="Calibri"/>
                <a:sym typeface="Calibri"/>
              </a:rPr>
              <a:t>*Imagen referencial de la situación</a:t>
            </a:r>
            <a:endParaRPr sz="1200" i="1" dirty="0">
              <a:solidFill>
                <a:schemeClr val="dk1"/>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94F5FEF9-62F2-78E4-1406-1FE1D749611C}"/>
              </a:ext>
            </a:extLst>
          </p:cNvPr>
          <p:cNvPicPr>
            <a:picLocks noChangeAspect="1" noChangeArrowheads="1"/>
          </p:cNvPicPr>
          <p:nvPr/>
        </p:nvPicPr>
        <p:blipFill>
          <a:blip r:embed="rId3"/>
          <a:srcRect/>
          <a:stretch/>
        </p:blipFill>
        <p:spPr bwMode="auto">
          <a:xfrm>
            <a:off x="3204020" y="2046731"/>
            <a:ext cx="2786980" cy="2028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Recomendaciones</a:t>
            </a:r>
            <a:endParaRPr sz="3000" b="1" i="0" u="none" strike="noStrike" cap="none">
              <a:solidFill>
                <a:srgbClr val="423B71"/>
              </a:solidFill>
              <a:latin typeface="Calibri"/>
              <a:ea typeface="Calibri"/>
              <a:cs typeface="Calibri"/>
              <a:sym typeface="Calibri"/>
            </a:endParaRPr>
          </a:p>
        </p:txBody>
      </p:sp>
      <p:sp>
        <p:nvSpPr>
          <p:cNvPr id="147" name="Google Shape;147;p29"/>
          <p:cNvSpPr txBox="1"/>
          <p:nvPr/>
        </p:nvSpPr>
        <p:spPr>
          <a:xfrm>
            <a:off x="605750" y="1337074"/>
            <a:ext cx="7645282" cy="2617609"/>
          </a:xfrm>
          <a:prstGeom prst="rect">
            <a:avLst/>
          </a:prstGeom>
          <a:solidFill>
            <a:srgbClr val="EFEFEF"/>
          </a:solid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None/>
            </a:pPr>
            <a:r>
              <a:rPr lang="es" sz="1800" dirty="0">
                <a:latin typeface="Calibri"/>
                <a:ea typeface="Calibri"/>
                <a:cs typeface="Calibri"/>
                <a:sym typeface="Calibri"/>
              </a:rPr>
              <a:t>Para realizar su reflexión final, las siguientes preguntas pueden ser de ayuda:</a:t>
            </a:r>
            <a:endParaRPr sz="1800" dirty="0">
              <a:latin typeface="Calibri"/>
              <a:ea typeface="Calibri"/>
              <a:cs typeface="Calibri"/>
              <a:sym typeface="Calibri"/>
            </a:endParaRPr>
          </a:p>
          <a:p>
            <a:pPr marL="0" lvl="0" indent="0" algn="l" rtl="0">
              <a:lnSpc>
                <a:spcPct val="115000"/>
              </a:lnSpc>
              <a:spcBef>
                <a:spcPts val="0"/>
              </a:spcBef>
              <a:spcAft>
                <a:spcPts val="0"/>
              </a:spcAft>
              <a:buNone/>
            </a:pPr>
            <a:endParaRPr sz="1800" dirty="0">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¿Cuáles fueron las etapas del proyecto que desarrollamos? ¿Cuál de ellas fue la más desafiante? </a:t>
            </a:r>
            <a:endParaRPr sz="18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¿Cómo la matemática me permitió resolver el desafío planteado?</a:t>
            </a:r>
            <a:endParaRPr sz="18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¿Qué logramos realizar con este proyecto? ¿Cómo se conecta con el mundo real?</a:t>
            </a:r>
            <a:endParaRPr sz="18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¿Qué aspectos podríamos mejorar del trabajo realizado como equipo?</a:t>
            </a:r>
            <a:endParaRPr sz="1800" dirty="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50" y="2318129"/>
            <a:ext cx="8175900" cy="646321"/>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Límites, derivadas e integrales</a:t>
            </a:r>
            <a:endParaRPr sz="33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3810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403687" y="368665"/>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Reflexión</a:t>
            </a:r>
            <a:endParaRPr sz="3000" b="1" i="0" u="none" strike="noStrike" cap="none" dirty="0">
              <a:solidFill>
                <a:srgbClr val="423B71"/>
              </a:solidFill>
              <a:latin typeface="Calibri"/>
              <a:ea typeface="Calibri"/>
              <a:cs typeface="Calibri"/>
              <a:sym typeface="Calibri"/>
            </a:endParaRPr>
          </a:p>
        </p:txBody>
      </p:sp>
      <p:sp>
        <p:nvSpPr>
          <p:cNvPr id="149" name="Google Shape;149;p29"/>
          <p:cNvSpPr txBox="1"/>
          <p:nvPr/>
        </p:nvSpPr>
        <p:spPr>
          <a:xfrm>
            <a:off x="319313" y="1707543"/>
            <a:ext cx="5283199" cy="2909997"/>
          </a:xfrm>
          <a:prstGeom prst="rect">
            <a:avLst/>
          </a:prstGeom>
          <a:solidFill>
            <a:srgbClr val="F3F3F3"/>
          </a:solid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ct val="95000"/>
              <a:buFont typeface="Calibri"/>
              <a:buChar char="●"/>
            </a:pPr>
            <a:r>
              <a:rPr lang="es-419" dirty="0">
                <a:solidFill>
                  <a:schemeClr val="dk1"/>
                </a:solidFill>
                <a:latin typeface="Calibri"/>
                <a:ea typeface="Calibri"/>
                <a:cs typeface="Calibri"/>
                <a:sym typeface="Calibri"/>
              </a:rPr>
              <a:t>¿Conocían la energía mareomotriz? ¿Por qué se considera una energía renovable?</a:t>
            </a:r>
          </a:p>
          <a:p>
            <a:pPr marL="457200" lvl="0" indent="-355600" algn="l" rtl="0">
              <a:lnSpc>
                <a:spcPct val="115000"/>
              </a:lnSpc>
              <a:spcBef>
                <a:spcPts val="0"/>
              </a:spcBef>
              <a:spcAft>
                <a:spcPts val="0"/>
              </a:spcAft>
              <a:buClr>
                <a:schemeClr val="dk1"/>
              </a:buClr>
              <a:buSzPct val="95000"/>
              <a:buFont typeface="Calibri"/>
              <a:buChar char="●"/>
            </a:pPr>
            <a:r>
              <a:rPr lang="es-419" dirty="0">
                <a:solidFill>
                  <a:schemeClr val="dk1"/>
                </a:solidFill>
                <a:latin typeface="Calibri"/>
                <a:ea typeface="Calibri"/>
                <a:cs typeface="Calibri"/>
                <a:sym typeface="Calibri"/>
              </a:rPr>
              <a:t>¿Cuál es el potencial de Chile para aprovechar la energía del mar?</a:t>
            </a:r>
          </a:p>
          <a:p>
            <a:pPr marL="457200" lvl="0" indent="-355600" algn="l" rtl="0">
              <a:lnSpc>
                <a:spcPct val="115000"/>
              </a:lnSpc>
              <a:spcBef>
                <a:spcPts val="0"/>
              </a:spcBef>
              <a:spcAft>
                <a:spcPts val="0"/>
              </a:spcAft>
              <a:buClr>
                <a:schemeClr val="dk1"/>
              </a:buClr>
              <a:buSzPct val="95000"/>
              <a:buFont typeface="Calibri"/>
              <a:buChar char="●"/>
            </a:pPr>
            <a:r>
              <a:rPr lang="es-419" dirty="0">
                <a:solidFill>
                  <a:schemeClr val="dk1"/>
                </a:solidFill>
                <a:latin typeface="Calibri"/>
                <a:ea typeface="Calibri"/>
                <a:cs typeface="Calibri"/>
                <a:sym typeface="Calibri"/>
              </a:rPr>
              <a:t>¿Cómo se aprovechan las mareas para producir energía?</a:t>
            </a:r>
          </a:p>
          <a:p>
            <a:pPr marL="457200" lvl="0" indent="-355600" algn="l" rtl="0">
              <a:lnSpc>
                <a:spcPct val="115000"/>
              </a:lnSpc>
              <a:spcBef>
                <a:spcPts val="0"/>
              </a:spcBef>
              <a:spcAft>
                <a:spcPts val="0"/>
              </a:spcAft>
              <a:buClr>
                <a:schemeClr val="dk1"/>
              </a:buClr>
              <a:buSzPct val="95000"/>
              <a:buFont typeface="Calibri"/>
              <a:buChar char="●"/>
            </a:pPr>
            <a:r>
              <a:rPr lang="es-419" dirty="0">
                <a:solidFill>
                  <a:schemeClr val="dk1"/>
                </a:solidFill>
                <a:latin typeface="Calibri"/>
                <a:ea typeface="Calibri"/>
                <a:cs typeface="Calibri"/>
                <a:sym typeface="Calibri"/>
              </a:rPr>
              <a:t>¿Qué características creen ustedes que debe tener el lugar donde se instalen este tipo de generadores eléctricos?</a:t>
            </a:r>
          </a:p>
          <a:p>
            <a:pPr marL="457200" lvl="0" indent="-355600" algn="l" rtl="0">
              <a:lnSpc>
                <a:spcPct val="115000"/>
              </a:lnSpc>
              <a:spcBef>
                <a:spcPts val="0"/>
              </a:spcBef>
              <a:spcAft>
                <a:spcPts val="0"/>
              </a:spcAft>
              <a:buClr>
                <a:schemeClr val="dk1"/>
              </a:buClr>
              <a:buSzPct val="95000"/>
              <a:buFont typeface="Calibri"/>
              <a:buChar char="●"/>
            </a:pPr>
            <a:r>
              <a:rPr lang="es-419" dirty="0">
                <a:solidFill>
                  <a:schemeClr val="dk1"/>
                </a:solidFill>
                <a:latin typeface="Calibri"/>
                <a:ea typeface="Calibri"/>
                <a:cs typeface="Calibri"/>
                <a:sym typeface="Calibri"/>
              </a:rPr>
              <a:t>¿Qué criterios creen que son necesarios para decidir dónde instalar este tipo de plantas de energía?</a:t>
            </a:r>
          </a:p>
          <a:p>
            <a:pPr marL="457200" lvl="0" indent="-355600" algn="l" rtl="0">
              <a:lnSpc>
                <a:spcPct val="115000"/>
              </a:lnSpc>
              <a:spcBef>
                <a:spcPts val="0"/>
              </a:spcBef>
              <a:spcAft>
                <a:spcPts val="0"/>
              </a:spcAft>
              <a:buClr>
                <a:schemeClr val="dk1"/>
              </a:buClr>
              <a:buSzPct val="95000"/>
              <a:buFont typeface="Calibri"/>
              <a:buChar char="●"/>
            </a:pPr>
            <a:r>
              <a:rPr lang="es-419" dirty="0">
                <a:solidFill>
                  <a:schemeClr val="dk1"/>
                </a:solidFill>
                <a:latin typeface="Calibri"/>
                <a:ea typeface="Calibri"/>
                <a:cs typeface="Calibri"/>
                <a:sym typeface="Calibri"/>
              </a:rPr>
              <a:t>¿Por qué creen que no es un tipo de energía muy difundido en el país?</a:t>
            </a:r>
          </a:p>
        </p:txBody>
      </p:sp>
      <p:sp>
        <p:nvSpPr>
          <p:cNvPr id="2" name="Google Shape;149;p29">
            <a:extLst>
              <a:ext uri="{FF2B5EF4-FFF2-40B4-BE49-F238E27FC236}">
                <a16:creationId xmlns:a16="http://schemas.microsoft.com/office/drawing/2014/main" id="{5FDF25F8-CBB1-05EF-256B-1B82228880D5}"/>
              </a:ext>
            </a:extLst>
          </p:cNvPr>
          <p:cNvSpPr txBox="1"/>
          <p:nvPr/>
        </p:nvSpPr>
        <p:spPr>
          <a:xfrm>
            <a:off x="963258" y="1063598"/>
            <a:ext cx="7331655"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dirty="0">
                <a:solidFill>
                  <a:schemeClr val="dk1"/>
                </a:solidFill>
                <a:latin typeface="Calibri"/>
                <a:ea typeface="Calibri"/>
                <a:cs typeface="Calibri"/>
                <a:sym typeface="Calibri"/>
              </a:rPr>
              <a:t>Discutan en sus grupos las siguientes preguntas,</a:t>
            </a:r>
            <a:endParaRPr sz="1800" dirty="0">
              <a:solidFill>
                <a:schemeClr val="dk1"/>
              </a:solidFill>
              <a:latin typeface="Calibri"/>
              <a:ea typeface="Calibri"/>
              <a:cs typeface="Calibri"/>
              <a:sym typeface="Calibri"/>
            </a:endParaRPr>
          </a:p>
        </p:txBody>
      </p:sp>
      <p:pic>
        <p:nvPicPr>
          <p:cNvPr id="4" name="Gráfico 3" descr="Usuarios con relleno sólido">
            <a:extLst>
              <a:ext uri="{FF2B5EF4-FFF2-40B4-BE49-F238E27FC236}">
                <a16:creationId xmlns:a16="http://schemas.microsoft.com/office/drawing/2014/main" id="{7395E963-BFF8-71A9-FBC8-D53CE595AF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313" y="971066"/>
            <a:ext cx="643945" cy="643945"/>
          </a:xfrm>
          <a:prstGeom prst="rect">
            <a:avLst/>
          </a:prstGeom>
        </p:spPr>
      </p:pic>
      <p:pic>
        <p:nvPicPr>
          <p:cNvPr id="1026" name="Picture 2">
            <a:extLst>
              <a:ext uri="{FF2B5EF4-FFF2-40B4-BE49-F238E27FC236}">
                <a16:creationId xmlns:a16="http://schemas.microsoft.com/office/drawing/2014/main" id="{634C43A5-3DD7-3737-27FC-2A668F509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686" y="2314970"/>
            <a:ext cx="2545670" cy="1696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p:nvPr/>
        </p:nvSpPr>
        <p:spPr>
          <a:xfrm>
            <a:off x="427800" y="602118"/>
            <a:ext cx="41442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Desafío</a:t>
            </a:r>
            <a:endParaRPr sz="3000" b="1" i="0" u="none" strike="noStrike" cap="none" dirty="0">
              <a:solidFill>
                <a:srgbClr val="423B71"/>
              </a:solidFill>
              <a:latin typeface="Calibri"/>
              <a:ea typeface="Calibri"/>
              <a:cs typeface="Calibri"/>
              <a:sym typeface="Calibri"/>
            </a:endParaRPr>
          </a:p>
        </p:txBody>
      </p:sp>
      <p:sp>
        <p:nvSpPr>
          <p:cNvPr id="3" name="Google Shape;162;p31">
            <a:extLst>
              <a:ext uri="{FF2B5EF4-FFF2-40B4-BE49-F238E27FC236}">
                <a16:creationId xmlns:a16="http://schemas.microsoft.com/office/drawing/2014/main" id="{6F8F8B18-82DA-753F-5FB0-1302AB44EE3A}"/>
              </a:ext>
            </a:extLst>
          </p:cNvPr>
          <p:cNvSpPr txBox="1"/>
          <p:nvPr/>
        </p:nvSpPr>
        <p:spPr>
          <a:xfrm>
            <a:off x="623897" y="1932551"/>
            <a:ext cx="7896205" cy="777106"/>
          </a:xfrm>
          <a:prstGeom prst="rect">
            <a:avLst/>
          </a:prstGeom>
          <a:solidFill>
            <a:schemeClr val="lt2"/>
          </a:solidFill>
          <a:ln>
            <a:noFill/>
          </a:ln>
        </p:spPr>
        <p:txBody>
          <a:bodyPr spcFirstLastPara="1" wrap="square" lIns="68575" tIns="34275" rIns="68575" bIns="34275" anchor="t" anchorCtr="0">
            <a:spAutoFit/>
          </a:bodyPr>
          <a:lstStyle/>
          <a:p>
            <a:pPr marL="0" lvl="0" indent="0" algn="ctr" rtl="0">
              <a:lnSpc>
                <a:spcPct val="115000"/>
              </a:lnSpc>
              <a:spcBef>
                <a:spcPts val="0"/>
              </a:spcBef>
              <a:spcAft>
                <a:spcPts val="0"/>
              </a:spcAft>
              <a:buClr>
                <a:schemeClr val="dk1"/>
              </a:buClr>
              <a:buSzPts val="1100"/>
              <a:buFont typeface="Arial"/>
              <a:buNone/>
            </a:pPr>
            <a:r>
              <a:rPr lang="es-419" sz="2000" b="1" dirty="0">
                <a:solidFill>
                  <a:schemeClr val="dk1"/>
                </a:solidFill>
                <a:latin typeface="Calibri"/>
                <a:ea typeface="Calibri"/>
                <a:cs typeface="Calibri"/>
                <a:sym typeface="Calibri"/>
              </a:rPr>
              <a:t>¿Dónde ubicarías una planta de energía mareomotriz en la región del país donde viven? ¿Por qué?</a:t>
            </a:r>
          </a:p>
        </p:txBody>
      </p:sp>
      <p:sp>
        <p:nvSpPr>
          <p:cNvPr id="4" name="Rectángulo 3">
            <a:extLst>
              <a:ext uri="{FF2B5EF4-FFF2-40B4-BE49-F238E27FC236}">
                <a16:creationId xmlns:a16="http://schemas.microsoft.com/office/drawing/2014/main" id="{00FC619D-9CFE-801B-57B8-403CD7667751}"/>
              </a:ext>
            </a:extLst>
          </p:cNvPr>
          <p:cNvSpPr/>
          <p:nvPr/>
        </p:nvSpPr>
        <p:spPr>
          <a:xfrm>
            <a:off x="799888" y="3466198"/>
            <a:ext cx="7544224" cy="885370"/>
          </a:xfrm>
          <a:prstGeom prst="rect">
            <a:avLst/>
          </a:prstGeom>
          <a:noFill/>
          <a:ln w="12700">
            <a:solidFill>
              <a:srgbClr val="62B79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sz="1600" dirty="0">
                <a:solidFill>
                  <a:schemeClr val="tx1"/>
                </a:solidFill>
                <a:latin typeface="Calibri" panose="020F0502020204030204" pitchFamily="34" charset="0"/>
                <a:cs typeface="Calibri" panose="020F0502020204030204" pitchFamily="34" charset="0"/>
              </a:rPr>
              <a:t>En la siguiente etapa del proyecto, cada grupo deberá investigar en mayor profundidad en torno a los aspectos contextuales de este desafío, a fin de contar con información relevante que les permita responder esta pregunta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646321"/>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4°medio</a:t>
            </a:r>
            <a:endParaRPr sz="33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6061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Límites, derivadas e integrales</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(Etapa Investigación)</a:t>
            </a:r>
            <a:endParaRPr sz="3300" b="1"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Recuerdo</a:t>
            </a:r>
            <a:endParaRPr sz="3000" b="1" i="0" u="none" strike="noStrike" cap="none">
              <a:solidFill>
                <a:srgbClr val="423B71"/>
              </a:solidFill>
              <a:latin typeface="Calibri"/>
              <a:ea typeface="Calibri"/>
              <a:cs typeface="Calibri"/>
              <a:sym typeface="Calibri"/>
            </a:endParaRPr>
          </a:p>
        </p:txBody>
      </p:sp>
      <p:sp>
        <p:nvSpPr>
          <p:cNvPr id="134" name="Google Shape;134;p27"/>
          <p:cNvSpPr txBox="1"/>
          <p:nvPr/>
        </p:nvSpPr>
        <p:spPr>
          <a:xfrm>
            <a:off x="486228" y="1653041"/>
            <a:ext cx="8321108" cy="2400627"/>
          </a:xfrm>
          <a:prstGeom prst="rect">
            <a:avLst/>
          </a:prstGeom>
          <a:noFill/>
          <a:ln w="9525">
            <a:solidFill>
              <a:srgbClr val="62B799"/>
            </a:solidFill>
          </a:ln>
        </p:spPr>
        <p:txBody>
          <a:bodyPr spcFirstLastPara="1" wrap="square" lIns="91425" tIns="91425" rIns="91425" bIns="91425" anchor="t" anchorCtr="0">
            <a:spAutoFit/>
          </a:bodyPr>
          <a:lstStyle/>
          <a:p>
            <a:pPr marL="0" lvl="0" indent="0" algn="l" rtl="0">
              <a:spcBef>
                <a:spcPts val="0"/>
              </a:spcBef>
              <a:spcAft>
                <a:spcPts val="0"/>
              </a:spcAft>
              <a:buNone/>
            </a:pPr>
            <a:r>
              <a:rPr lang="es-419" sz="1800" dirty="0">
                <a:solidFill>
                  <a:schemeClr val="dk1"/>
                </a:solidFill>
                <a:latin typeface="Calibri"/>
                <a:ea typeface="Calibri"/>
                <a:cs typeface="Calibri"/>
                <a:sym typeface="Calibri"/>
              </a:rPr>
              <a:t>En este proyecto, nos interesa responder al siguiente desafío, </a:t>
            </a:r>
          </a:p>
          <a:p>
            <a:pPr marL="0" lvl="0" indent="0" algn="l" rtl="0">
              <a:spcBef>
                <a:spcPts val="0"/>
              </a:spcBef>
              <a:spcAft>
                <a:spcPts val="0"/>
              </a:spcAft>
              <a:buNone/>
            </a:pPr>
            <a:endParaRPr lang="es-419" sz="1800" dirty="0">
              <a:solidFill>
                <a:schemeClr val="dk1"/>
              </a:solidFill>
              <a:latin typeface="Calibri"/>
              <a:ea typeface="Calibri"/>
              <a:cs typeface="Calibri"/>
              <a:sym typeface="Calibri"/>
            </a:endParaRPr>
          </a:p>
          <a:p>
            <a:pPr algn="ctr"/>
            <a:r>
              <a:rPr lang="es-419" sz="1800" b="0" i="1" u="none" strike="noStrike" baseline="0" dirty="0">
                <a:latin typeface="Calibri" panose="020F0502020204030204" pitchFamily="34" charset="0"/>
              </a:rPr>
              <a:t>¿Dónde ubicarías una planta de energía mareomotriz en la región del país donde viven?</a:t>
            </a:r>
          </a:p>
          <a:p>
            <a:pPr algn="ctr"/>
            <a:r>
              <a:rPr lang="es-419" sz="1800" b="0" i="1" u="none" strike="noStrike" baseline="0" dirty="0">
                <a:latin typeface="Calibri" panose="020F0502020204030204" pitchFamily="34" charset="0"/>
              </a:rPr>
              <a:t>¿Por qué?</a:t>
            </a:r>
          </a:p>
          <a:p>
            <a:pPr algn="ctr"/>
            <a:endParaRPr lang="es-419" sz="1800" i="1" dirty="0">
              <a:latin typeface="Calibri" panose="020F0502020204030204" pitchFamily="34" charset="0"/>
            </a:endParaRPr>
          </a:p>
          <a:p>
            <a:pPr algn="just"/>
            <a:r>
              <a:rPr lang="es-419" sz="1800" dirty="0">
                <a:latin typeface="Calibri" panose="020F0502020204030204" pitchFamily="34" charset="0"/>
                <a:cs typeface="Calibri" panose="020F0502020204030204" pitchFamily="34" charset="0"/>
              </a:rPr>
              <a:t>Para poder abordar esta pregunta, es necesario comprender los aspectos contextuales que están involucrados en la situación planteada. Para ello, cada grupo deberá llevar a cabo una investigación.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441237"/>
            <a:ext cx="7214100" cy="9309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800" b="1" dirty="0">
                <a:solidFill>
                  <a:srgbClr val="423B71"/>
                </a:solidFill>
                <a:latin typeface="Calibri"/>
                <a:ea typeface="Calibri"/>
                <a:cs typeface="Calibri"/>
                <a:sym typeface="Calibri"/>
              </a:rPr>
              <a:t>Investigación respecto a las características de las mareas </a:t>
            </a:r>
            <a:endParaRPr sz="2800" b="1" i="0" u="none" strike="noStrike" cap="none" dirty="0">
              <a:solidFill>
                <a:srgbClr val="423B71"/>
              </a:solidFill>
              <a:latin typeface="Calibri"/>
              <a:ea typeface="Calibri"/>
              <a:cs typeface="Calibri"/>
              <a:sym typeface="Calibri"/>
            </a:endParaRPr>
          </a:p>
        </p:txBody>
      </p:sp>
      <p:sp>
        <p:nvSpPr>
          <p:cNvPr id="141" name="Google Shape;141;p28"/>
          <p:cNvSpPr txBox="1"/>
          <p:nvPr/>
        </p:nvSpPr>
        <p:spPr>
          <a:xfrm>
            <a:off x="476044" y="1793145"/>
            <a:ext cx="8191912" cy="2449871"/>
          </a:xfrm>
          <a:prstGeom prst="rect">
            <a:avLst/>
          </a:prstGeom>
          <a:solidFill>
            <a:srgbClr val="F3F3F3"/>
          </a:solid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¿Qué son las mareas?</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¿Cuáles son las causas de las mareas?</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¿Cómo varían las mareas a lo largo del tiempo?</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¿Cómo se miden y registran las mareas?</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¿Cuáles son los efectos de las mareas en el medio ambiente y la vida marina?</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¿Cómo afectan las mareas a la actividad humana y a las comunidades costeras?</a:t>
            </a:r>
          </a:p>
          <a:p>
            <a:pPr marL="457200" lvl="0" indent="-342900" algn="just" rtl="0">
              <a:lnSpc>
                <a:spcPct val="115000"/>
              </a:lnSpc>
              <a:spcBef>
                <a:spcPts val="0"/>
              </a:spcBef>
              <a:spcAft>
                <a:spcPts val="0"/>
              </a:spcAft>
              <a:buClr>
                <a:schemeClr val="dk1"/>
              </a:buClr>
              <a:buSzPct val="100000"/>
              <a:buFont typeface="+mj-lt"/>
              <a:buAutoNum type="arabicPeriod"/>
            </a:pPr>
            <a:r>
              <a:rPr lang="es-419" sz="1600" dirty="0">
                <a:solidFill>
                  <a:schemeClr val="dk1"/>
                </a:solidFill>
                <a:latin typeface="Calibri"/>
                <a:ea typeface="Calibri"/>
                <a:cs typeface="Calibri"/>
                <a:sym typeface="Calibri"/>
              </a:rPr>
              <a:t>¿Qué son las corrientes de marea? ¿Cómo se relacionan con las variaciones del nivel del mar?</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2012</Words>
  <Application>Microsoft Office PowerPoint</Application>
  <PresentationFormat>Presentación en pantalla (16:9)</PresentationFormat>
  <Paragraphs>171</Paragraphs>
  <Slides>31</Slides>
  <Notes>31</Notes>
  <HiddenSlides>1</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Cambria Math</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Ricardo Felipe Fredes Silva (ricardo.fredes)</cp:lastModifiedBy>
  <cp:revision>6</cp:revision>
  <dcterms:modified xsi:type="dcterms:W3CDTF">2024-06-25T15:27:17Z</dcterms:modified>
</cp:coreProperties>
</file>