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Nuni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27e5ae785_0_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f27e5ae785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5b3ab46d7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275b3ab46d7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592bc7497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27592bc7497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5b3ab46d7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275b3ab46d7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746a10d9fd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2746a10d9fd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7592bc7497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7592bc7497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7592bc7497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27592bc7497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7592bc7497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g27592bc7497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75b3ab46d7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275b3ab46d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746a10d9fd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746a10d9fd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5b3ab46d7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275b3ab46d7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27e5ae785_0_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s"/>
              <a:t>En este momento, debe revisar con sus estudiantes la infografía que puede encontrar en las sección de recursos. </a:t>
            </a:r>
            <a:endParaRPr/>
          </a:p>
        </p:txBody>
      </p:sp>
      <p:sp>
        <p:nvSpPr>
          <p:cNvPr id="130" name="Google Shape;130;g1f27e5ae785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592bc7497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27592bc7497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5b3ab46d7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275b3ab46d7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4373a2dd14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24373a2dd14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7592bc7497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27592bc7497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592bc7497_0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27592bc7497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7592bc7497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7592bc7497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7592bc7497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27592bc7497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7592bc7497_0_1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7592bc7497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f27e5ae785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1f27e5ae785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f27e5ae785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1f27e5ae785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7592bc7497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27592bc7497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7592bc7497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27592bc7497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2ee0e8b21c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22ee0e8b21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75b3ab46d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275b3ab46d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7592bc7497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27592bc7497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Muestras combinadas</a:t>
            </a:r>
            <a:endParaRPr b="1" sz="3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86" name="Google Shape;186;p35"/>
          <p:cNvSpPr/>
          <p:nvPr/>
        </p:nvSpPr>
        <p:spPr>
          <a:xfrm>
            <a:off x="399900" y="1251150"/>
            <a:ext cx="8344200" cy="11031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Considera la variable X = “número de muestras individuales positivas en una muestra combinada” y responde:</a:t>
            </a:r>
            <a:endParaRPr b="1"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arenR" startAt="2"/>
            </a:pPr>
            <a:r>
              <a:rPr b="1" lang="es" sz="1800">
                <a:solidFill>
                  <a:schemeClr val="dk1"/>
                </a:solidFill>
                <a:latin typeface="Calibri"/>
                <a:ea typeface="Calibri"/>
                <a:cs typeface="Calibri"/>
                <a:sym typeface="Calibri"/>
              </a:rPr>
              <a:t>¿Por qué X es una variable aleatoria?</a:t>
            </a:r>
            <a:endParaRPr b="1" sz="1800">
              <a:solidFill>
                <a:schemeClr val="dk1"/>
              </a:solidFill>
              <a:latin typeface="Calibri"/>
              <a:ea typeface="Calibri"/>
              <a:cs typeface="Calibri"/>
              <a:sym typeface="Calibri"/>
            </a:endParaRPr>
          </a:p>
        </p:txBody>
      </p:sp>
      <p:sp>
        <p:nvSpPr>
          <p:cNvPr id="187" name="Google Shape;187;p35"/>
          <p:cNvSpPr txBox="1"/>
          <p:nvPr/>
        </p:nvSpPr>
        <p:spPr>
          <a:xfrm>
            <a:off x="1245375" y="2571750"/>
            <a:ext cx="6918900" cy="708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700">
                <a:solidFill>
                  <a:schemeClr val="dk1"/>
                </a:solidFill>
                <a:highlight>
                  <a:srgbClr val="FFFFFF"/>
                </a:highlight>
                <a:latin typeface="Calibri"/>
                <a:ea typeface="Calibri"/>
                <a:cs typeface="Calibri"/>
                <a:sym typeface="Calibri"/>
              </a:rPr>
              <a:t>N</a:t>
            </a:r>
            <a:r>
              <a:rPr lang="es" sz="1700">
                <a:solidFill>
                  <a:schemeClr val="dk1"/>
                </a:solidFill>
                <a:highlight>
                  <a:srgbClr val="FFFFFF"/>
                </a:highlight>
                <a:latin typeface="Calibri"/>
                <a:ea typeface="Calibri"/>
                <a:cs typeface="Calibri"/>
                <a:sym typeface="Calibri"/>
              </a:rPr>
              <a:t>o es posible saber a priori la cantidad de muestras individuales positivas que tendrá cada grupo, por lo que </a:t>
            </a:r>
            <a:r>
              <a:rPr b="1" lang="es" sz="1700">
                <a:solidFill>
                  <a:srgbClr val="D65664"/>
                </a:solidFill>
                <a:highlight>
                  <a:srgbClr val="FFFFFF"/>
                </a:highlight>
                <a:latin typeface="Calibri"/>
                <a:ea typeface="Calibri"/>
                <a:cs typeface="Calibri"/>
                <a:sym typeface="Calibri"/>
              </a:rPr>
              <a:t>X </a:t>
            </a:r>
            <a:r>
              <a:rPr lang="es" sz="1700">
                <a:solidFill>
                  <a:schemeClr val="dk1"/>
                </a:solidFill>
                <a:highlight>
                  <a:srgbClr val="FFFFFF"/>
                </a:highlight>
                <a:latin typeface="Calibri"/>
                <a:ea typeface="Calibri"/>
                <a:cs typeface="Calibri"/>
                <a:sym typeface="Calibri"/>
              </a:rPr>
              <a:t>es una</a:t>
            </a:r>
            <a:r>
              <a:rPr b="1" lang="es" sz="1700">
                <a:solidFill>
                  <a:srgbClr val="D65664"/>
                </a:solidFill>
                <a:highlight>
                  <a:srgbClr val="FFFFFF"/>
                </a:highlight>
                <a:latin typeface="Calibri"/>
                <a:ea typeface="Calibri"/>
                <a:cs typeface="Calibri"/>
                <a:sym typeface="Calibri"/>
              </a:rPr>
              <a:t> variable aleatoria</a:t>
            </a:r>
            <a:r>
              <a:rPr lang="es" sz="1700">
                <a:solidFill>
                  <a:schemeClr val="dk1"/>
                </a:solidFill>
                <a:highlight>
                  <a:srgbClr val="FFFFFF"/>
                </a:highlight>
                <a:latin typeface="Calibri"/>
                <a:ea typeface="Calibri"/>
                <a:cs typeface="Calibri"/>
                <a:sym typeface="Calibri"/>
              </a:rPr>
              <a:t>.</a:t>
            </a:r>
            <a:endParaRPr sz="1700">
              <a:solidFill>
                <a:schemeClr val="dk1"/>
              </a:solidFill>
              <a:highlight>
                <a:srgbClr val="FFFFFF"/>
              </a:highlight>
              <a:latin typeface="Calibri"/>
              <a:ea typeface="Calibri"/>
              <a:cs typeface="Calibri"/>
              <a:sym typeface="Calibri"/>
            </a:endParaRPr>
          </a:p>
        </p:txBody>
      </p:sp>
      <p:pic>
        <p:nvPicPr>
          <p:cNvPr id="188" name="Google Shape;188;p35"/>
          <p:cNvPicPr preferRelativeResize="0"/>
          <p:nvPr/>
        </p:nvPicPr>
        <p:blipFill>
          <a:blip r:embed="rId3">
            <a:alphaModFix/>
          </a:blip>
          <a:stretch>
            <a:fillRect/>
          </a:stretch>
        </p:blipFill>
        <p:spPr>
          <a:xfrm>
            <a:off x="688713" y="3279750"/>
            <a:ext cx="7766576" cy="1558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94" name="Google Shape;194;p36"/>
          <p:cNvSpPr/>
          <p:nvPr/>
        </p:nvSpPr>
        <p:spPr>
          <a:xfrm>
            <a:off x="399900" y="1251150"/>
            <a:ext cx="8344200" cy="13872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Considera la variable X = “número de muestras individuales positivas en una muestra combinada” y responde:</a:t>
            </a:r>
            <a:endParaRPr b="1"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arenR" startAt="3"/>
            </a:pPr>
            <a:r>
              <a:rPr b="1" lang="es" sz="1800">
                <a:solidFill>
                  <a:schemeClr val="dk1"/>
                </a:solidFill>
                <a:latin typeface="Calibri"/>
                <a:ea typeface="Calibri"/>
                <a:cs typeface="Calibri"/>
                <a:sym typeface="Calibri"/>
              </a:rPr>
              <a:t>Expresa en términos matemáticos la probabilidad correspondiente a la pregunta del problema.</a:t>
            </a:r>
            <a:endParaRPr b="1"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00" name="Google Shape;200;p37"/>
          <p:cNvSpPr/>
          <p:nvPr/>
        </p:nvSpPr>
        <p:spPr>
          <a:xfrm>
            <a:off x="399900" y="1251150"/>
            <a:ext cx="8344200" cy="13872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Considera la variable X = “número de muestras individuales positivas en una muestra combinada” y responde:</a:t>
            </a:r>
            <a:endParaRPr b="1"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arenR" startAt="3"/>
            </a:pPr>
            <a:r>
              <a:rPr b="1" lang="es" sz="1800">
                <a:solidFill>
                  <a:schemeClr val="dk1"/>
                </a:solidFill>
                <a:latin typeface="Calibri"/>
                <a:ea typeface="Calibri"/>
                <a:cs typeface="Calibri"/>
                <a:sym typeface="Calibri"/>
              </a:rPr>
              <a:t>Expresa en términos matemáticos la probabilidad correspondiente a la pregunta del problema.</a:t>
            </a:r>
            <a:endParaRPr b="1" sz="1800">
              <a:solidFill>
                <a:schemeClr val="dk1"/>
              </a:solidFill>
              <a:latin typeface="Calibri"/>
              <a:ea typeface="Calibri"/>
              <a:cs typeface="Calibri"/>
              <a:sym typeface="Calibri"/>
            </a:endParaRPr>
          </a:p>
        </p:txBody>
      </p:sp>
      <p:sp>
        <p:nvSpPr>
          <p:cNvPr id="201" name="Google Shape;201;p37"/>
          <p:cNvSpPr txBox="1"/>
          <p:nvPr/>
        </p:nvSpPr>
        <p:spPr>
          <a:xfrm>
            <a:off x="1300925" y="2678050"/>
            <a:ext cx="68835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700">
                <a:solidFill>
                  <a:srgbClr val="111111"/>
                </a:solidFill>
                <a:latin typeface="Nunito"/>
                <a:ea typeface="Nunito"/>
                <a:cs typeface="Nunito"/>
                <a:sym typeface="Nunito"/>
              </a:rPr>
              <a:t>¿Cuál es la </a:t>
            </a:r>
            <a:r>
              <a:rPr b="1" lang="es" sz="1700">
                <a:solidFill>
                  <a:srgbClr val="423B71"/>
                </a:solidFill>
                <a:latin typeface="Nunito"/>
                <a:ea typeface="Nunito"/>
                <a:cs typeface="Nunito"/>
                <a:sym typeface="Nunito"/>
              </a:rPr>
              <a:t>probabilidad </a:t>
            </a:r>
            <a:r>
              <a:rPr lang="es" sz="1700">
                <a:solidFill>
                  <a:srgbClr val="111111"/>
                </a:solidFill>
                <a:latin typeface="Nunito"/>
                <a:ea typeface="Nunito"/>
                <a:cs typeface="Nunito"/>
                <a:sym typeface="Nunito"/>
              </a:rPr>
              <a:t>de que en una muestra combinada </a:t>
            </a:r>
            <a:r>
              <a:rPr lang="es" sz="1700">
                <a:solidFill>
                  <a:srgbClr val="111111"/>
                </a:solidFill>
                <a:latin typeface="Nunito"/>
                <a:ea typeface="Nunito"/>
                <a:cs typeface="Nunito"/>
                <a:sym typeface="Nunito"/>
              </a:rPr>
              <a:t>haya </a:t>
            </a:r>
            <a:endParaRPr sz="1700">
              <a:solidFill>
                <a:srgbClr val="111111"/>
              </a:solidFill>
              <a:latin typeface="Nunito"/>
              <a:ea typeface="Nunito"/>
              <a:cs typeface="Nunito"/>
              <a:sym typeface="Nunito"/>
            </a:endParaRPr>
          </a:p>
          <a:p>
            <a:pPr indent="0" lvl="0" marL="0" rtl="0" algn="ctr">
              <a:spcBef>
                <a:spcPts val="0"/>
              </a:spcBef>
              <a:spcAft>
                <a:spcPts val="0"/>
              </a:spcAft>
              <a:buNone/>
            </a:pPr>
            <a:r>
              <a:rPr b="1" lang="es" sz="1700">
                <a:solidFill>
                  <a:srgbClr val="D65664"/>
                </a:solidFill>
                <a:latin typeface="Nunito"/>
                <a:ea typeface="Nunito"/>
                <a:cs typeface="Nunito"/>
                <a:sym typeface="Nunito"/>
              </a:rPr>
              <a:t>al menos un</a:t>
            </a:r>
            <a:r>
              <a:rPr lang="es" sz="1700">
                <a:solidFill>
                  <a:srgbClr val="111111"/>
                </a:solidFill>
                <a:latin typeface="Nunito"/>
                <a:ea typeface="Nunito"/>
                <a:cs typeface="Nunito"/>
                <a:sym typeface="Nunito"/>
              </a:rPr>
              <a:t> atleta que dé positivo al uso de esteroides?</a:t>
            </a:r>
            <a:endParaRPr sz="1700"/>
          </a:p>
        </p:txBody>
      </p:sp>
      <p:pic>
        <p:nvPicPr>
          <p:cNvPr id="202" name="Google Shape;202;p37"/>
          <p:cNvPicPr preferRelativeResize="0"/>
          <p:nvPr/>
        </p:nvPicPr>
        <p:blipFill>
          <a:blip r:embed="rId3">
            <a:alphaModFix/>
          </a:blip>
          <a:stretch>
            <a:fillRect/>
          </a:stretch>
        </p:blipFill>
        <p:spPr>
          <a:xfrm>
            <a:off x="2990300" y="3568900"/>
            <a:ext cx="3534100" cy="91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8"/>
          <p:cNvSpPr txBox="1"/>
          <p:nvPr/>
        </p:nvSpPr>
        <p:spPr>
          <a:xfrm>
            <a:off x="399904" y="409125"/>
            <a:ext cx="6124500" cy="9003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Font typeface="Arial"/>
              <a:buNone/>
            </a:pPr>
            <a:r>
              <a:rPr b="1" lang="es" sz="2700">
                <a:solidFill>
                  <a:srgbClr val="423B71"/>
                </a:solidFill>
                <a:latin typeface="Calibri"/>
                <a:ea typeface="Calibri"/>
                <a:cs typeface="Calibri"/>
                <a:sym typeface="Calibri"/>
              </a:rPr>
              <a:t>Supuesto 1: Cada experimento se modela como una Bernoulli</a:t>
            </a:r>
            <a:endParaRPr b="1" i="0" sz="2700" u="none" cap="none" strike="noStrike">
              <a:solidFill>
                <a:srgbClr val="423B71"/>
              </a:solidFill>
              <a:latin typeface="Calibri"/>
              <a:ea typeface="Calibri"/>
              <a:cs typeface="Calibri"/>
              <a:sym typeface="Calibri"/>
            </a:endParaRPr>
          </a:p>
        </p:txBody>
      </p:sp>
      <p:sp>
        <p:nvSpPr>
          <p:cNvPr id="208" name="Google Shape;208;p38"/>
          <p:cNvSpPr txBox="1"/>
          <p:nvPr/>
        </p:nvSpPr>
        <p:spPr>
          <a:xfrm>
            <a:off x="551383" y="1388067"/>
            <a:ext cx="7761300" cy="1839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es lo que entendemos por un experimento repetido en esta situación?</a:t>
            </a:r>
            <a:endParaRPr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¿Cuántos resultados son posibles en cada experimento y cuáles son estos?</a:t>
            </a:r>
            <a:endParaRPr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representarías como éxito y fracaso en este experimento?</a:t>
            </a:r>
            <a:endParaRPr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¿Cuáles son las probabilidades de éxito y fracaso en este experimento?</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pic>
        <p:nvPicPr>
          <p:cNvPr id="209" name="Google Shape;209;p38"/>
          <p:cNvPicPr preferRelativeResize="0"/>
          <p:nvPr/>
        </p:nvPicPr>
        <p:blipFill>
          <a:blip r:embed="rId3">
            <a:alphaModFix/>
          </a:blip>
          <a:stretch>
            <a:fillRect/>
          </a:stretch>
        </p:blipFill>
        <p:spPr>
          <a:xfrm>
            <a:off x="3162486" y="3055126"/>
            <a:ext cx="2539088" cy="18393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9"/>
          <p:cNvSpPr txBox="1"/>
          <p:nvPr/>
        </p:nvSpPr>
        <p:spPr>
          <a:xfrm>
            <a:off x="399904" y="409125"/>
            <a:ext cx="6124500" cy="9003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Supuesto 2: Los experimentos deben ser independientes entre sí</a:t>
            </a:r>
            <a:endParaRPr b="1" i="0" sz="2700" u="none" cap="none" strike="noStrike">
              <a:solidFill>
                <a:srgbClr val="423B71"/>
              </a:solidFill>
              <a:latin typeface="Calibri"/>
              <a:ea typeface="Calibri"/>
              <a:cs typeface="Calibri"/>
              <a:sym typeface="Calibri"/>
            </a:endParaRPr>
          </a:p>
        </p:txBody>
      </p:sp>
      <p:sp>
        <p:nvSpPr>
          <p:cNvPr id="215" name="Google Shape;215;p39"/>
          <p:cNvSpPr txBox="1"/>
          <p:nvPr/>
        </p:nvSpPr>
        <p:spPr>
          <a:xfrm>
            <a:off x="551383" y="1388067"/>
            <a:ext cx="7761300" cy="10287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significa que los experimentos sean independientes entre sí? </a:t>
            </a:r>
            <a:endParaRPr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 razonable asumir que el uso o no de esteroides por un atleta no se ve afectado por el uso de otros deportistas? </a:t>
            </a:r>
            <a:endParaRPr sz="1800">
              <a:solidFill>
                <a:schemeClr val="dk1"/>
              </a:solidFill>
              <a:latin typeface="Calibri"/>
              <a:ea typeface="Calibri"/>
              <a:cs typeface="Calibri"/>
              <a:sym typeface="Calibri"/>
            </a:endParaRPr>
          </a:p>
        </p:txBody>
      </p:sp>
      <p:pic>
        <p:nvPicPr>
          <p:cNvPr id="216" name="Google Shape;216;p39"/>
          <p:cNvPicPr preferRelativeResize="0"/>
          <p:nvPr/>
        </p:nvPicPr>
        <p:blipFill>
          <a:blip r:embed="rId3">
            <a:alphaModFix/>
          </a:blip>
          <a:stretch>
            <a:fillRect/>
          </a:stretch>
        </p:blipFill>
        <p:spPr>
          <a:xfrm>
            <a:off x="2101825" y="2495417"/>
            <a:ext cx="4940360" cy="24219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0"/>
          <p:cNvSpPr txBox="1"/>
          <p:nvPr/>
        </p:nvSpPr>
        <p:spPr>
          <a:xfrm>
            <a:off x="399904" y="409125"/>
            <a:ext cx="6124500" cy="9003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Supuesto 3: La probabilidad de éxito es la misma para cada experimento</a:t>
            </a:r>
            <a:endParaRPr b="1" i="0" sz="2700" u="none" cap="none" strike="noStrike">
              <a:solidFill>
                <a:srgbClr val="423B71"/>
              </a:solidFill>
              <a:latin typeface="Calibri"/>
              <a:ea typeface="Calibri"/>
              <a:cs typeface="Calibri"/>
              <a:sym typeface="Calibri"/>
            </a:endParaRPr>
          </a:p>
        </p:txBody>
      </p:sp>
      <p:sp>
        <p:nvSpPr>
          <p:cNvPr id="222" name="Google Shape;222;p40"/>
          <p:cNvSpPr txBox="1"/>
          <p:nvPr/>
        </p:nvSpPr>
        <p:spPr>
          <a:xfrm>
            <a:off x="551383" y="1388067"/>
            <a:ext cx="7761300" cy="623400"/>
          </a:xfrm>
          <a:prstGeom prst="rect">
            <a:avLst/>
          </a:prstGeom>
          <a:noFill/>
          <a:ln>
            <a:noFill/>
          </a:ln>
        </p:spPr>
        <p:txBody>
          <a:bodyPr anchorCtr="0" anchor="t" bIns="34275" lIns="68575" spcFirstLastPara="1" rIns="68575" wrap="square" tIns="34275">
            <a:spAutoFit/>
          </a:bodyPr>
          <a:lstStyle/>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 razonable asumir que la probabilidad de que una muestra dé positivo a esteroides es la misma para cada uno de los atletas?</a:t>
            </a:r>
            <a:endParaRPr sz="1800">
              <a:solidFill>
                <a:schemeClr val="dk1"/>
              </a:solidFill>
              <a:latin typeface="Calibri"/>
              <a:ea typeface="Calibri"/>
              <a:cs typeface="Calibri"/>
              <a:sym typeface="Calibri"/>
            </a:endParaRPr>
          </a:p>
        </p:txBody>
      </p:sp>
      <p:pic>
        <p:nvPicPr>
          <p:cNvPr id="223" name="Google Shape;223;p40"/>
          <p:cNvPicPr preferRelativeResize="0"/>
          <p:nvPr/>
        </p:nvPicPr>
        <p:blipFill rotWithShape="1">
          <a:blip r:embed="rId3">
            <a:alphaModFix/>
          </a:blip>
          <a:srcRect b="0" l="0" r="24698" t="0"/>
          <a:stretch/>
        </p:blipFill>
        <p:spPr>
          <a:xfrm>
            <a:off x="1243963" y="2326200"/>
            <a:ext cx="6656077" cy="1234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1"/>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¿Qué probabilidad hay de que una muestra combinada dé positiva?</a:t>
            </a:r>
            <a:endParaRPr b="1" sz="1800">
              <a:solidFill>
                <a:schemeClr val="dk1"/>
              </a:solidFill>
              <a:latin typeface="Calibri"/>
              <a:ea typeface="Calibri"/>
              <a:cs typeface="Calibri"/>
              <a:sym typeface="Calibri"/>
            </a:endParaRPr>
          </a:p>
        </p:txBody>
      </p:sp>
      <p:sp>
        <p:nvSpPr>
          <p:cNvPr id="229" name="Google Shape;229;p4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2"/>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¿Qué probabilidad hay de que una muestra combinada dé positiva?</a:t>
            </a:r>
            <a:endParaRPr b="1" sz="1800">
              <a:solidFill>
                <a:schemeClr val="dk1"/>
              </a:solidFill>
              <a:latin typeface="Calibri"/>
              <a:ea typeface="Calibri"/>
              <a:cs typeface="Calibri"/>
              <a:sym typeface="Calibri"/>
            </a:endParaRPr>
          </a:p>
        </p:txBody>
      </p:sp>
      <p:sp>
        <p:nvSpPr>
          <p:cNvPr id="235" name="Google Shape;235;p4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pic>
        <p:nvPicPr>
          <p:cNvPr id="236" name="Google Shape;236;p42"/>
          <p:cNvPicPr preferRelativeResize="0"/>
          <p:nvPr/>
        </p:nvPicPr>
        <p:blipFill>
          <a:blip r:embed="rId3">
            <a:alphaModFix/>
          </a:blip>
          <a:stretch>
            <a:fillRect/>
          </a:stretch>
        </p:blipFill>
        <p:spPr>
          <a:xfrm>
            <a:off x="1388450" y="2229675"/>
            <a:ext cx="6367098" cy="2374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3"/>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¿Qué probabilidad hay de que haya más de una persona que haya usado esteroides en una muestra combinada que dio positiva?</a:t>
            </a:r>
            <a:endParaRPr b="1" sz="1800">
              <a:solidFill>
                <a:schemeClr val="dk1"/>
              </a:solidFill>
              <a:latin typeface="Calibri"/>
              <a:ea typeface="Calibri"/>
              <a:cs typeface="Calibri"/>
              <a:sym typeface="Calibri"/>
            </a:endParaRPr>
          </a:p>
        </p:txBody>
      </p:sp>
      <p:sp>
        <p:nvSpPr>
          <p:cNvPr id="242" name="Google Shape;242;p4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4"/>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¿Qué probabilidad hay de que haya más de una persona que haya usado esteroides en una muestra combinada que dio positiva?</a:t>
            </a:r>
            <a:endParaRPr b="1" sz="1800">
              <a:solidFill>
                <a:schemeClr val="dk1"/>
              </a:solidFill>
              <a:latin typeface="Calibri"/>
              <a:ea typeface="Calibri"/>
              <a:cs typeface="Calibri"/>
              <a:sym typeface="Calibri"/>
            </a:endParaRPr>
          </a:p>
        </p:txBody>
      </p:sp>
      <p:sp>
        <p:nvSpPr>
          <p:cNvPr id="248" name="Google Shape;248;p4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pic>
        <p:nvPicPr>
          <p:cNvPr id="249" name="Google Shape;249;p44"/>
          <p:cNvPicPr preferRelativeResize="0"/>
          <p:nvPr/>
        </p:nvPicPr>
        <p:blipFill>
          <a:blip r:embed="rId3">
            <a:alphaModFix/>
          </a:blip>
          <a:stretch>
            <a:fillRect/>
          </a:stretch>
        </p:blipFill>
        <p:spPr>
          <a:xfrm>
            <a:off x="946475" y="2352750"/>
            <a:ext cx="7251052" cy="1756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722330" y="366519"/>
            <a:ext cx="7214100" cy="9159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Font typeface="Arial"/>
              <a:buNone/>
            </a:pPr>
            <a:r>
              <a:rPr b="1" lang="es" sz="2700">
                <a:solidFill>
                  <a:srgbClr val="423B71"/>
                </a:solidFill>
                <a:latin typeface="Calibri"/>
                <a:ea typeface="Calibri"/>
                <a:cs typeface="Calibri"/>
                <a:sym typeface="Calibri"/>
              </a:rPr>
              <a:t>Revisemos la </a:t>
            </a:r>
            <a:r>
              <a:rPr b="1" lang="es" sz="2800" u="sng">
                <a:solidFill>
                  <a:srgbClr val="423B71"/>
                </a:solidFill>
                <a:latin typeface="Calibri"/>
                <a:ea typeface="Calibri"/>
                <a:cs typeface="Calibri"/>
                <a:sym typeface="Calibri"/>
              </a:rPr>
              <a:t>infografía</a:t>
            </a:r>
            <a:r>
              <a:rPr b="1" lang="es" sz="2700">
                <a:solidFill>
                  <a:srgbClr val="423B71"/>
                </a:solidFill>
                <a:latin typeface="Calibri"/>
                <a:ea typeface="Calibri"/>
                <a:cs typeface="Calibri"/>
                <a:sym typeface="Calibri"/>
              </a:rPr>
              <a:t> de esta situación:</a:t>
            </a:r>
            <a:endParaRPr b="1" sz="2400">
              <a:solidFill>
                <a:srgbClr val="423B7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700"/>
              <a:buFont typeface="Arial"/>
              <a:buNone/>
            </a:pPr>
            <a:r>
              <a:rPr lang="es" sz="2700">
                <a:solidFill>
                  <a:srgbClr val="423B71"/>
                </a:solidFill>
                <a:latin typeface="Calibri"/>
                <a:ea typeface="Calibri"/>
                <a:cs typeface="Calibri"/>
                <a:sym typeface="Calibri"/>
              </a:rPr>
              <a:t>“¿Qué es el pool testing?”</a:t>
            </a:r>
            <a:r>
              <a:rPr b="1" lang="es" sz="2400">
                <a:solidFill>
                  <a:srgbClr val="423B71"/>
                </a:solidFill>
                <a:latin typeface="Calibri"/>
                <a:ea typeface="Calibri"/>
                <a:cs typeface="Calibri"/>
                <a:sym typeface="Calibri"/>
              </a:rPr>
              <a:t> </a:t>
            </a:r>
            <a:endParaRPr b="1" sz="2400">
              <a:solidFill>
                <a:srgbClr val="423B71"/>
              </a:solidFill>
              <a:latin typeface="Calibri"/>
              <a:ea typeface="Calibri"/>
              <a:cs typeface="Calibri"/>
              <a:sym typeface="Calibri"/>
            </a:endParaRPr>
          </a:p>
        </p:txBody>
      </p:sp>
      <p:sp>
        <p:nvSpPr>
          <p:cNvPr id="133" name="Google Shape;133;p27"/>
          <p:cNvSpPr txBox="1"/>
          <p:nvPr/>
        </p:nvSpPr>
        <p:spPr>
          <a:xfrm>
            <a:off x="3072000" y="45164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 sz="900">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pic>
        <p:nvPicPr>
          <p:cNvPr id="134" name="Google Shape;134;p27"/>
          <p:cNvPicPr preferRelativeResize="0"/>
          <p:nvPr/>
        </p:nvPicPr>
        <p:blipFill>
          <a:blip r:embed="rId3">
            <a:alphaModFix/>
          </a:blip>
          <a:stretch>
            <a:fillRect/>
          </a:stretch>
        </p:blipFill>
        <p:spPr>
          <a:xfrm>
            <a:off x="2560263" y="1434819"/>
            <a:ext cx="4023480" cy="29292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5"/>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De las n = 20 muestras combinadas, ¿cuántas se espera que sean positivas? Interpreta el resultado.</a:t>
            </a:r>
            <a:endParaRPr b="1" sz="1800">
              <a:solidFill>
                <a:schemeClr val="dk1"/>
              </a:solidFill>
              <a:latin typeface="Calibri"/>
              <a:ea typeface="Calibri"/>
              <a:cs typeface="Calibri"/>
              <a:sym typeface="Calibri"/>
            </a:endParaRPr>
          </a:p>
        </p:txBody>
      </p:sp>
      <p:sp>
        <p:nvSpPr>
          <p:cNvPr id="255" name="Google Shape;255;p4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6"/>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De las n = 20 muestras combinadas, ¿cuántas se espera que sean positivas? Interpreta el resultado.</a:t>
            </a:r>
            <a:endParaRPr b="1" sz="1800">
              <a:solidFill>
                <a:schemeClr val="dk1"/>
              </a:solidFill>
              <a:latin typeface="Calibri"/>
              <a:ea typeface="Calibri"/>
              <a:cs typeface="Calibri"/>
              <a:sym typeface="Calibri"/>
            </a:endParaRPr>
          </a:p>
        </p:txBody>
      </p:sp>
      <p:sp>
        <p:nvSpPr>
          <p:cNvPr id="261" name="Google Shape;261;p4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pic>
        <p:nvPicPr>
          <p:cNvPr id="262" name="Google Shape;262;p46"/>
          <p:cNvPicPr preferRelativeResize="0"/>
          <p:nvPr/>
        </p:nvPicPr>
        <p:blipFill>
          <a:blip r:embed="rId3">
            <a:alphaModFix/>
          </a:blip>
          <a:stretch>
            <a:fillRect/>
          </a:stretch>
        </p:blipFill>
        <p:spPr>
          <a:xfrm>
            <a:off x="3098525" y="2414200"/>
            <a:ext cx="2946950" cy="1481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7"/>
          <p:cNvSpPr txBox="1"/>
          <p:nvPr/>
        </p:nvSpPr>
        <p:spPr>
          <a:xfrm>
            <a:off x="551383" y="13880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pool testing es una estrategia que permite analizar muestras en grupos, reduciendo así la cantidad de testeos. Es particularmente útil cuando se requiere analizar de manera rápida un gran volumen de muestras.</a:t>
            </a:r>
            <a:endParaRPr sz="1800">
              <a:solidFill>
                <a:schemeClr val="dk1"/>
              </a:solidFill>
              <a:latin typeface="Calibri"/>
              <a:ea typeface="Calibri"/>
              <a:cs typeface="Calibri"/>
              <a:sym typeface="Calibri"/>
            </a:endParaRPr>
          </a:p>
        </p:txBody>
      </p:sp>
      <p:sp>
        <p:nvSpPr>
          <p:cNvPr id="268" name="Google Shape;268;p4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69" name="Google Shape;269;p47"/>
          <p:cNvPicPr preferRelativeResize="0"/>
          <p:nvPr/>
        </p:nvPicPr>
        <p:blipFill>
          <a:blip r:embed="rId3">
            <a:alphaModFix/>
          </a:blip>
          <a:stretch>
            <a:fillRect/>
          </a:stretch>
        </p:blipFill>
        <p:spPr>
          <a:xfrm>
            <a:off x="2137625" y="2420498"/>
            <a:ext cx="4868751" cy="19802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8"/>
          <p:cNvSpPr txBox="1"/>
          <p:nvPr/>
        </p:nvSpPr>
        <p:spPr>
          <a:xfrm>
            <a:off x="551383" y="1388067"/>
            <a:ext cx="7761300" cy="21165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Para modelar una situación mediante la distribución binomial se debe verificar que se cumplan ciertos supuestos. Estos son:</a:t>
            </a:r>
            <a:endParaRPr sz="1800">
              <a:solidFill>
                <a:schemeClr val="dk1"/>
              </a:solidFill>
              <a:latin typeface="Calibri"/>
              <a:ea typeface="Calibri"/>
              <a:cs typeface="Calibri"/>
              <a:sym typeface="Calibri"/>
            </a:endParaRPr>
          </a:p>
          <a:p>
            <a:pPr indent="-342900" lvl="1" marL="9144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que cada experimento solo tenga </a:t>
            </a:r>
            <a:r>
              <a:rPr b="1" lang="es" sz="1800">
                <a:solidFill>
                  <a:srgbClr val="433B71"/>
                </a:solidFill>
                <a:latin typeface="Calibri"/>
                <a:ea typeface="Calibri"/>
                <a:cs typeface="Calibri"/>
                <a:sym typeface="Calibri"/>
              </a:rPr>
              <a:t>dos posibles resultados</a:t>
            </a:r>
            <a:r>
              <a:rPr lang="es" sz="1800">
                <a:solidFill>
                  <a:schemeClr val="dk1"/>
                </a:solidFill>
                <a:latin typeface="Calibri"/>
                <a:ea typeface="Calibri"/>
                <a:cs typeface="Calibri"/>
                <a:sym typeface="Calibri"/>
              </a:rPr>
              <a:t> complementarios, </a:t>
            </a:r>
            <a:endParaRPr sz="1800">
              <a:solidFill>
                <a:schemeClr val="dk1"/>
              </a:solidFill>
              <a:latin typeface="Calibri"/>
              <a:ea typeface="Calibri"/>
              <a:cs typeface="Calibri"/>
              <a:sym typeface="Calibri"/>
            </a:endParaRPr>
          </a:p>
          <a:p>
            <a:pPr indent="-342900" lvl="1" marL="9144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que los experimentos sean </a:t>
            </a:r>
            <a:r>
              <a:rPr b="1" lang="es" sz="1800">
                <a:solidFill>
                  <a:srgbClr val="423B71"/>
                </a:solidFill>
                <a:latin typeface="Calibri"/>
                <a:ea typeface="Calibri"/>
                <a:cs typeface="Calibri"/>
                <a:sym typeface="Calibri"/>
              </a:rPr>
              <a:t>independientes </a:t>
            </a:r>
            <a:r>
              <a:rPr lang="es" sz="1800">
                <a:solidFill>
                  <a:schemeClr val="dk1"/>
                </a:solidFill>
                <a:latin typeface="Calibri"/>
                <a:ea typeface="Calibri"/>
                <a:cs typeface="Calibri"/>
                <a:sym typeface="Calibri"/>
              </a:rPr>
              <a:t>entre sí, y </a:t>
            </a:r>
            <a:endParaRPr sz="1800">
              <a:solidFill>
                <a:schemeClr val="dk1"/>
              </a:solidFill>
              <a:latin typeface="Calibri"/>
              <a:ea typeface="Calibri"/>
              <a:cs typeface="Calibri"/>
              <a:sym typeface="Calibri"/>
            </a:endParaRPr>
          </a:p>
          <a:p>
            <a:pPr indent="-342900" lvl="1" marL="9144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que la </a:t>
            </a:r>
            <a:r>
              <a:rPr b="1" lang="es" sz="1800">
                <a:solidFill>
                  <a:srgbClr val="433B71"/>
                </a:solidFill>
                <a:latin typeface="Calibri"/>
                <a:ea typeface="Calibri"/>
                <a:cs typeface="Calibri"/>
                <a:sym typeface="Calibri"/>
              </a:rPr>
              <a:t>probabilidad de éxito sea la misma</a:t>
            </a:r>
            <a:r>
              <a:rPr lang="es" sz="1800">
                <a:solidFill>
                  <a:schemeClr val="dk1"/>
                </a:solidFill>
                <a:latin typeface="Calibri"/>
                <a:ea typeface="Calibri"/>
                <a:cs typeface="Calibri"/>
                <a:sym typeface="Calibri"/>
              </a:rPr>
              <a:t> en cada experimento.</a:t>
            </a:r>
            <a:endParaRPr sz="1800">
              <a:solidFill>
                <a:schemeClr val="dk1"/>
              </a:solidFill>
              <a:latin typeface="Calibri"/>
              <a:ea typeface="Calibri"/>
              <a:cs typeface="Calibri"/>
              <a:sym typeface="Calibri"/>
            </a:endParaRPr>
          </a:p>
        </p:txBody>
      </p:sp>
      <p:sp>
        <p:nvSpPr>
          <p:cNvPr id="275" name="Google Shape;275;p4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9"/>
          <p:cNvSpPr txBox="1"/>
          <p:nvPr/>
        </p:nvSpPr>
        <p:spPr>
          <a:xfrm>
            <a:off x="551383" y="13880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Analizar los supuestos detrás del uso de un modelo matemático permite comprender mejor la situación e interpretar mejor las soluciones del problema.</a:t>
            </a:r>
            <a:endParaRPr sz="1800">
              <a:solidFill>
                <a:schemeClr val="dk1"/>
              </a:solidFill>
              <a:latin typeface="Calibri"/>
              <a:ea typeface="Calibri"/>
              <a:cs typeface="Calibri"/>
              <a:sym typeface="Calibri"/>
            </a:endParaRPr>
          </a:p>
        </p:txBody>
      </p:sp>
      <p:sp>
        <p:nvSpPr>
          <p:cNvPr id="281" name="Google Shape;281;p4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82" name="Google Shape;282;p49"/>
          <p:cNvPicPr preferRelativeResize="0"/>
          <p:nvPr/>
        </p:nvPicPr>
        <p:blipFill>
          <a:blip r:embed="rId3">
            <a:alphaModFix/>
          </a:blip>
          <a:stretch>
            <a:fillRect/>
          </a:stretch>
        </p:blipFill>
        <p:spPr>
          <a:xfrm>
            <a:off x="2259879" y="2571750"/>
            <a:ext cx="4624236" cy="22669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0"/>
          <p:cNvSpPr txBox="1"/>
          <p:nvPr/>
        </p:nvSpPr>
        <p:spPr>
          <a:xfrm>
            <a:off x="551383" y="1388067"/>
            <a:ext cx="7761300" cy="17316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variable aleatoria X definida como “el número de éxitos obtenidos en </a:t>
            </a:r>
            <a:r>
              <a:rPr lang="es" sz="1800">
                <a:solidFill>
                  <a:schemeClr val="dk1"/>
                </a:solidFill>
                <a:latin typeface="Calibri"/>
                <a:ea typeface="Calibri"/>
                <a:cs typeface="Calibri"/>
                <a:sym typeface="Calibri"/>
              </a:rPr>
              <a:t>n</a:t>
            </a:r>
            <a:r>
              <a:rPr lang="es" sz="1800">
                <a:solidFill>
                  <a:schemeClr val="dk1"/>
                </a:solidFill>
                <a:latin typeface="Calibri"/>
                <a:ea typeface="Calibri"/>
                <a:cs typeface="Calibri"/>
                <a:sym typeface="Calibri"/>
              </a:rPr>
              <a:t> experimentos”, donde cada experimento es independiente de los otros y tiene probabilidad de éxito igual a p, se distribuye como una </a:t>
            </a:r>
            <a:r>
              <a:rPr b="1" lang="es" sz="1800">
                <a:solidFill>
                  <a:srgbClr val="D65664"/>
                </a:solidFill>
                <a:latin typeface="Calibri"/>
                <a:ea typeface="Calibri"/>
                <a:cs typeface="Calibri"/>
                <a:sym typeface="Calibri"/>
              </a:rPr>
              <a:t>binomial de parámetros n y p</a:t>
            </a:r>
            <a:r>
              <a:rPr lang="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Esto se denota usualmente como:</a:t>
            </a:r>
            <a:endParaRPr sz="1800">
              <a:solidFill>
                <a:schemeClr val="dk1"/>
              </a:solidFill>
              <a:latin typeface="Calibri"/>
              <a:ea typeface="Calibri"/>
              <a:cs typeface="Calibri"/>
              <a:sym typeface="Calibri"/>
            </a:endParaRPr>
          </a:p>
        </p:txBody>
      </p:sp>
      <p:sp>
        <p:nvSpPr>
          <p:cNvPr id="288" name="Google Shape;288;p5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89" name="Google Shape;289;p50"/>
          <p:cNvPicPr preferRelativeResize="0"/>
          <p:nvPr/>
        </p:nvPicPr>
        <p:blipFill>
          <a:blip r:embed="rId3">
            <a:alphaModFix/>
          </a:blip>
          <a:stretch>
            <a:fillRect/>
          </a:stretch>
        </p:blipFill>
        <p:spPr>
          <a:xfrm>
            <a:off x="2658439" y="3364521"/>
            <a:ext cx="3827122" cy="484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1"/>
          <p:cNvSpPr txBox="1"/>
          <p:nvPr/>
        </p:nvSpPr>
        <p:spPr>
          <a:xfrm>
            <a:off x="551383" y="13880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Cuando X corresponde a una binomial de parámetros n y p, puede tomar los valores enteros entre 0 y  n.</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 sz="1800">
                <a:solidFill>
                  <a:schemeClr val="dk1"/>
                </a:solidFill>
                <a:latin typeface="Calibri"/>
                <a:ea typeface="Calibri"/>
                <a:cs typeface="Calibri"/>
                <a:sym typeface="Calibri"/>
              </a:rPr>
              <a:t>La probabilidad de obtener X = k éxitos se calcula por medio de la fórmula:</a:t>
            </a:r>
            <a:endParaRPr sz="1800">
              <a:solidFill>
                <a:schemeClr val="dk1"/>
              </a:solidFill>
              <a:latin typeface="Calibri"/>
              <a:ea typeface="Calibri"/>
              <a:cs typeface="Calibri"/>
              <a:sym typeface="Calibri"/>
            </a:endParaRPr>
          </a:p>
        </p:txBody>
      </p:sp>
      <p:sp>
        <p:nvSpPr>
          <p:cNvPr id="295" name="Google Shape;295;p5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96" name="Google Shape;296;p51"/>
          <p:cNvPicPr preferRelativeResize="0"/>
          <p:nvPr/>
        </p:nvPicPr>
        <p:blipFill>
          <a:blip r:embed="rId3">
            <a:alphaModFix/>
          </a:blip>
          <a:stretch>
            <a:fillRect/>
          </a:stretch>
        </p:blipFill>
        <p:spPr>
          <a:xfrm>
            <a:off x="1477575" y="2673200"/>
            <a:ext cx="6351973" cy="1201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52"/>
          <p:cNvPicPr preferRelativeResize="0"/>
          <p:nvPr/>
        </p:nvPicPr>
        <p:blipFill>
          <a:blip r:embed="rId3">
            <a:alphaModFix/>
          </a:blip>
          <a:stretch>
            <a:fillRect/>
          </a:stretch>
        </p:blipFill>
        <p:spPr>
          <a:xfrm>
            <a:off x="0" y="0"/>
            <a:ext cx="9144003" cy="5143501"/>
          </a:xfrm>
          <a:prstGeom prst="rect">
            <a:avLst/>
          </a:prstGeom>
          <a:noFill/>
          <a:ln>
            <a:noFill/>
          </a:ln>
        </p:spPr>
      </p:pic>
      <p:sp>
        <p:nvSpPr>
          <p:cNvPr id="302" name="Google Shape;302;p52"/>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Muestras combinadas</a:t>
            </a:r>
            <a:endParaRPr b="1" sz="33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txBox="1"/>
          <p:nvPr/>
        </p:nvSpPr>
        <p:spPr>
          <a:xfrm>
            <a:off x="520425" y="1454850"/>
            <a:ext cx="4710300" cy="2172900"/>
          </a:xfrm>
          <a:prstGeom prst="rect">
            <a:avLst/>
          </a:prstGeom>
          <a:noFill/>
          <a:ln>
            <a:noFill/>
          </a:ln>
        </p:spPr>
        <p:txBody>
          <a:bodyPr anchorCtr="0" anchor="t" bIns="34275" lIns="68575" spcFirstLastPara="1" rIns="68575" wrap="square" tIns="34275">
            <a:spAutoFit/>
          </a:bodyPr>
          <a:lstStyle/>
          <a:p>
            <a:pPr indent="-355600" lvl="0" marL="457200" marR="0" rtl="0" algn="just">
              <a:lnSpc>
                <a:spcPct val="100000"/>
              </a:lnSpc>
              <a:spcBef>
                <a:spcPts val="1000"/>
              </a:spcBef>
              <a:spcAft>
                <a:spcPts val="0"/>
              </a:spcAft>
              <a:buClr>
                <a:srgbClr val="000000"/>
              </a:buClr>
              <a:buSzPts val="2000"/>
              <a:buFont typeface="Calibri"/>
              <a:buChar char="●"/>
            </a:pPr>
            <a:r>
              <a:rPr lang="es" sz="2000">
                <a:latin typeface="Calibri"/>
                <a:ea typeface="Calibri"/>
                <a:cs typeface="Calibri"/>
                <a:sym typeface="Calibri"/>
              </a:rPr>
              <a:t>¿Qué es el pool testing?</a:t>
            </a:r>
            <a:endParaRPr sz="2000">
              <a:latin typeface="Calibri"/>
              <a:ea typeface="Calibri"/>
              <a:cs typeface="Calibri"/>
              <a:sym typeface="Calibri"/>
            </a:endParaRPr>
          </a:p>
          <a:p>
            <a:pPr indent="-355600" lvl="0" marL="457200" marR="0" rtl="0" algn="just">
              <a:lnSpc>
                <a:spcPct val="100000"/>
              </a:lnSpc>
              <a:spcBef>
                <a:spcPts val="1000"/>
              </a:spcBef>
              <a:spcAft>
                <a:spcPts val="0"/>
              </a:spcAft>
              <a:buClr>
                <a:srgbClr val="000000"/>
              </a:buClr>
              <a:buSzPts val="2000"/>
              <a:buFont typeface="Calibri"/>
              <a:buChar char="●"/>
            </a:pPr>
            <a:r>
              <a:rPr lang="es" sz="2000">
                <a:latin typeface="Calibri"/>
                <a:ea typeface="Calibri"/>
                <a:cs typeface="Calibri"/>
                <a:sym typeface="Calibri"/>
              </a:rPr>
              <a:t>¿Por qué es necesario dividir cada muestra individual en dos?</a:t>
            </a:r>
            <a:endParaRPr sz="2000">
              <a:latin typeface="Calibri"/>
              <a:ea typeface="Calibri"/>
              <a:cs typeface="Calibri"/>
              <a:sym typeface="Calibri"/>
            </a:endParaRPr>
          </a:p>
          <a:p>
            <a:pPr indent="-355600" lvl="0" marL="457200" marR="0" rtl="0" algn="just">
              <a:lnSpc>
                <a:spcPct val="100000"/>
              </a:lnSpc>
              <a:spcBef>
                <a:spcPts val="1000"/>
              </a:spcBef>
              <a:spcAft>
                <a:spcPts val="0"/>
              </a:spcAft>
              <a:buClr>
                <a:srgbClr val="000000"/>
              </a:buClr>
              <a:buSzPts val="2000"/>
              <a:buFont typeface="Calibri"/>
              <a:buChar char="●"/>
            </a:pPr>
            <a:r>
              <a:rPr lang="es" sz="2000">
                <a:latin typeface="Calibri"/>
                <a:ea typeface="Calibri"/>
                <a:cs typeface="Calibri"/>
                <a:sym typeface="Calibri"/>
              </a:rPr>
              <a:t>¿Qué ventaja tiene el pool testing frente a los análisis individuales de las muestras?</a:t>
            </a:r>
            <a:endParaRPr sz="2000">
              <a:solidFill>
                <a:srgbClr val="000000"/>
              </a:solidFill>
              <a:latin typeface="Calibri"/>
              <a:ea typeface="Calibri"/>
              <a:cs typeface="Calibri"/>
              <a:sym typeface="Calibri"/>
            </a:endParaRPr>
          </a:p>
        </p:txBody>
      </p:sp>
      <p:sp>
        <p:nvSpPr>
          <p:cNvPr id="140" name="Google Shape;140;p28"/>
          <p:cNvSpPr txBox="1"/>
          <p:nvPr/>
        </p:nvSpPr>
        <p:spPr>
          <a:xfrm>
            <a:off x="284125" y="284125"/>
            <a:ext cx="6045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 partir de la infografía, respondamos:</a:t>
            </a:r>
            <a:endParaRPr b="1"/>
          </a:p>
        </p:txBody>
      </p:sp>
      <p:pic>
        <p:nvPicPr>
          <p:cNvPr id="141" name="Google Shape;141;p28"/>
          <p:cNvPicPr preferRelativeResize="0"/>
          <p:nvPr/>
        </p:nvPicPr>
        <p:blipFill>
          <a:blip r:embed="rId3">
            <a:alphaModFix/>
          </a:blip>
          <a:stretch>
            <a:fillRect/>
          </a:stretch>
        </p:blipFill>
        <p:spPr>
          <a:xfrm>
            <a:off x="5352700" y="1087550"/>
            <a:ext cx="3608476" cy="34086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 la situación</a:t>
            </a:r>
            <a:endParaRPr b="1" i="0" sz="2700" u="none" cap="none" strike="noStrike">
              <a:solidFill>
                <a:srgbClr val="423B71"/>
              </a:solidFill>
              <a:latin typeface="Calibri"/>
              <a:ea typeface="Calibri"/>
              <a:cs typeface="Calibri"/>
              <a:sym typeface="Calibri"/>
            </a:endParaRPr>
          </a:p>
        </p:txBody>
      </p:sp>
      <p:sp>
        <p:nvSpPr>
          <p:cNvPr id="147" name="Google Shape;147;p29"/>
          <p:cNvSpPr txBox="1"/>
          <p:nvPr/>
        </p:nvSpPr>
        <p:spPr>
          <a:xfrm>
            <a:off x="551383" y="1159467"/>
            <a:ext cx="7761300" cy="900300"/>
          </a:xfrm>
          <a:prstGeom prst="rect">
            <a:avLst/>
          </a:prstGeom>
          <a:no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En la figura se representan 60 muestras de sangre que fueron combinadas en seis grupos de 10 y luego analizadas para detectar la presencia de un cierto anticuerpo. En rojo se marcan los grupos que dieron positivo:</a:t>
            </a:r>
            <a:endParaRPr sz="1800">
              <a:solidFill>
                <a:schemeClr val="dk1"/>
              </a:solidFill>
              <a:latin typeface="Calibri"/>
              <a:ea typeface="Calibri"/>
              <a:cs typeface="Calibri"/>
              <a:sym typeface="Calibri"/>
            </a:endParaRPr>
          </a:p>
        </p:txBody>
      </p:sp>
      <p:pic>
        <p:nvPicPr>
          <p:cNvPr id="148" name="Google Shape;148;p29"/>
          <p:cNvPicPr preferRelativeResize="0"/>
          <p:nvPr/>
        </p:nvPicPr>
        <p:blipFill>
          <a:blip r:embed="rId3">
            <a:alphaModFix/>
          </a:blip>
          <a:stretch>
            <a:fillRect/>
          </a:stretch>
        </p:blipFill>
        <p:spPr>
          <a:xfrm>
            <a:off x="2506100" y="2075117"/>
            <a:ext cx="4131794" cy="27789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 la situación</a:t>
            </a:r>
            <a:endParaRPr b="1" i="0" sz="2700" u="none" cap="none" strike="noStrike">
              <a:solidFill>
                <a:srgbClr val="423B71"/>
              </a:solidFill>
              <a:latin typeface="Calibri"/>
              <a:ea typeface="Calibri"/>
              <a:cs typeface="Calibri"/>
              <a:sym typeface="Calibri"/>
            </a:endParaRPr>
          </a:p>
        </p:txBody>
      </p:sp>
      <p:sp>
        <p:nvSpPr>
          <p:cNvPr id="154" name="Google Shape;154;p30"/>
          <p:cNvSpPr txBox="1"/>
          <p:nvPr/>
        </p:nvSpPr>
        <p:spPr>
          <a:xfrm>
            <a:off x="338326" y="1438800"/>
            <a:ext cx="3636000" cy="21369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¿Cuántos test individuales deben realizarse para detectar las muestras con presencia del anticuerpo?</a:t>
            </a:r>
            <a:endParaRPr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¿Cuántos test en total se deben realizar en esta situación para identificar las que son positivas?</a:t>
            </a:r>
            <a:endParaRPr sz="1800">
              <a:solidFill>
                <a:schemeClr val="dk1"/>
              </a:solidFill>
              <a:latin typeface="Calibri"/>
              <a:ea typeface="Calibri"/>
              <a:cs typeface="Calibri"/>
              <a:sym typeface="Calibri"/>
            </a:endParaRPr>
          </a:p>
        </p:txBody>
      </p:sp>
      <p:pic>
        <p:nvPicPr>
          <p:cNvPr id="155" name="Google Shape;155;p30"/>
          <p:cNvPicPr preferRelativeResize="0"/>
          <p:nvPr/>
        </p:nvPicPr>
        <p:blipFill rotWithShape="1">
          <a:blip r:embed="rId3">
            <a:alphaModFix/>
          </a:blip>
          <a:srcRect b="0" l="5213" r="0" t="6173"/>
          <a:stretch/>
        </p:blipFill>
        <p:spPr>
          <a:xfrm>
            <a:off x="4329450" y="1222950"/>
            <a:ext cx="4611424" cy="3069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 la situación</a:t>
            </a:r>
            <a:endParaRPr b="1" i="0" sz="2700" u="none" cap="none" strike="noStrike">
              <a:solidFill>
                <a:srgbClr val="423B71"/>
              </a:solidFill>
              <a:latin typeface="Calibri"/>
              <a:ea typeface="Calibri"/>
              <a:cs typeface="Calibri"/>
              <a:sym typeface="Calibri"/>
            </a:endParaRPr>
          </a:p>
        </p:txBody>
      </p:sp>
      <p:sp>
        <p:nvSpPr>
          <p:cNvPr id="161" name="Google Shape;161;p31"/>
          <p:cNvSpPr txBox="1"/>
          <p:nvPr/>
        </p:nvSpPr>
        <p:spPr>
          <a:xfrm>
            <a:off x="551383" y="1388067"/>
            <a:ext cx="7761300" cy="2839800"/>
          </a:xfrm>
          <a:prstGeom prst="rect">
            <a:avLst/>
          </a:prstGeom>
          <a:no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Para detectar el uso de esteroides en 200 atletas que participarán en una competencia deportiva, se analizarán sus muestras de orina usando la estrategia de pool testing. Las muestras serán combinadas en grupos de 10 deportistas.</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Se sabe que la prevalencia del consumo de esteroides en los deportistas en competencias similares, como los Juegos Olímpicos de 2018, es de un 0,6 %.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lang="es" sz="1800">
                <a:solidFill>
                  <a:schemeClr val="dk1"/>
                </a:solidFill>
                <a:latin typeface="Calibri"/>
                <a:ea typeface="Calibri"/>
                <a:cs typeface="Calibri"/>
                <a:sym typeface="Calibri"/>
              </a:rPr>
              <a:t>¿Cuál es la probabilidad de que en una muestra combinada haya al menos un atleta que dé positivo al uso de esteroides?</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67" name="Google Shape;167;p32"/>
          <p:cNvSpPr/>
          <p:nvPr/>
        </p:nvSpPr>
        <p:spPr>
          <a:xfrm>
            <a:off x="399900" y="1251150"/>
            <a:ext cx="8344200" cy="11031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Considera la variable X = “número de muestras individuales positivas en una muestra combinada” y responde:</a:t>
            </a:r>
            <a:endParaRPr b="1"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arenR"/>
            </a:pPr>
            <a:r>
              <a:rPr b="1" lang="es" sz="1800">
                <a:solidFill>
                  <a:schemeClr val="dk1"/>
                </a:solidFill>
                <a:latin typeface="Calibri"/>
                <a:ea typeface="Calibri"/>
                <a:cs typeface="Calibri"/>
                <a:sym typeface="Calibri"/>
              </a:rPr>
              <a:t>¿Qué valores puede tomar la variable </a:t>
            </a:r>
            <a:r>
              <a:rPr b="1" lang="es" sz="1800">
                <a:solidFill>
                  <a:schemeClr val="dk1"/>
                </a:solidFill>
                <a:latin typeface="Calibri"/>
                <a:ea typeface="Calibri"/>
                <a:cs typeface="Calibri"/>
                <a:sym typeface="Calibri"/>
              </a:rPr>
              <a:t>X</a:t>
            </a:r>
            <a:r>
              <a:rPr b="1" lang="es" sz="18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73" name="Google Shape;173;p33"/>
          <p:cNvSpPr/>
          <p:nvPr/>
        </p:nvSpPr>
        <p:spPr>
          <a:xfrm>
            <a:off x="399900" y="1251150"/>
            <a:ext cx="8344200" cy="11031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Considera la variable X = “número de muestras individuales positivas en una muestra combinada” y responde:</a:t>
            </a:r>
            <a:endParaRPr b="1"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arenR"/>
            </a:pPr>
            <a:r>
              <a:rPr b="1" lang="es" sz="1800">
                <a:solidFill>
                  <a:schemeClr val="dk1"/>
                </a:solidFill>
                <a:latin typeface="Calibri"/>
                <a:ea typeface="Calibri"/>
                <a:cs typeface="Calibri"/>
                <a:sym typeface="Calibri"/>
              </a:rPr>
              <a:t>¿Qué valores puede tomar la variable X?</a:t>
            </a:r>
            <a:endParaRPr b="1" sz="1800">
              <a:solidFill>
                <a:schemeClr val="dk1"/>
              </a:solidFill>
              <a:latin typeface="Calibri"/>
              <a:ea typeface="Calibri"/>
              <a:cs typeface="Calibri"/>
              <a:sym typeface="Calibri"/>
            </a:endParaRPr>
          </a:p>
        </p:txBody>
      </p:sp>
      <p:pic>
        <p:nvPicPr>
          <p:cNvPr id="174" name="Google Shape;174;p33"/>
          <p:cNvPicPr preferRelativeResize="0"/>
          <p:nvPr/>
        </p:nvPicPr>
        <p:blipFill rotWithShape="1">
          <a:blip r:embed="rId3">
            <a:alphaModFix/>
          </a:blip>
          <a:srcRect b="4874" l="0" r="0" t="4183"/>
          <a:stretch/>
        </p:blipFill>
        <p:spPr>
          <a:xfrm>
            <a:off x="1820350" y="2496250"/>
            <a:ext cx="5503276" cy="2272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80" name="Google Shape;180;p34"/>
          <p:cNvSpPr/>
          <p:nvPr/>
        </p:nvSpPr>
        <p:spPr>
          <a:xfrm>
            <a:off x="399900" y="1251150"/>
            <a:ext cx="8344200" cy="11031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Considera la variable X = “número de muestras individuales positivas en una muestra combinada” y responde:</a:t>
            </a:r>
            <a:endParaRPr b="1"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arenR" startAt="2"/>
            </a:pPr>
            <a:r>
              <a:rPr b="1" lang="es" sz="1800">
                <a:solidFill>
                  <a:schemeClr val="dk1"/>
                </a:solidFill>
                <a:latin typeface="Calibri"/>
                <a:ea typeface="Calibri"/>
                <a:cs typeface="Calibri"/>
                <a:sym typeface="Calibri"/>
              </a:rPr>
              <a:t>¿Por qué X es una variable aleatoria?</a:t>
            </a:r>
            <a:endParaRPr b="1"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