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embeddedFontLst>
    <p:embeddedFont>
      <p:font typeface="Nuni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OI9n+9l7ix5XAnANDPxOmUXpck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Michel Lemarie-Johans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30A270-D398-4F95-A785-A3500600F21B}">
  <a:tblStyle styleId="{CB30A270-D398-4F95-A785-A3500600F21B}"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Nunito-bold.fntdata"/><Relationship Id="rId47" Type="http://schemas.openxmlformats.org/officeDocument/2006/relationships/font" Target="fonts/Nunito-regular.fntdata"/><Relationship Id="rId49" Type="http://schemas.openxmlformats.org/officeDocument/2006/relationships/font" Target="fonts/Nuni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Nuni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30T19:41:27.243">
    <p:pos x="3069" y="1074"/>
    <p:text>@aldo.ramirez@uchile.cl esto lo puedes pasar a ecuación porfa
_Assigned to Aldo Ramírez_</p:text>
    <p:extLst>
      <p:ext uri="{C676402C-5697-4E1C-873F-D02D1690AC5C}">
        <p15:threadingInfo timeZoneBias="0"/>
      </p:ext>
      <p:ext uri="http://customooxmlschemas.google.com/">
        <go:slidesCustomData xmlns:go="http://customooxmlschemas.google.com/" commentPostId="AAABAgZSpyw"/>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11-30T19:43:30.875">
    <p:pos x="2323" y="1724"/>
    <p:text>@aldo.ramirez@uchile.cl esto también porfa</p:text>
    <p:extLst>
      <p:ext uri="{C676402C-5697-4E1C-873F-D02D1690AC5C}">
        <p15:threadingInfo timeZoneBias="0"/>
      </p:ext>
      <p:ext uri="http://customooxmlschemas.google.com/">
        <go:slidesCustomData xmlns:go="http://customooxmlschemas.google.com/" commentPostId="AAABAgZSpy0"/>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11-30T19:56:53.726">
    <p:pos x="4710" y="3894"/>
    <p:text>y aquí</p:text>
    <p:extLst>
      <p:ext uri="{C676402C-5697-4E1C-873F-D02D1690AC5C}">
        <p15:threadingInfo timeZoneBias="0"/>
      </p:ext>
      <p:ext uri="http://customooxmlschemas.google.com/">
        <go:slidesCustomData xmlns:go="http://customooxmlschemas.google.com/" commentPostId="AAABAgZSpy8"/>
      </p:ext>
    </p:extLst>
  </p:cm>
  <p:cm authorId="0" idx="4" dt="2023-11-30T19:56:46.059">
    <p:pos x="3120" y="3058"/>
    <p:text>@aldo.ramirez@uchile.cl aquí también</p:text>
    <p:extLst>
      <p:ext uri="{C676402C-5697-4E1C-873F-D02D1690AC5C}">
        <p15:threadingInfo timeZoneBias="0"/>
      </p:ext>
      <p:ext uri="http://customooxmlschemas.google.com/">
        <go:slidesCustomData xmlns:go="http://customooxmlschemas.google.com/" commentPostId="AAABAgZSpy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419"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204b173cb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6204b173c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204b173cb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6204b173cb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204b173cb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6204b173cb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e202a4df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29e202a4df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e202a4df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29e202a4df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e202a4dfe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9e202a4dfe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c598196763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183" name="Google Shape;183;g1c598196763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e202a4df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191" name="Google Shape;191;g29e202a4df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e202a4dfe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9e202a4df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9e202a4dfe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9e202a4dfe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e202a4dfe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9e202a4dfe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e202a4dfe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29e202a4df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e202a4dfe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226" name="Google Shape;226;g29e202a4dfe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e202a4dfe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233" name="Google Shape;233;g29e202a4dfe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e202a4dfe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240" name="Google Shape;240;g29e202a4dfe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204b173cb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6204b173c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e202a4dfe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29e202a4dfe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e202a4dfe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9e202a4df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9e202a4dfe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29e202a4dfe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9e202a4dfe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9e202a4dfe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b77bf1914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tipo de fuente Calibri —&gt; imagen del preview con hipervínculo al video</a:t>
            </a:r>
            <a:endParaRPr/>
          </a:p>
        </p:txBody>
      </p:sp>
      <p:sp>
        <p:nvSpPr>
          <p:cNvPr id="95" name="Google Shape;95;g1b77bf1914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e202a4dfe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29e202a4dfe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e202a4dfe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293" name="Google Shape;293;g29e202a4dfe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e202a4dfe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300" name="Google Shape;300;g29e202a4dfe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e202a4dfe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9e202a4df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9e202a4dfe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9e202a4dfe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e202a4dfe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29e202a4dfe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e202a4dfe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328" name="Google Shape;328;g29e202a4dfe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9e202a4dfe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Página 1, </a:t>
            </a:r>
            <a:r>
              <a:rPr b="1" lang="es-419"/>
              <a:t>Hoja de Actividades</a:t>
            </a:r>
            <a:endParaRPr b="1"/>
          </a:p>
        </p:txBody>
      </p:sp>
      <p:sp>
        <p:nvSpPr>
          <p:cNvPr id="334" name="Google Shape;334;g29e202a4dfe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9e202a4df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29e202a4df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e202a4dfe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29e202a4dfe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eb61ad2f5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tipo de fuente Calibri —&gt; imagen del preview con hipervínculo al video</a:t>
            </a:r>
            <a:endParaRPr/>
          </a:p>
        </p:txBody>
      </p:sp>
      <p:sp>
        <p:nvSpPr>
          <p:cNvPr id="101" name="Google Shape;101;g1eb61ad2f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eb61ad2f58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tipo de fuente Calibri —&gt; imagen del preview con hipervínculo al video</a:t>
            </a:r>
            <a:endParaRPr/>
          </a:p>
        </p:txBody>
      </p:sp>
      <p:sp>
        <p:nvSpPr>
          <p:cNvPr id="107" name="Google Shape;107;g1eb61ad2f5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c59819676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1c59819676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b61ad2f58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1eb61ad2f5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204b173c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26204b173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216dde2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26216dde2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4" name="Shape 14"/>
        <p:cNvGrpSpPr/>
        <p:nvPr/>
      </p:nvGrpSpPr>
      <p:grpSpPr>
        <a:xfrm>
          <a:off x="0" y="0"/>
          <a:ext cx="0" cy="0"/>
          <a:chOff x="0" y="0"/>
          <a:chExt cx="0" cy="0"/>
        </a:xfrm>
      </p:grpSpPr>
      <p:sp>
        <p:nvSpPr>
          <p:cNvPr id="15" name="Google Shape;1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2" name="Shape 62"/>
        <p:cNvGrpSpPr/>
        <p:nvPr/>
      </p:nvGrpSpPr>
      <p:grpSpPr>
        <a:xfrm>
          <a:off x="0" y="0"/>
          <a:ext cx="0" cy="0"/>
          <a:chOff x="0" y="0"/>
          <a:chExt cx="0" cy="0"/>
        </a:xfrm>
      </p:grpSpPr>
      <p:sp>
        <p:nvSpPr>
          <p:cNvPr id="63" name="Google Shape;6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6"/>
          <p:cNvSpPr/>
          <p:nvPr>
            <p:ph idx="2" type="pic"/>
          </p:nvPr>
        </p:nvSpPr>
        <p:spPr>
          <a:xfrm>
            <a:off x="5183188" y="987425"/>
            <a:ext cx="6172200" cy="4873625"/>
          </a:xfrm>
          <a:prstGeom prst="rect">
            <a:avLst/>
          </a:prstGeom>
          <a:noFill/>
          <a:ln>
            <a:noFill/>
          </a:ln>
        </p:spPr>
      </p:sp>
      <p:sp>
        <p:nvSpPr>
          <p:cNvPr id="65" name="Google Shape;65;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9" name="Shape 69"/>
        <p:cNvGrpSpPr/>
        <p:nvPr/>
      </p:nvGrpSpPr>
      <p:grpSpPr>
        <a:xfrm>
          <a:off x="0" y="0"/>
          <a:ext cx="0" cy="0"/>
          <a:chOff x="0" y="0"/>
          <a:chExt cx="0" cy="0"/>
        </a:xfrm>
      </p:grpSpPr>
      <p:sp>
        <p:nvSpPr>
          <p:cNvPr id="70" name="Google Shape;70;p17"/>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5" name="Shape 75"/>
        <p:cNvGrpSpPr/>
        <p:nvPr/>
      </p:nvGrpSpPr>
      <p:grpSpPr>
        <a:xfrm>
          <a:off x="0" y="0"/>
          <a:ext cx="0" cy="0"/>
          <a:chOff x="0" y="0"/>
          <a:chExt cx="0" cy="0"/>
        </a:xfrm>
      </p:grpSpPr>
      <p:sp>
        <p:nvSpPr>
          <p:cNvPr id="76" name="Google Shape;76;p1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8" name="Shape 18"/>
        <p:cNvGrpSpPr/>
        <p:nvPr/>
      </p:nvGrpSpPr>
      <p:grpSpPr>
        <a:xfrm>
          <a:off x="0" y="0"/>
          <a:ext cx="0" cy="0"/>
          <a:chOff x="0" y="0"/>
          <a:chExt cx="0" cy="0"/>
        </a:xfrm>
      </p:grpSpPr>
      <p:pic>
        <p:nvPicPr>
          <p:cNvPr descr="Forma" id="19" name="Google Shape;19;p7"/>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20" name="Shape 20"/>
        <p:cNvGrpSpPr/>
        <p:nvPr/>
      </p:nvGrpSpPr>
      <p:grpSpPr>
        <a:xfrm>
          <a:off x="0" y="0"/>
          <a:ext cx="0" cy="0"/>
          <a:chOff x="0" y="0"/>
          <a:chExt cx="0" cy="0"/>
        </a:xfrm>
      </p:grpSpPr>
      <p:pic>
        <p:nvPicPr>
          <p:cNvPr descr="Imagen que contiene Forma&#10;&#10;Descripción generada automáticamente" id="21" name="Google Shape;21;p8"/>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9"/>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p11"/>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p13"/>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5" name="Shape 55"/>
        <p:cNvGrpSpPr/>
        <p:nvPr/>
      </p:nvGrpSpPr>
      <p:grpSpPr>
        <a:xfrm>
          <a:off x="0" y="0"/>
          <a:ext cx="0" cy="0"/>
          <a:chOff x="0" y="0"/>
          <a:chExt cx="0" cy="0"/>
        </a:xfrm>
      </p:grpSpPr>
      <p:sp>
        <p:nvSpPr>
          <p:cNvPr id="56" name="Google Shape;5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9.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omments" Target="../comments/comment3.xml"/><Relationship Id="rId4" Type="http://schemas.openxmlformats.org/officeDocument/2006/relationships/image" Target="../media/image26.gif"/><Relationship Id="rId5" Type="http://schemas.openxmlformats.org/officeDocument/2006/relationships/image" Target="../media/image27.gif"/><Relationship Id="rId6"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3"/>
          <p:cNvSpPr txBox="1"/>
          <p:nvPr/>
        </p:nvSpPr>
        <p:spPr>
          <a:xfrm>
            <a:off x="645246" y="3063339"/>
            <a:ext cx="10901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s-419" sz="4400" u="none" cap="none" strike="noStrike">
                <a:solidFill>
                  <a:schemeClr val="lt1"/>
                </a:solidFill>
                <a:latin typeface="Calibri"/>
                <a:ea typeface="Calibri"/>
                <a:cs typeface="Calibri"/>
                <a:sym typeface="Calibri"/>
              </a:rPr>
              <a:t>Privacidad en aplicaciones móviles</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6204b173cb_0_14"/>
          <p:cNvSpPr txBox="1"/>
          <p:nvPr/>
        </p:nvSpPr>
        <p:spPr>
          <a:xfrm>
            <a:off x="714624" y="534775"/>
            <a:ext cx="962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Medida de la cercanía del conjunto de posiciones de un usuario. </a:t>
            </a:r>
            <a:endParaRPr b="1" i="0" sz="3600" u="none" cap="none" strike="noStrike">
              <a:solidFill>
                <a:srgbClr val="423B71"/>
              </a:solidFill>
              <a:latin typeface="Calibri"/>
              <a:ea typeface="Calibri"/>
              <a:cs typeface="Calibri"/>
              <a:sym typeface="Calibri"/>
            </a:endParaRPr>
          </a:p>
        </p:txBody>
      </p:sp>
      <p:sp>
        <p:nvSpPr>
          <p:cNvPr id="143" name="Google Shape;143;g26204b173cb_0_14"/>
          <p:cNvSpPr txBox="1"/>
          <p:nvPr/>
        </p:nvSpPr>
        <p:spPr>
          <a:xfrm>
            <a:off x="813650" y="1846613"/>
            <a:ext cx="978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¿Cómo medirías la cercanía entre ambas posiciones?</a:t>
            </a:r>
            <a:endParaRPr b="0" i="0" sz="2800" u="none" cap="none" strike="noStrike">
              <a:solidFill>
                <a:srgbClr val="423B71"/>
              </a:solidFill>
              <a:latin typeface="Calibri"/>
              <a:ea typeface="Calibri"/>
              <a:cs typeface="Calibri"/>
              <a:sym typeface="Calibri"/>
            </a:endParaRPr>
          </a:p>
        </p:txBody>
      </p:sp>
      <p:pic>
        <p:nvPicPr>
          <p:cNvPr id="144" name="Google Shape;144;g26204b173cb_0_14"/>
          <p:cNvPicPr preferRelativeResize="0"/>
          <p:nvPr/>
        </p:nvPicPr>
        <p:blipFill>
          <a:blip r:embed="rId3">
            <a:alphaModFix/>
          </a:blip>
          <a:stretch>
            <a:fillRect/>
          </a:stretch>
        </p:blipFill>
        <p:spPr>
          <a:xfrm>
            <a:off x="2928625" y="2369825"/>
            <a:ext cx="6363226" cy="422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6204b173cb_0_21"/>
          <p:cNvSpPr txBox="1"/>
          <p:nvPr/>
        </p:nvSpPr>
        <p:spPr>
          <a:xfrm>
            <a:off x="693899" y="607300"/>
            <a:ext cx="962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Medida de la cercanía del conjunto de posiciones de un usuario. </a:t>
            </a:r>
            <a:endParaRPr b="1" i="0" sz="3600" u="none" cap="none" strike="noStrike">
              <a:solidFill>
                <a:srgbClr val="423B71"/>
              </a:solidFill>
              <a:latin typeface="Calibri"/>
              <a:ea typeface="Calibri"/>
              <a:cs typeface="Calibri"/>
              <a:sym typeface="Calibri"/>
            </a:endParaRPr>
          </a:p>
        </p:txBody>
      </p:sp>
      <p:sp>
        <p:nvSpPr>
          <p:cNvPr id="150" name="Google Shape;150;g26204b173cb_0_21"/>
          <p:cNvSpPr txBox="1"/>
          <p:nvPr/>
        </p:nvSpPr>
        <p:spPr>
          <a:xfrm>
            <a:off x="813650" y="1859675"/>
            <a:ext cx="10544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Cercanía entre ambas posiciones, como la medida del segmento azul</a:t>
            </a:r>
            <a:endParaRPr b="0" i="0" sz="2800" u="none" cap="none" strike="noStrike">
              <a:solidFill>
                <a:srgbClr val="423B71"/>
              </a:solidFill>
              <a:latin typeface="Calibri"/>
              <a:ea typeface="Calibri"/>
              <a:cs typeface="Calibri"/>
              <a:sym typeface="Calibri"/>
            </a:endParaRPr>
          </a:p>
        </p:txBody>
      </p:sp>
      <p:pic>
        <p:nvPicPr>
          <p:cNvPr id="151" name="Google Shape;151;g26204b173cb_0_21"/>
          <p:cNvPicPr preferRelativeResize="0"/>
          <p:nvPr/>
        </p:nvPicPr>
        <p:blipFill>
          <a:blip r:embed="rId3">
            <a:alphaModFix/>
          </a:blip>
          <a:stretch>
            <a:fillRect/>
          </a:stretch>
        </p:blipFill>
        <p:spPr>
          <a:xfrm>
            <a:off x="2902450" y="2382875"/>
            <a:ext cx="6387100" cy="4234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6204b173cb_0_28"/>
          <p:cNvSpPr txBox="1"/>
          <p:nvPr/>
        </p:nvSpPr>
        <p:spPr>
          <a:xfrm>
            <a:off x="714624" y="534775"/>
            <a:ext cx="962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Medida de la cercanía del conjunto de posiciones de un usuario. </a:t>
            </a:r>
            <a:endParaRPr b="1" i="0" sz="3600" u="none" cap="none" strike="noStrike">
              <a:solidFill>
                <a:srgbClr val="423B71"/>
              </a:solidFill>
              <a:latin typeface="Calibri"/>
              <a:ea typeface="Calibri"/>
              <a:cs typeface="Calibri"/>
              <a:sym typeface="Calibri"/>
            </a:endParaRPr>
          </a:p>
        </p:txBody>
      </p:sp>
      <p:sp>
        <p:nvSpPr>
          <p:cNvPr id="157" name="Google Shape;157;g26204b173cb_0_28"/>
          <p:cNvSpPr txBox="1"/>
          <p:nvPr/>
        </p:nvSpPr>
        <p:spPr>
          <a:xfrm>
            <a:off x="1203900" y="1735363"/>
            <a:ext cx="978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¿Cómo medirías ahora la cercanía entre las 3 posiciones?</a:t>
            </a:r>
            <a:endParaRPr b="0" i="0" sz="2800" u="none" cap="none" strike="noStrike">
              <a:solidFill>
                <a:srgbClr val="423B71"/>
              </a:solidFill>
              <a:latin typeface="Calibri"/>
              <a:ea typeface="Calibri"/>
              <a:cs typeface="Calibri"/>
              <a:sym typeface="Calibri"/>
            </a:endParaRPr>
          </a:p>
        </p:txBody>
      </p:sp>
      <p:pic>
        <p:nvPicPr>
          <p:cNvPr id="158" name="Google Shape;158;g26204b173cb_0_28"/>
          <p:cNvPicPr preferRelativeResize="0"/>
          <p:nvPr/>
        </p:nvPicPr>
        <p:blipFill>
          <a:blip r:embed="rId3">
            <a:alphaModFix/>
          </a:blip>
          <a:stretch>
            <a:fillRect/>
          </a:stretch>
        </p:blipFill>
        <p:spPr>
          <a:xfrm>
            <a:off x="2860775" y="2258576"/>
            <a:ext cx="6470451" cy="429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9e202a4dfe_0_0"/>
          <p:cNvSpPr txBox="1"/>
          <p:nvPr/>
        </p:nvSpPr>
        <p:spPr>
          <a:xfrm>
            <a:off x="693899" y="607300"/>
            <a:ext cx="962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Medida de la cercanía del conjunto de posiciones de un usuario. </a:t>
            </a:r>
            <a:endParaRPr b="1" i="0" sz="3600" u="none" cap="none" strike="noStrike">
              <a:solidFill>
                <a:srgbClr val="423B71"/>
              </a:solidFill>
              <a:latin typeface="Calibri"/>
              <a:ea typeface="Calibri"/>
              <a:cs typeface="Calibri"/>
              <a:sym typeface="Calibri"/>
            </a:endParaRPr>
          </a:p>
        </p:txBody>
      </p:sp>
      <p:sp>
        <p:nvSpPr>
          <p:cNvPr id="164" name="Google Shape;164;g29e202a4dfe_0_0"/>
          <p:cNvSpPr txBox="1"/>
          <p:nvPr/>
        </p:nvSpPr>
        <p:spPr>
          <a:xfrm>
            <a:off x="823800" y="1807900"/>
            <a:ext cx="10544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Cercanía entre las posiciones, como promedio de los segmento azules</a:t>
            </a:r>
            <a:endParaRPr b="0" i="0" sz="2800" u="none" cap="none" strike="noStrike">
              <a:solidFill>
                <a:srgbClr val="423B71"/>
              </a:solidFill>
              <a:latin typeface="Calibri"/>
              <a:ea typeface="Calibri"/>
              <a:cs typeface="Calibri"/>
              <a:sym typeface="Calibri"/>
            </a:endParaRPr>
          </a:p>
        </p:txBody>
      </p:sp>
      <p:pic>
        <p:nvPicPr>
          <p:cNvPr id="165" name="Google Shape;165;g29e202a4dfe_0_0"/>
          <p:cNvPicPr preferRelativeResize="0"/>
          <p:nvPr/>
        </p:nvPicPr>
        <p:blipFill>
          <a:blip r:embed="rId3">
            <a:alphaModFix/>
          </a:blip>
          <a:stretch>
            <a:fillRect/>
          </a:stretch>
        </p:blipFill>
        <p:spPr>
          <a:xfrm>
            <a:off x="2690875" y="2228750"/>
            <a:ext cx="6673199" cy="4424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9e202a4dfe_0_7"/>
          <p:cNvSpPr txBox="1"/>
          <p:nvPr/>
        </p:nvSpPr>
        <p:spPr>
          <a:xfrm>
            <a:off x="693899" y="607300"/>
            <a:ext cx="9624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Medida de la cercanía del conjunto de posiciones de un usuario. </a:t>
            </a:r>
            <a:endParaRPr b="1" i="0" sz="3600" u="none" cap="none" strike="noStrike">
              <a:solidFill>
                <a:srgbClr val="423B71"/>
              </a:solidFill>
              <a:latin typeface="Calibri"/>
              <a:ea typeface="Calibri"/>
              <a:cs typeface="Calibri"/>
              <a:sym typeface="Calibri"/>
            </a:endParaRPr>
          </a:p>
        </p:txBody>
      </p:sp>
      <p:sp>
        <p:nvSpPr>
          <p:cNvPr id="171" name="Google Shape;171;g29e202a4dfe_0_7"/>
          <p:cNvSpPr txBox="1"/>
          <p:nvPr/>
        </p:nvSpPr>
        <p:spPr>
          <a:xfrm>
            <a:off x="735900" y="1716550"/>
            <a:ext cx="1072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Si consideramos ahora 5 ubicaciones, tenemos que calcular las distancias de cada segmento azul y luego calcular los promedios de estas distancias, y así obtenemos una medida de la cercanía de puntos ¿Que ocurre si tenemos más puntos?</a:t>
            </a:r>
            <a:endParaRPr b="0" i="0" sz="2400" u="none" cap="none" strike="noStrike">
              <a:solidFill>
                <a:schemeClr val="dk1"/>
              </a:solidFill>
              <a:latin typeface="Calibri"/>
              <a:ea typeface="Calibri"/>
              <a:cs typeface="Calibri"/>
              <a:sym typeface="Calibri"/>
            </a:endParaRPr>
          </a:p>
        </p:txBody>
      </p:sp>
      <p:pic>
        <p:nvPicPr>
          <p:cNvPr id="172" name="Google Shape;172;g29e202a4dfe_0_7"/>
          <p:cNvPicPr preferRelativeResize="0"/>
          <p:nvPr/>
        </p:nvPicPr>
        <p:blipFill>
          <a:blip r:embed="rId3">
            <a:alphaModFix/>
          </a:blip>
          <a:stretch>
            <a:fillRect/>
          </a:stretch>
        </p:blipFill>
        <p:spPr>
          <a:xfrm>
            <a:off x="2716225" y="2814800"/>
            <a:ext cx="5759026" cy="381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9e202a4dfe_0_15"/>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Centroide de un conjunto de puntos.</a:t>
            </a:r>
            <a:endParaRPr b="1" i="0" sz="3600" u="none" cap="none" strike="noStrike">
              <a:solidFill>
                <a:srgbClr val="423B71"/>
              </a:solidFill>
              <a:latin typeface="Calibri"/>
              <a:ea typeface="Calibri"/>
              <a:cs typeface="Calibri"/>
              <a:sym typeface="Calibri"/>
            </a:endParaRPr>
          </a:p>
        </p:txBody>
      </p:sp>
      <p:sp>
        <p:nvSpPr>
          <p:cNvPr id="178" name="Google Shape;178;g29e202a4dfe_0_15"/>
          <p:cNvSpPr txBox="1"/>
          <p:nvPr/>
        </p:nvSpPr>
        <p:spPr>
          <a:xfrm>
            <a:off x="735900" y="1705825"/>
            <a:ext cx="1072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Con 30 ubicaciones, tendríamos                 combinaciones de segmentos azules, un cálculo engorroso para medir la cercanía. Para esto es mejor que consideremos un punto de referencia a todos puntos.</a:t>
            </a:r>
            <a:endParaRPr b="0" i="0" sz="2400" u="none" cap="none" strike="noStrike">
              <a:solidFill>
                <a:schemeClr val="dk1"/>
              </a:solidFill>
              <a:latin typeface="Calibri"/>
              <a:ea typeface="Calibri"/>
              <a:cs typeface="Calibri"/>
              <a:sym typeface="Calibri"/>
            </a:endParaRPr>
          </a:p>
        </p:txBody>
      </p:sp>
      <p:pic>
        <p:nvPicPr>
          <p:cNvPr id="179" name="Google Shape;179;g29e202a4dfe_0_15"/>
          <p:cNvPicPr preferRelativeResize="0"/>
          <p:nvPr/>
        </p:nvPicPr>
        <p:blipFill rotWithShape="1">
          <a:blip r:embed="rId4">
            <a:alphaModFix/>
          </a:blip>
          <a:srcRect b="0" l="10468" r="9918" t="0"/>
          <a:stretch/>
        </p:blipFill>
        <p:spPr>
          <a:xfrm>
            <a:off x="4872300" y="1705825"/>
            <a:ext cx="1024050" cy="486425"/>
          </a:xfrm>
          <a:prstGeom prst="rect">
            <a:avLst/>
          </a:prstGeom>
          <a:noFill/>
          <a:ln>
            <a:noFill/>
          </a:ln>
        </p:spPr>
      </p:pic>
      <p:pic>
        <p:nvPicPr>
          <p:cNvPr id="180" name="Google Shape;180;g29e202a4dfe_0_15"/>
          <p:cNvPicPr preferRelativeResize="0"/>
          <p:nvPr/>
        </p:nvPicPr>
        <p:blipFill>
          <a:blip r:embed="rId5">
            <a:alphaModFix/>
          </a:blip>
          <a:stretch>
            <a:fillRect/>
          </a:stretch>
        </p:blipFill>
        <p:spPr>
          <a:xfrm>
            <a:off x="2716225" y="2814800"/>
            <a:ext cx="5759026" cy="381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c598196763_0_118"/>
          <p:cNvSpPr txBox="1"/>
          <p:nvPr/>
        </p:nvSpPr>
        <p:spPr>
          <a:xfrm>
            <a:off x="693303" y="2352575"/>
            <a:ext cx="4608900" cy="3540300"/>
          </a:xfrm>
          <a:prstGeom prst="rect">
            <a:avLst/>
          </a:prstGeom>
          <a:noFill/>
          <a:ln>
            <a:noFill/>
          </a:ln>
        </p:spPr>
        <p:txBody>
          <a:bodyPr anchorCtr="0" anchor="t" bIns="45700" lIns="91425" spcFirstLastPara="1" rIns="91425" wrap="square" tIns="45700">
            <a:spAutoFit/>
          </a:bodyPr>
          <a:lstStyle/>
          <a:p>
            <a:pPr indent="-514350" lvl="0" marL="565150" marR="0" rtl="0" algn="l">
              <a:lnSpc>
                <a:spcPct val="100000"/>
              </a:lnSpc>
              <a:spcBef>
                <a:spcPts val="0"/>
              </a:spcBef>
              <a:spcAft>
                <a:spcPts val="0"/>
              </a:spcAft>
              <a:buClr>
                <a:schemeClr val="dk1"/>
              </a:buClr>
              <a:buSzPts val="2800"/>
              <a:buFont typeface="Arial"/>
              <a:buAutoNum type="arabicPeriod"/>
            </a:pPr>
            <a:r>
              <a:rPr b="1" i="0" lang="es-419" sz="2800" u="none" cap="none" strike="noStrike">
                <a:solidFill>
                  <a:schemeClr val="dk1"/>
                </a:solidFill>
                <a:latin typeface="Calibri"/>
                <a:ea typeface="Calibri"/>
                <a:cs typeface="Calibri"/>
                <a:sym typeface="Calibri"/>
              </a:rPr>
              <a:t>Si tuvieses que elegir un punto aproximado que represente un lugar “promedio” dónde se encontraba el usuario entre estas 5 posiciones, ¿cuál elegirías: A, B o C? Justifica.</a:t>
            </a:r>
            <a:endParaRPr b="0" i="0" sz="2800" u="none" cap="none" strike="noStrike">
              <a:solidFill>
                <a:schemeClr val="dk1"/>
              </a:solidFill>
              <a:latin typeface="Calibri"/>
              <a:ea typeface="Calibri"/>
              <a:cs typeface="Calibri"/>
              <a:sym typeface="Calibri"/>
            </a:endParaRPr>
          </a:p>
        </p:txBody>
      </p:sp>
      <p:sp>
        <p:nvSpPr>
          <p:cNvPr id="186" name="Google Shape;186;g1c598196763_0_118"/>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sp>
        <p:nvSpPr>
          <p:cNvPr id="187" name="Google Shape;187;g1c598196763_0_118"/>
          <p:cNvSpPr txBox="1"/>
          <p:nvPr/>
        </p:nvSpPr>
        <p:spPr>
          <a:xfrm>
            <a:off x="613200" y="1628800"/>
            <a:ext cx="11578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419" sz="2800" u="none" cap="none" strike="noStrike">
                <a:solidFill>
                  <a:schemeClr val="dk1"/>
                </a:solidFill>
                <a:latin typeface="Calibri"/>
                <a:ea typeface="Calibri"/>
                <a:cs typeface="Calibri"/>
                <a:sym typeface="Calibri"/>
              </a:rPr>
              <a:t>Para comprender el concepto de centroide respondamos la siguiente pregunta</a:t>
            </a:r>
            <a:endParaRPr b="0" i="0" sz="1400" u="none" cap="none" strike="noStrike">
              <a:solidFill>
                <a:srgbClr val="000000"/>
              </a:solidFill>
              <a:latin typeface="Arial"/>
              <a:ea typeface="Arial"/>
              <a:cs typeface="Arial"/>
              <a:sym typeface="Arial"/>
            </a:endParaRPr>
          </a:p>
        </p:txBody>
      </p:sp>
      <p:pic>
        <p:nvPicPr>
          <p:cNvPr id="188" name="Google Shape;188;g1c598196763_0_118"/>
          <p:cNvPicPr preferRelativeResize="0"/>
          <p:nvPr/>
        </p:nvPicPr>
        <p:blipFill>
          <a:blip r:embed="rId3">
            <a:alphaModFix/>
          </a:blip>
          <a:stretch>
            <a:fillRect/>
          </a:stretch>
        </p:blipFill>
        <p:spPr>
          <a:xfrm>
            <a:off x="5302200" y="2152000"/>
            <a:ext cx="6735124" cy="447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9e202a4dfe_0_23"/>
          <p:cNvSpPr txBox="1"/>
          <p:nvPr/>
        </p:nvSpPr>
        <p:spPr>
          <a:xfrm>
            <a:off x="693901" y="1830150"/>
            <a:ext cx="4362600" cy="3971100"/>
          </a:xfrm>
          <a:prstGeom prst="rect">
            <a:avLst/>
          </a:prstGeom>
          <a:noFill/>
          <a:ln>
            <a:noFill/>
          </a:ln>
        </p:spPr>
        <p:txBody>
          <a:bodyPr anchorCtr="0" anchor="t" bIns="45700" lIns="91425" spcFirstLastPara="1" rIns="91425" wrap="square" tIns="45700">
            <a:spAutoFit/>
          </a:bodyPr>
          <a:lstStyle/>
          <a:p>
            <a:pPr indent="-514350" lvl="0" marL="565150" marR="0" rtl="0" algn="l">
              <a:lnSpc>
                <a:spcPct val="100000"/>
              </a:lnSpc>
              <a:spcBef>
                <a:spcPts val="0"/>
              </a:spcBef>
              <a:spcAft>
                <a:spcPts val="0"/>
              </a:spcAft>
              <a:buClr>
                <a:schemeClr val="dk1"/>
              </a:buClr>
              <a:buSzPts val="2800"/>
              <a:buFont typeface="Arial"/>
              <a:buAutoNum type="arabicPeriod"/>
            </a:pPr>
            <a:r>
              <a:rPr b="1" i="0" lang="es-419" sz="2800" u="none" cap="none" strike="noStrike">
                <a:solidFill>
                  <a:schemeClr val="dk1"/>
                </a:solidFill>
                <a:latin typeface="Calibri"/>
                <a:ea typeface="Calibri"/>
                <a:cs typeface="Calibri"/>
                <a:sym typeface="Calibri"/>
              </a:rPr>
              <a:t>Tiene más sentido seleccionar el punto B, pues se encuentra “en medio” de las posiciones, mientras que los puntos A y C pueden descartarse dada la lejanía al conjunto de puntos.</a:t>
            </a:r>
            <a:endParaRPr b="0" i="0" sz="2800" u="none" cap="none" strike="noStrike">
              <a:solidFill>
                <a:schemeClr val="dk1"/>
              </a:solidFill>
              <a:latin typeface="Calibri"/>
              <a:ea typeface="Calibri"/>
              <a:cs typeface="Calibri"/>
              <a:sym typeface="Calibri"/>
            </a:endParaRPr>
          </a:p>
        </p:txBody>
      </p:sp>
      <p:sp>
        <p:nvSpPr>
          <p:cNvPr id="194" name="Google Shape;194;g29e202a4dfe_0_23"/>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pic>
        <p:nvPicPr>
          <p:cNvPr id="195" name="Google Shape;195;g29e202a4dfe_0_23"/>
          <p:cNvPicPr preferRelativeResize="0"/>
          <p:nvPr/>
        </p:nvPicPr>
        <p:blipFill>
          <a:blip r:embed="rId3">
            <a:alphaModFix/>
          </a:blip>
          <a:stretch>
            <a:fillRect/>
          </a:stretch>
        </p:blipFill>
        <p:spPr>
          <a:xfrm>
            <a:off x="4893400" y="1639250"/>
            <a:ext cx="7210774" cy="4788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9e202a4dfe_0_31"/>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Centroide de un conjunto de puntos.</a:t>
            </a:r>
            <a:endParaRPr b="1" i="0" sz="3600" u="none" cap="none" strike="noStrike">
              <a:solidFill>
                <a:srgbClr val="423B71"/>
              </a:solidFill>
              <a:latin typeface="Calibri"/>
              <a:ea typeface="Calibri"/>
              <a:cs typeface="Calibri"/>
              <a:sym typeface="Calibri"/>
            </a:endParaRPr>
          </a:p>
        </p:txBody>
      </p:sp>
      <p:sp>
        <p:nvSpPr>
          <p:cNvPr id="201" name="Google Shape;201;g29e202a4dfe_0_31"/>
          <p:cNvSpPr txBox="1"/>
          <p:nvPr/>
        </p:nvSpPr>
        <p:spPr>
          <a:xfrm>
            <a:off x="735900" y="1705825"/>
            <a:ext cx="112323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El punto anterior se puede determinar exactamente como el promedio de las coordenadas de las posiciones, como se indica a continuación con 30 puntos: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Este punto se llama “</a:t>
            </a:r>
            <a:r>
              <a:rPr b="1" i="0" lang="es-419" sz="2400" u="none" cap="none" strike="noStrike">
                <a:solidFill>
                  <a:schemeClr val="dk1"/>
                </a:solidFill>
                <a:latin typeface="Calibri"/>
                <a:ea typeface="Calibri"/>
                <a:cs typeface="Calibri"/>
                <a:sym typeface="Calibri"/>
              </a:rPr>
              <a:t>baricentro</a:t>
            </a:r>
            <a:r>
              <a:rPr b="0" i="0" lang="es-419" sz="2400" u="none" cap="none" strike="noStrike">
                <a:solidFill>
                  <a:schemeClr val="dk1"/>
                </a:solidFill>
                <a:latin typeface="Calibri"/>
                <a:ea typeface="Calibri"/>
                <a:cs typeface="Calibri"/>
                <a:sym typeface="Calibri"/>
              </a:rPr>
              <a:t>” o “</a:t>
            </a:r>
            <a:r>
              <a:rPr b="1" i="0" lang="es-419" sz="2400" u="none" cap="none" strike="noStrike">
                <a:solidFill>
                  <a:schemeClr val="dk1"/>
                </a:solidFill>
                <a:latin typeface="Calibri"/>
                <a:ea typeface="Calibri"/>
                <a:cs typeface="Calibri"/>
                <a:sym typeface="Calibri"/>
              </a:rPr>
              <a:t>centroide</a:t>
            </a:r>
            <a:r>
              <a:rPr b="0" i="0" lang="es-419" sz="2400" u="none" cap="none" strike="noStrike">
                <a:solidFill>
                  <a:schemeClr val="dk1"/>
                </a:solidFill>
                <a:latin typeface="Calibri"/>
                <a:ea typeface="Calibri"/>
                <a:cs typeface="Calibri"/>
                <a:sym typeface="Calibri"/>
              </a:rPr>
              <a:t>” o “</a:t>
            </a:r>
            <a:r>
              <a:rPr b="1" i="0" lang="es-419" sz="2400" u="none" cap="none" strike="noStrike">
                <a:solidFill>
                  <a:schemeClr val="dk1"/>
                </a:solidFill>
                <a:latin typeface="Calibri"/>
                <a:ea typeface="Calibri"/>
                <a:cs typeface="Calibri"/>
                <a:sym typeface="Calibri"/>
              </a:rPr>
              <a:t>centro de gravedad</a:t>
            </a:r>
            <a:r>
              <a:rPr b="0" i="0" lang="es-419" sz="2400" u="none" cap="none" strike="noStrike">
                <a:solidFill>
                  <a:schemeClr val="dk1"/>
                </a:solidFill>
                <a:latin typeface="Calibri"/>
                <a:ea typeface="Calibri"/>
                <a:cs typeface="Calibri"/>
                <a:sym typeface="Calibri"/>
              </a:rPr>
              <a:t>” de un conjunto de puntos.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Esta definición coincide con la del centro de gravedad de un triángulo, punto donde se intersectan las transversales de gravedad.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202" name="Google Shape;202;g29e202a4dfe_0_31"/>
          <p:cNvPicPr preferRelativeResize="0"/>
          <p:nvPr/>
        </p:nvPicPr>
        <p:blipFill rotWithShape="1">
          <a:blip r:embed="rId4">
            <a:alphaModFix/>
          </a:blip>
          <a:srcRect b="0" l="3997" r="2378" t="0"/>
          <a:stretch/>
        </p:blipFill>
        <p:spPr>
          <a:xfrm>
            <a:off x="3689050" y="2737100"/>
            <a:ext cx="4898575" cy="646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9e202a4dfe_0_39"/>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Centroide de un conjunto de puntos.</a:t>
            </a:r>
            <a:endParaRPr b="1" i="0" sz="3600" u="none" cap="none" strike="noStrike">
              <a:solidFill>
                <a:srgbClr val="423B71"/>
              </a:solidFill>
              <a:latin typeface="Calibri"/>
              <a:ea typeface="Calibri"/>
              <a:cs typeface="Calibri"/>
              <a:sym typeface="Calibri"/>
            </a:endParaRPr>
          </a:p>
        </p:txBody>
      </p:sp>
      <p:sp>
        <p:nvSpPr>
          <p:cNvPr id="208" name="Google Shape;208;g29e202a4dfe_0_39"/>
          <p:cNvSpPr txBox="1"/>
          <p:nvPr/>
        </p:nvSpPr>
        <p:spPr>
          <a:xfrm>
            <a:off x="520975" y="1479813"/>
            <a:ext cx="106260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Ahora que sabemos cómo calcular el centroide de un conjunto de puntos, la medida de la cercanía de puntos se simplifica, pues dado un conjunto de 5 puntos solo resta calcular sus distancias al centroide y promediarlas, por ejemplo para el caso de 30 ubicaciones, no calculamos 435 distancias, sino solo 30, y las promediamos.</a:t>
            </a:r>
            <a:endParaRPr b="0" i="0" sz="2400" u="none" cap="none" strike="noStrike">
              <a:solidFill>
                <a:schemeClr val="dk1"/>
              </a:solidFill>
              <a:latin typeface="Calibri"/>
              <a:ea typeface="Calibri"/>
              <a:cs typeface="Calibri"/>
              <a:sym typeface="Calibri"/>
            </a:endParaRPr>
          </a:p>
        </p:txBody>
      </p:sp>
      <p:pic>
        <p:nvPicPr>
          <p:cNvPr id="209" name="Google Shape;209;g29e202a4dfe_0_39"/>
          <p:cNvPicPr preferRelativeResize="0"/>
          <p:nvPr/>
        </p:nvPicPr>
        <p:blipFill>
          <a:blip r:embed="rId3">
            <a:alphaModFix/>
          </a:blip>
          <a:stretch>
            <a:fillRect/>
          </a:stretch>
        </p:blipFill>
        <p:spPr>
          <a:xfrm>
            <a:off x="3146500" y="3049725"/>
            <a:ext cx="5374950" cy="356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693905" y="887000"/>
            <a:ext cx="5525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Reflexionemos</a:t>
            </a:r>
            <a:endParaRPr b="1" i="0" sz="3600" u="none" cap="none" strike="noStrike">
              <a:solidFill>
                <a:srgbClr val="423B71"/>
              </a:solidFill>
              <a:latin typeface="Calibri"/>
              <a:ea typeface="Calibri"/>
              <a:cs typeface="Calibri"/>
              <a:sym typeface="Calibri"/>
            </a:endParaRPr>
          </a:p>
        </p:txBody>
      </p:sp>
      <p:sp>
        <p:nvSpPr>
          <p:cNvPr id="92" name="Google Shape;92;p2"/>
          <p:cNvSpPr txBox="1"/>
          <p:nvPr/>
        </p:nvSpPr>
        <p:spPr>
          <a:xfrm>
            <a:off x="735150" y="1850775"/>
            <a:ext cx="9406800" cy="15699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¿Qué aplicaciones de celulares que usan tu ubicación conoces?</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¿Cuán seguido utilizan este tipo de aplicaciones?</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¿Creen que existen algunos riesgos al utilizar algunas de estas?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9e202a4dfe_0_47"/>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Cálculo del centroide del Usuaria Azul y Rojo.</a:t>
            </a:r>
            <a:endParaRPr b="1" i="0" sz="3600" u="none" cap="none" strike="noStrike">
              <a:solidFill>
                <a:srgbClr val="423B71"/>
              </a:solidFill>
              <a:latin typeface="Calibri"/>
              <a:ea typeface="Calibri"/>
              <a:cs typeface="Calibri"/>
              <a:sym typeface="Calibri"/>
            </a:endParaRPr>
          </a:p>
        </p:txBody>
      </p:sp>
      <p:sp>
        <p:nvSpPr>
          <p:cNvPr id="215" name="Google Shape;215;g29e202a4dfe_0_47"/>
          <p:cNvSpPr txBox="1"/>
          <p:nvPr/>
        </p:nvSpPr>
        <p:spPr>
          <a:xfrm>
            <a:off x="735900" y="1501100"/>
            <a:ext cx="1072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A continuación tenemos las ubicaciones de los usuarios azul y rojo. Podemos notar que el cálculo del centroide de cada usuario se puede calcular usando herramientas de excel.</a:t>
            </a:r>
            <a:endParaRPr b="0" i="0" sz="2400" u="none" cap="none" strike="noStrike">
              <a:solidFill>
                <a:schemeClr val="dk1"/>
              </a:solidFill>
              <a:latin typeface="Calibri"/>
              <a:ea typeface="Calibri"/>
              <a:cs typeface="Calibri"/>
              <a:sym typeface="Calibri"/>
            </a:endParaRPr>
          </a:p>
        </p:txBody>
      </p:sp>
      <p:pic>
        <p:nvPicPr>
          <p:cNvPr id="216" name="Google Shape;216;g29e202a4dfe_0_47"/>
          <p:cNvPicPr preferRelativeResize="0"/>
          <p:nvPr/>
        </p:nvPicPr>
        <p:blipFill rotWithShape="1">
          <a:blip r:embed="rId3">
            <a:alphaModFix/>
          </a:blip>
          <a:srcRect b="5920" l="0" r="0" t="9854"/>
          <a:stretch/>
        </p:blipFill>
        <p:spPr>
          <a:xfrm>
            <a:off x="3068826" y="2273125"/>
            <a:ext cx="5140300" cy="43291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9e202a4dfe_0_55"/>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Cálculo del centroide del Usuario Azul y Rojo.</a:t>
            </a:r>
            <a:endParaRPr b="1" i="0" sz="3600" u="none" cap="none" strike="noStrike">
              <a:solidFill>
                <a:srgbClr val="423B71"/>
              </a:solidFill>
              <a:latin typeface="Calibri"/>
              <a:ea typeface="Calibri"/>
              <a:cs typeface="Calibri"/>
              <a:sym typeface="Calibri"/>
            </a:endParaRPr>
          </a:p>
        </p:txBody>
      </p:sp>
      <p:sp>
        <p:nvSpPr>
          <p:cNvPr id="222" name="Google Shape;222;g29e202a4dfe_0_55"/>
          <p:cNvSpPr txBox="1"/>
          <p:nvPr/>
        </p:nvSpPr>
        <p:spPr>
          <a:xfrm>
            <a:off x="735900" y="1705825"/>
            <a:ext cx="1072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Por ejemplo si quisiéramos calcular el centroide de 3 ubicaciones, podemos usar la función “PROMEDIO” o “AVERAGE” aplicada a las coordenadas de los ejes de las abscisa y ordenada, como se muestra a continuación.</a:t>
            </a:r>
            <a:endParaRPr b="0" i="0" sz="2400" u="none" cap="none" strike="noStrike">
              <a:solidFill>
                <a:schemeClr val="dk1"/>
              </a:solidFill>
              <a:latin typeface="Calibri"/>
              <a:ea typeface="Calibri"/>
              <a:cs typeface="Calibri"/>
              <a:sym typeface="Calibri"/>
            </a:endParaRPr>
          </a:p>
        </p:txBody>
      </p:sp>
      <p:pic>
        <p:nvPicPr>
          <p:cNvPr id="223" name="Google Shape;223;g29e202a4dfe_0_55"/>
          <p:cNvPicPr preferRelativeResize="0"/>
          <p:nvPr/>
        </p:nvPicPr>
        <p:blipFill>
          <a:blip r:embed="rId3">
            <a:alphaModFix/>
          </a:blip>
          <a:stretch>
            <a:fillRect/>
          </a:stretch>
        </p:blipFill>
        <p:spPr>
          <a:xfrm>
            <a:off x="3183338" y="3099775"/>
            <a:ext cx="5825325" cy="2425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9e202a4dfe_0_68"/>
          <p:cNvSpPr txBox="1"/>
          <p:nvPr/>
        </p:nvSpPr>
        <p:spPr>
          <a:xfrm>
            <a:off x="693305" y="1647409"/>
            <a:ext cx="10805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2. En la siguiente imagen ubica aproximadamente los centroides de los         dos usuarios. El centroide del usuario rojo es R=(51.4, 53.5) y del     usuario azul es A=(85.5, 76.2).</a:t>
            </a:r>
            <a:endParaRPr b="0" i="0" sz="2800" u="none" cap="none" strike="noStrike">
              <a:solidFill>
                <a:schemeClr val="dk1"/>
              </a:solidFill>
              <a:latin typeface="Calibri"/>
              <a:ea typeface="Calibri"/>
              <a:cs typeface="Calibri"/>
              <a:sym typeface="Calibri"/>
            </a:endParaRPr>
          </a:p>
        </p:txBody>
      </p:sp>
      <p:sp>
        <p:nvSpPr>
          <p:cNvPr id="229" name="Google Shape;229;g29e202a4dfe_0_68"/>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pic>
        <p:nvPicPr>
          <p:cNvPr id="230" name="Google Shape;230;g29e202a4dfe_0_68"/>
          <p:cNvPicPr preferRelativeResize="0"/>
          <p:nvPr/>
        </p:nvPicPr>
        <p:blipFill rotWithShape="1">
          <a:blip r:embed="rId3">
            <a:alphaModFix/>
          </a:blip>
          <a:srcRect b="5920" l="5347" r="0" t="9854"/>
          <a:stretch/>
        </p:blipFill>
        <p:spPr>
          <a:xfrm>
            <a:off x="5302150" y="2560850"/>
            <a:ext cx="4565176" cy="4062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9e202a4dfe_0_84"/>
          <p:cNvSpPr txBox="1"/>
          <p:nvPr/>
        </p:nvSpPr>
        <p:spPr>
          <a:xfrm>
            <a:off x="693305" y="1533509"/>
            <a:ext cx="108054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3. ¿Para cuál de los dos usuarios, te parece que las distintas posiciones se encuentran más cercanas al centroide?</a:t>
            </a:r>
            <a:endParaRPr b="0" i="0" sz="2800" u="none" cap="none" strike="noStrike">
              <a:solidFill>
                <a:schemeClr val="dk1"/>
              </a:solidFill>
              <a:latin typeface="Calibri"/>
              <a:ea typeface="Calibri"/>
              <a:cs typeface="Calibri"/>
              <a:sym typeface="Calibri"/>
            </a:endParaRPr>
          </a:p>
        </p:txBody>
      </p:sp>
      <p:sp>
        <p:nvSpPr>
          <p:cNvPr id="236" name="Google Shape;236;g29e202a4dfe_0_84"/>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pic>
        <p:nvPicPr>
          <p:cNvPr id="237" name="Google Shape;237;g29e202a4dfe_0_84"/>
          <p:cNvPicPr preferRelativeResize="0"/>
          <p:nvPr/>
        </p:nvPicPr>
        <p:blipFill rotWithShape="1">
          <a:blip r:embed="rId3">
            <a:alphaModFix/>
          </a:blip>
          <a:srcRect b="0" l="0" r="0" t="0"/>
          <a:stretch/>
        </p:blipFill>
        <p:spPr>
          <a:xfrm>
            <a:off x="3919425" y="2622175"/>
            <a:ext cx="4310175" cy="4045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9e202a4dfe_0_91"/>
          <p:cNvSpPr txBox="1"/>
          <p:nvPr/>
        </p:nvSpPr>
        <p:spPr>
          <a:xfrm>
            <a:off x="740805" y="1811184"/>
            <a:ext cx="108054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3. Es evidente que para el usuario azul sus posiciones se encuentran más cercanas al centroide.</a:t>
            </a:r>
            <a:endParaRPr b="0" i="0" sz="2800" u="none" cap="none" strike="noStrike">
              <a:solidFill>
                <a:schemeClr val="dk1"/>
              </a:solidFill>
              <a:latin typeface="Calibri"/>
              <a:ea typeface="Calibri"/>
              <a:cs typeface="Calibri"/>
              <a:sym typeface="Calibri"/>
            </a:endParaRPr>
          </a:p>
        </p:txBody>
      </p:sp>
      <p:sp>
        <p:nvSpPr>
          <p:cNvPr id="243" name="Google Shape;243;g29e202a4dfe_0_91"/>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pic>
        <p:nvPicPr>
          <p:cNvPr id="244" name="Google Shape;244;g29e202a4dfe_0_91"/>
          <p:cNvPicPr preferRelativeResize="0"/>
          <p:nvPr/>
        </p:nvPicPr>
        <p:blipFill rotWithShape="1">
          <a:blip r:embed="rId3">
            <a:alphaModFix/>
          </a:blip>
          <a:srcRect b="0" l="0" r="0" t="0"/>
          <a:stretch/>
        </p:blipFill>
        <p:spPr>
          <a:xfrm>
            <a:off x="3919425" y="2622175"/>
            <a:ext cx="4310175" cy="4045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6204b173cb_0_8"/>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Varianza como medida de dispersión del conjunto de puntos.</a:t>
            </a:r>
            <a:endParaRPr b="1" i="0" sz="3600" u="none" cap="none" strike="noStrike">
              <a:solidFill>
                <a:srgbClr val="423B71"/>
              </a:solidFill>
              <a:latin typeface="Calibri"/>
              <a:ea typeface="Calibri"/>
              <a:cs typeface="Calibri"/>
              <a:sym typeface="Calibri"/>
            </a:endParaRPr>
          </a:p>
        </p:txBody>
      </p:sp>
      <p:sp>
        <p:nvSpPr>
          <p:cNvPr id="250" name="Google Shape;250;g26204b173cb_0_8"/>
          <p:cNvSpPr txBox="1"/>
          <p:nvPr/>
        </p:nvSpPr>
        <p:spPr>
          <a:xfrm>
            <a:off x="761850" y="1843675"/>
            <a:ext cx="11111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 Cómo podemos medir la dispersión de las posiciones matemáticamente?</a:t>
            </a:r>
            <a:endParaRPr b="0" i="0" sz="2800" u="none" cap="none" strike="noStrike">
              <a:solidFill>
                <a:srgbClr val="423B71"/>
              </a:solidFill>
              <a:latin typeface="Calibri"/>
              <a:ea typeface="Calibri"/>
              <a:cs typeface="Calibri"/>
              <a:sym typeface="Calibri"/>
            </a:endParaRPr>
          </a:p>
        </p:txBody>
      </p:sp>
      <p:pic>
        <p:nvPicPr>
          <p:cNvPr id="251" name="Google Shape;251;g26204b173cb_0_8"/>
          <p:cNvPicPr preferRelativeResize="0"/>
          <p:nvPr/>
        </p:nvPicPr>
        <p:blipFill rotWithShape="1">
          <a:blip r:embed="rId3">
            <a:alphaModFix/>
          </a:blip>
          <a:srcRect b="0" l="0" r="0" t="0"/>
          <a:stretch/>
        </p:blipFill>
        <p:spPr>
          <a:xfrm>
            <a:off x="3940913" y="2366875"/>
            <a:ext cx="4310175" cy="4045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9e202a4dfe_0_98"/>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Varianza como medida de dispersión del conjunto de puntos.</a:t>
            </a:r>
            <a:endParaRPr b="1" i="0" sz="3600" u="none" cap="none" strike="noStrike">
              <a:solidFill>
                <a:srgbClr val="423B71"/>
              </a:solidFill>
              <a:latin typeface="Calibri"/>
              <a:ea typeface="Calibri"/>
              <a:cs typeface="Calibri"/>
              <a:sym typeface="Calibri"/>
            </a:endParaRPr>
          </a:p>
        </p:txBody>
      </p:sp>
      <p:sp>
        <p:nvSpPr>
          <p:cNvPr id="257" name="Google Shape;257;g29e202a4dfe_0_98"/>
          <p:cNvSpPr txBox="1"/>
          <p:nvPr/>
        </p:nvSpPr>
        <p:spPr>
          <a:xfrm>
            <a:off x="593675" y="1781025"/>
            <a:ext cx="1146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Podemos calcular el promedio de las distancias de cada posición al centroide</a:t>
            </a:r>
            <a:endParaRPr b="0" i="0" sz="2800" u="none" cap="none" strike="noStrike">
              <a:solidFill>
                <a:srgbClr val="423B71"/>
              </a:solidFill>
              <a:latin typeface="Calibri"/>
              <a:ea typeface="Calibri"/>
              <a:cs typeface="Calibri"/>
              <a:sym typeface="Calibri"/>
            </a:endParaRPr>
          </a:p>
        </p:txBody>
      </p:sp>
      <p:pic>
        <p:nvPicPr>
          <p:cNvPr id="258" name="Google Shape;258;g29e202a4dfe_0_98"/>
          <p:cNvPicPr preferRelativeResize="0"/>
          <p:nvPr/>
        </p:nvPicPr>
        <p:blipFill rotWithShape="1">
          <a:blip r:embed="rId3">
            <a:alphaModFix/>
          </a:blip>
          <a:srcRect b="0" l="0" r="0" t="0"/>
          <a:stretch/>
        </p:blipFill>
        <p:spPr>
          <a:xfrm>
            <a:off x="3940913" y="2366875"/>
            <a:ext cx="4310175" cy="4045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9e202a4dfe_0_104"/>
          <p:cNvSpPr txBox="1"/>
          <p:nvPr/>
        </p:nvSpPr>
        <p:spPr>
          <a:xfrm>
            <a:off x="693750" y="517775"/>
            <a:ext cx="98523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Varianza como medida de dispersión del conjunto de puntos.</a:t>
            </a:r>
            <a:endParaRPr b="1" i="0" sz="3600" u="none" cap="none" strike="noStrike">
              <a:solidFill>
                <a:srgbClr val="423B71"/>
              </a:solidFill>
              <a:latin typeface="Calibri"/>
              <a:ea typeface="Calibri"/>
              <a:cs typeface="Calibri"/>
              <a:sym typeface="Calibri"/>
            </a:endParaRPr>
          </a:p>
        </p:txBody>
      </p:sp>
      <p:sp>
        <p:nvSpPr>
          <p:cNvPr id="264" name="Google Shape;264;g29e202a4dfe_0_104"/>
          <p:cNvSpPr txBox="1"/>
          <p:nvPr/>
        </p:nvSpPr>
        <p:spPr>
          <a:xfrm>
            <a:off x="735900" y="1819800"/>
            <a:ext cx="107202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La distancia de la primera ubicación al centroide viene dada por:</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En cambio para evitar raíces, se considera:</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El promedio de las 30 distancias al cuadrado se escribiría de forma compacta de la siguiente manera:</a:t>
            </a:r>
            <a:endParaRPr b="0" i="0" sz="2400" u="none" cap="none" strike="noStrike">
              <a:solidFill>
                <a:schemeClr val="dk1"/>
              </a:solidFill>
              <a:latin typeface="Calibri"/>
              <a:ea typeface="Calibri"/>
              <a:cs typeface="Calibri"/>
              <a:sym typeface="Calibri"/>
            </a:endParaRPr>
          </a:p>
        </p:txBody>
      </p:sp>
      <p:sp>
        <p:nvSpPr>
          <p:cNvPr id="265" name="Google Shape;265;g29e202a4dfe_0_104"/>
          <p:cNvSpPr/>
          <p:nvPr/>
        </p:nvSpPr>
        <p:spPr>
          <a:xfrm>
            <a:off x="3927566" y="2310354"/>
            <a:ext cx="3667746" cy="46673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
        <p:nvSpPr>
          <p:cNvPr id="266" name="Google Shape;266;g29e202a4dfe_0_104"/>
          <p:cNvSpPr/>
          <p:nvPr/>
        </p:nvSpPr>
        <p:spPr>
          <a:xfrm>
            <a:off x="3568347" y="3489925"/>
            <a:ext cx="4386183" cy="434927"/>
          </a:xfrm>
          <a:prstGeom prst="rect">
            <a:avLst/>
          </a:prstGeom>
          <a:blipFill rotWithShape="1">
            <a:blip r:embed="rId4">
              <a:alphaModFix/>
            </a:blip>
            <a:stretch>
              <a:fillRect b="-833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
        <p:nvSpPr>
          <p:cNvPr id="267" name="Google Shape;267;g29e202a4dfe_0_104"/>
          <p:cNvSpPr/>
          <p:nvPr/>
        </p:nvSpPr>
        <p:spPr>
          <a:xfrm>
            <a:off x="2326282" y="5000167"/>
            <a:ext cx="7539435" cy="715773"/>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9e202a4dfe_0_114"/>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Varianza como medida de dispersión del conjunto de puntos.</a:t>
            </a:r>
            <a:endParaRPr b="1" i="0" sz="3600" u="none" cap="none" strike="noStrike">
              <a:solidFill>
                <a:srgbClr val="423B71"/>
              </a:solidFill>
              <a:latin typeface="Calibri"/>
              <a:ea typeface="Calibri"/>
              <a:cs typeface="Calibri"/>
              <a:sym typeface="Calibri"/>
            </a:endParaRPr>
          </a:p>
        </p:txBody>
      </p:sp>
      <p:sp>
        <p:nvSpPr>
          <p:cNvPr id="273" name="Google Shape;273;g29e202a4dfe_0_114"/>
          <p:cNvSpPr txBox="1"/>
          <p:nvPr/>
        </p:nvSpPr>
        <p:spPr>
          <a:xfrm>
            <a:off x="735900" y="1819800"/>
            <a:ext cx="107202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La expresión anterior se puede reordenar algebraicamente como sigue: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Finalmente al distribuir la fracción se obtiene que: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La expresión anterior es igual a la suma de la varianza de las abscisas más la varianza de las ordenadas de todas las posiciones: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Denominaremos Varianza del conjunto de puntos a esta suma de varianzas: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4" name="Google Shape;274;g29e202a4dfe_0_114"/>
          <p:cNvSpPr/>
          <p:nvPr/>
        </p:nvSpPr>
        <p:spPr>
          <a:xfrm>
            <a:off x="2657208" y="2208009"/>
            <a:ext cx="7539435" cy="71782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
        <p:nvSpPr>
          <p:cNvPr id="275" name="Google Shape;275;g29e202a4dfe_0_114"/>
          <p:cNvSpPr/>
          <p:nvPr/>
        </p:nvSpPr>
        <p:spPr>
          <a:xfrm>
            <a:off x="2468035" y="3300237"/>
            <a:ext cx="7539435" cy="71782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
        <p:nvSpPr>
          <p:cNvPr id="276" name="Google Shape;276;g29e202a4dfe_0_114"/>
          <p:cNvSpPr/>
          <p:nvPr/>
        </p:nvSpPr>
        <p:spPr>
          <a:xfrm>
            <a:off x="4308500" y="4844176"/>
            <a:ext cx="3095467" cy="428259"/>
          </a:xfrm>
          <a:prstGeom prst="rect">
            <a:avLst/>
          </a:prstGeom>
          <a:blipFill rotWithShape="1">
            <a:blip r:embed="rId5">
              <a:alphaModFix/>
            </a:blip>
            <a:stretch>
              <a:fillRect b="-18568" l="0" r="0" t="-85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
        <p:nvSpPr>
          <p:cNvPr id="277" name="Google Shape;277;g29e202a4dfe_0_114"/>
          <p:cNvSpPr/>
          <p:nvPr/>
        </p:nvSpPr>
        <p:spPr>
          <a:xfrm>
            <a:off x="4200018" y="5996832"/>
            <a:ext cx="3095467" cy="430502"/>
          </a:xfrm>
          <a:prstGeom prst="rect">
            <a:avLst/>
          </a:prstGeom>
          <a:blipFill rotWithShape="1">
            <a:blip r:embed="rId6">
              <a:alphaModFix/>
            </a:blip>
            <a:stretch>
              <a:fillRect b="-714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419" sz="1400" u="none" cap="none" strike="noStrike">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9e202a4dfe_0_128"/>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Varianza como medida de dispersión del conjunto de puntos.</a:t>
            </a:r>
            <a:endParaRPr b="1" i="0" sz="3600" u="none" cap="none" strike="noStrike">
              <a:solidFill>
                <a:srgbClr val="423B71"/>
              </a:solidFill>
              <a:latin typeface="Calibri"/>
              <a:ea typeface="Calibri"/>
              <a:cs typeface="Calibri"/>
              <a:sym typeface="Calibri"/>
            </a:endParaRPr>
          </a:p>
        </p:txBody>
      </p:sp>
      <p:sp>
        <p:nvSpPr>
          <p:cNvPr id="283" name="Google Shape;283;g29e202a4dfe_0_128"/>
          <p:cNvSpPr txBox="1"/>
          <p:nvPr/>
        </p:nvSpPr>
        <p:spPr>
          <a:xfrm>
            <a:off x="1203900" y="3106550"/>
            <a:ext cx="97842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¿En qué caso creen que la varianza de los datos es más pequeña, cuando las posiciones del usuario están más juntas o más separadas?</a:t>
            </a:r>
            <a:endParaRPr b="0" i="0" sz="2800" u="none" cap="none" strike="noStrike">
              <a:solidFill>
                <a:srgbClr val="423B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b77bf1914b_0_1"/>
          <p:cNvSpPr txBox="1"/>
          <p:nvPr/>
        </p:nvSpPr>
        <p:spPr>
          <a:xfrm>
            <a:off x="501873" y="448459"/>
            <a:ext cx="9618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extLst>
                  <a:ext uri="http://customooxmlschemas.google.com/">
                    <go:slidesCustomData xmlns:go="http://customooxmlschemas.google.com/" textRoundtripDataId="0"/>
                  </a:ext>
                </a:extLst>
              </a:rPr>
              <a:t>Infografía</a:t>
            </a:r>
            <a:r>
              <a:rPr b="1" i="0" lang="es-419" sz="3600" u="none" cap="none" strike="noStrike">
                <a:solidFill>
                  <a:srgbClr val="423B71"/>
                </a:solidFill>
                <a:latin typeface="Calibri"/>
                <a:ea typeface="Calibri"/>
                <a:cs typeface="Calibri"/>
                <a:sym typeface="Calibri"/>
              </a:rPr>
              <a:t> “Aplicaciones móviles que requieren tu ubicación”</a:t>
            </a:r>
            <a:endParaRPr b="1" i="0" sz="3600" u="none" cap="none" strike="noStrike">
              <a:solidFill>
                <a:srgbClr val="423B71"/>
              </a:solidFill>
              <a:latin typeface="Calibri"/>
              <a:ea typeface="Calibri"/>
              <a:cs typeface="Calibri"/>
              <a:sym typeface="Calibri"/>
            </a:endParaRPr>
          </a:p>
        </p:txBody>
      </p:sp>
      <p:pic>
        <p:nvPicPr>
          <p:cNvPr id="98" name="Google Shape;98;g1b77bf1914b_0_1"/>
          <p:cNvPicPr preferRelativeResize="0"/>
          <p:nvPr/>
        </p:nvPicPr>
        <p:blipFill>
          <a:blip r:embed="rId3">
            <a:alphaModFix/>
          </a:blip>
          <a:stretch>
            <a:fillRect/>
          </a:stretch>
        </p:blipFill>
        <p:spPr>
          <a:xfrm>
            <a:off x="1736763" y="1649059"/>
            <a:ext cx="8718474" cy="490414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9e202a4dfe_0_148"/>
          <p:cNvSpPr txBox="1"/>
          <p:nvPr/>
        </p:nvSpPr>
        <p:spPr>
          <a:xfrm>
            <a:off x="693899" y="607300"/>
            <a:ext cx="962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Cálculo de la varianza del Usuario Azul y Rojo.</a:t>
            </a:r>
            <a:endParaRPr b="1" i="0" sz="3600" u="none" cap="none" strike="noStrike">
              <a:solidFill>
                <a:srgbClr val="423B71"/>
              </a:solidFill>
              <a:latin typeface="Calibri"/>
              <a:ea typeface="Calibri"/>
              <a:cs typeface="Calibri"/>
              <a:sym typeface="Calibri"/>
            </a:endParaRPr>
          </a:p>
        </p:txBody>
      </p:sp>
      <p:sp>
        <p:nvSpPr>
          <p:cNvPr id="289" name="Google Shape;289;g29e202a4dfe_0_148"/>
          <p:cNvSpPr txBox="1"/>
          <p:nvPr/>
        </p:nvSpPr>
        <p:spPr>
          <a:xfrm>
            <a:off x="735900" y="1705825"/>
            <a:ext cx="1072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Por ejemplo si quisiéramos calcular la varianza de 3 ubicaciones, podemos usar la función “VAR” aplicada a las coordenadas de los ejes de las abscisa y ordenada, como se muestra a continuación.</a:t>
            </a:r>
            <a:endParaRPr b="0" i="0" sz="2400" u="none" cap="none" strike="noStrike">
              <a:solidFill>
                <a:schemeClr val="dk1"/>
              </a:solidFill>
              <a:latin typeface="Calibri"/>
              <a:ea typeface="Calibri"/>
              <a:cs typeface="Calibri"/>
              <a:sym typeface="Calibri"/>
            </a:endParaRPr>
          </a:p>
        </p:txBody>
      </p:sp>
      <p:pic>
        <p:nvPicPr>
          <p:cNvPr id="290" name="Google Shape;290;g29e202a4dfe_0_148"/>
          <p:cNvPicPr preferRelativeResize="0"/>
          <p:nvPr/>
        </p:nvPicPr>
        <p:blipFill>
          <a:blip r:embed="rId3">
            <a:alphaModFix/>
          </a:blip>
          <a:stretch>
            <a:fillRect/>
          </a:stretch>
        </p:blipFill>
        <p:spPr>
          <a:xfrm>
            <a:off x="2465725" y="3038350"/>
            <a:ext cx="6726051" cy="317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9e202a4dfe_0_137"/>
          <p:cNvSpPr txBox="1"/>
          <p:nvPr/>
        </p:nvSpPr>
        <p:spPr>
          <a:xfrm>
            <a:off x="740805" y="1811184"/>
            <a:ext cx="10805400" cy="350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4. A continuación se entregan los valores de las varianzas en el eje X y el Y para los usuarios Azul y Rojo.</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¿Se confirma con estos valores que un usuario tiene mucha más privacidad que el otro? ¿Cuál? Justifica.</a:t>
            </a:r>
            <a:endParaRPr b="1" i="0" sz="2800" u="none" cap="none" strike="noStrike">
              <a:solidFill>
                <a:schemeClr val="dk1"/>
              </a:solidFill>
              <a:latin typeface="Calibri"/>
              <a:ea typeface="Calibri"/>
              <a:cs typeface="Calibri"/>
              <a:sym typeface="Calibri"/>
            </a:endParaRPr>
          </a:p>
        </p:txBody>
      </p:sp>
      <p:sp>
        <p:nvSpPr>
          <p:cNvPr id="296" name="Google Shape;296;g29e202a4dfe_0_137"/>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graphicFrame>
        <p:nvGraphicFramePr>
          <p:cNvPr id="297" name="Google Shape;297;g29e202a4dfe_0_137"/>
          <p:cNvGraphicFramePr/>
          <p:nvPr/>
        </p:nvGraphicFramePr>
        <p:xfrm>
          <a:off x="3638550" y="2981325"/>
          <a:ext cx="3000000" cy="3000000"/>
        </p:xfrm>
        <a:graphic>
          <a:graphicData uri="http://schemas.openxmlformats.org/drawingml/2006/table">
            <a:tbl>
              <a:tblPr>
                <a:noFill/>
                <a:tableStyleId>{CB30A270-D398-4F95-A785-A3500600F21B}</a:tableStyleId>
              </a:tblPr>
              <a:tblGrid>
                <a:gridCol w="1756575"/>
                <a:gridCol w="1659875"/>
                <a:gridCol w="1804900"/>
              </a:tblGrid>
              <a:tr h="241300">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highlight>
                          <a:srgbClr val="FFFF00"/>
                        </a:highlight>
                        <a:latin typeface="Nunito"/>
                        <a:ea typeface="Nunito"/>
                        <a:cs typeface="Nunito"/>
                        <a:sym typeface="Nunito"/>
                      </a:endParaRPr>
                    </a:p>
                  </a:txBody>
                  <a:tcPr marT="63500" marB="63500" marR="63500" marL="6350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900"/>
                        <a:buFont typeface="Arial"/>
                        <a:buNone/>
                      </a:pPr>
                      <a:r>
                        <a:rPr b="1" lang="es-419" sz="1900" u="none" cap="none" strike="noStrike">
                          <a:latin typeface="Nunito"/>
                          <a:ea typeface="Nunito"/>
                          <a:cs typeface="Nunito"/>
                          <a:sym typeface="Nunito"/>
                        </a:rPr>
                        <a:t>Usuario Azul</a:t>
                      </a:r>
                      <a:endParaRPr b="1" sz="1900" u="none" cap="none" strike="noStrike">
                        <a:latin typeface="Nunito"/>
                        <a:ea typeface="Nunito"/>
                        <a:cs typeface="Nunito"/>
                        <a:sym typeface="Nunito"/>
                      </a:endParaRPr>
                    </a:p>
                  </a:txBody>
                  <a:tcPr marT="63500" marB="63500" marR="63500" marL="63500">
                    <a:solidFill>
                      <a:srgbClr val="CFE2F3"/>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s-419" sz="1900" u="none" cap="none" strike="noStrike">
                          <a:latin typeface="Nunito"/>
                          <a:ea typeface="Nunito"/>
                          <a:cs typeface="Nunito"/>
                          <a:sym typeface="Nunito"/>
                        </a:rPr>
                        <a:t>Usuario Rojo</a:t>
                      </a:r>
                      <a:endParaRPr b="1" sz="1900" u="none" cap="none" strike="noStrike">
                        <a:latin typeface="Nunito"/>
                        <a:ea typeface="Nunito"/>
                        <a:cs typeface="Nunito"/>
                        <a:sym typeface="Nunito"/>
                      </a:endParaRPr>
                    </a:p>
                  </a:txBody>
                  <a:tcPr marT="63500" marB="63500" marR="63500" marL="63500">
                    <a:solidFill>
                      <a:srgbClr val="CFE2F3"/>
                    </a:solidFill>
                  </a:tcPr>
                </a:tc>
              </a:tr>
              <a:tr h="241300">
                <a:tc>
                  <a:txBody>
                    <a:bodyPr/>
                    <a:lstStyle/>
                    <a:p>
                      <a:pPr indent="0" lvl="0" marL="0" marR="0" rtl="0" algn="l">
                        <a:lnSpc>
                          <a:spcPct val="100000"/>
                        </a:lnSpc>
                        <a:spcBef>
                          <a:spcPts val="0"/>
                        </a:spcBef>
                        <a:spcAft>
                          <a:spcPts val="0"/>
                        </a:spcAft>
                        <a:buClr>
                          <a:srgbClr val="000000"/>
                        </a:buClr>
                        <a:buSzPts val="1900"/>
                        <a:buFont typeface="Arial"/>
                        <a:buNone/>
                      </a:pPr>
                      <a:r>
                        <a:rPr b="1" lang="es-419" sz="1900" u="none" cap="none" strike="noStrike">
                          <a:latin typeface="Nunito"/>
                          <a:ea typeface="Nunito"/>
                          <a:cs typeface="Nunito"/>
                          <a:sym typeface="Nunito"/>
                        </a:rPr>
                        <a:t>Varianza X</a:t>
                      </a:r>
                      <a:endParaRPr b="1" sz="1900" u="none" cap="none" strike="noStrike">
                        <a:latin typeface="Nunito"/>
                        <a:ea typeface="Nunito"/>
                        <a:cs typeface="Nunito"/>
                        <a:sym typeface="Nunito"/>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1900"/>
                        <a:buFont typeface="Arial"/>
                        <a:buNone/>
                      </a:pPr>
                      <a:r>
                        <a:rPr lang="es-419" sz="1900" u="none" cap="none" strike="noStrike">
                          <a:latin typeface="Nunito"/>
                          <a:ea typeface="Nunito"/>
                          <a:cs typeface="Nunito"/>
                          <a:sym typeface="Nunito"/>
                        </a:rPr>
                        <a:t>70,8</a:t>
                      </a:r>
                      <a:endParaRPr sz="1900" u="none" cap="none" strike="noStrike">
                        <a:latin typeface="Nunito"/>
                        <a:ea typeface="Nunito"/>
                        <a:cs typeface="Nunito"/>
                        <a:sym typeface="Nunito"/>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1900"/>
                        <a:buFont typeface="Arial"/>
                        <a:buNone/>
                      </a:pPr>
                      <a:r>
                        <a:rPr lang="es-419" sz="1900" u="none" cap="none" strike="noStrike">
                          <a:latin typeface="Nunito"/>
                          <a:ea typeface="Nunito"/>
                          <a:cs typeface="Nunito"/>
                          <a:sym typeface="Nunito"/>
                        </a:rPr>
                        <a:t>653,8</a:t>
                      </a:r>
                      <a:endParaRPr sz="1900" u="none" cap="none" strike="noStrike">
                        <a:latin typeface="Nunito"/>
                        <a:ea typeface="Nunito"/>
                        <a:cs typeface="Nunito"/>
                        <a:sym typeface="Nunito"/>
                      </a:endParaRPr>
                    </a:p>
                  </a:txBody>
                  <a:tcPr marT="63500" marB="63500" marR="63500" marL="63500"/>
                </a:tc>
              </a:tr>
              <a:tr h="241300">
                <a:tc>
                  <a:txBody>
                    <a:bodyPr/>
                    <a:lstStyle/>
                    <a:p>
                      <a:pPr indent="0" lvl="0" marL="0" marR="0" rtl="0" algn="l">
                        <a:lnSpc>
                          <a:spcPct val="100000"/>
                        </a:lnSpc>
                        <a:spcBef>
                          <a:spcPts val="0"/>
                        </a:spcBef>
                        <a:spcAft>
                          <a:spcPts val="0"/>
                        </a:spcAft>
                        <a:buClr>
                          <a:srgbClr val="000000"/>
                        </a:buClr>
                        <a:buSzPts val="1900"/>
                        <a:buFont typeface="Arial"/>
                        <a:buNone/>
                      </a:pPr>
                      <a:r>
                        <a:rPr b="1" lang="es-419" sz="1900" u="none" cap="none" strike="noStrike">
                          <a:latin typeface="Nunito"/>
                          <a:ea typeface="Nunito"/>
                          <a:cs typeface="Nunito"/>
                          <a:sym typeface="Nunito"/>
                        </a:rPr>
                        <a:t>Varianza Y</a:t>
                      </a:r>
                      <a:endParaRPr b="1" sz="1900" u="none" cap="none" strike="noStrike">
                        <a:latin typeface="Nunito"/>
                        <a:ea typeface="Nunito"/>
                        <a:cs typeface="Nunito"/>
                        <a:sym typeface="Nunito"/>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1900"/>
                        <a:buFont typeface="Arial"/>
                        <a:buNone/>
                      </a:pPr>
                      <a:r>
                        <a:rPr lang="es-419" sz="1900" u="none" cap="none" strike="noStrike">
                          <a:latin typeface="Nunito"/>
                          <a:ea typeface="Nunito"/>
                          <a:cs typeface="Nunito"/>
                          <a:sym typeface="Nunito"/>
                        </a:rPr>
                        <a:t>199,8</a:t>
                      </a:r>
                      <a:endParaRPr sz="1900" u="none" cap="none" strike="noStrike">
                        <a:latin typeface="Nunito"/>
                        <a:ea typeface="Nunito"/>
                        <a:cs typeface="Nunito"/>
                        <a:sym typeface="Nunito"/>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1900"/>
                        <a:buFont typeface="Arial"/>
                        <a:buNone/>
                      </a:pPr>
                      <a:r>
                        <a:rPr lang="es-419" sz="1900" u="none" cap="none" strike="noStrike">
                          <a:latin typeface="Nunito"/>
                          <a:ea typeface="Nunito"/>
                          <a:cs typeface="Nunito"/>
                          <a:sym typeface="Nunito"/>
                        </a:rPr>
                        <a:t>472,9</a:t>
                      </a:r>
                      <a:endParaRPr sz="1900" u="none" cap="none" strike="noStrike">
                        <a:latin typeface="Nunito"/>
                        <a:ea typeface="Nunito"/>
                        <a:cs typeface="Nunito"/>
                        <a:sym typeface="Nunito"/>
                      </a:endParaRPr>
                    </a:p>
                  </a:txBody>
                  <a:tcPr marT="63500" marB="63500" marR="63500" marL="635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9e202a4dfe_0_160"/>
          <p:cNvSpPr txBox="1"/>
          <p:nvPr/>
        </p:nvSpPr>
        <p:spPr>
          <a:xfrm>
            <a:off x="740805" y="1811184"/>
            <a:ext cx="108054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4. Al sumar las varianzas en los dos ejes para cada usuario, se obtiene que la varianza del usuario Azul es 270,6 , mientras que la del usuario Rojo es 1126,7. Se observa entonces que para el usuario Azul, la suma de las varianzas es menor que la del usuario Rojo, por lo tanto el nivel de privacidad del usuario Azul es menor que la del Rojo. Lo que confirma lo que se visualizó anteriormente en el gráfico con las posiciones de ambos usuarios.</a:t>
            </a:r>
            <a:endParaRPr b="1" i="0" sz="2800" u="none" cap="none" strike="noStrike">
              <a:solidFill>
                <a:schemeClr val="dk1"/>
              </a:solidFill>
              <a:latin typeface="Calibri"/>
              <a:ea typeface="Calibri"/>
              <a:cs typeface="Calibri"/>
              <a:sym typeface="Calibri"/>
            </a:endParaRPr>
          </a:p>
        </p:txBody>
      </p:sp>
      <p:sp>
        <p:nvSpPr>
          <p:cNvPr id="303" name="Google Shape;303;g29e202a4dfe_0_160"/>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9e202a4dfe_0_143"/>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Identificación de puntos de interés utilizando la varianza</a:t>
            </a:r>
            <a:endParaRPr b="1" i="0" sz="3600" u="none" cap="none" strike="noStrike">
              <a:solidFill>
                <a:srgbClr val="423B71"/>
              </a:solidFill>
              <a:latin typeface="Calibri"/>
              <a:ea typeface="Calibri"/>
              <a:cs typeface="Calibri"/>
              <a:sym typeface="Calibri"/>
            </a:endParaRPr>
          </a:p>
        </p:txBody>
      </p:sp>
      <p:sp>
        <p:nvSpPr>
          <p:cNvPr id="309" name="Google Shape;309;g29e202a4dfe_0_143"/>
          <p:cNvSpPr txBox="1"/>
          <p:nvPr/>
        </p:nvSpPr>
        <p:spPr>
          <a:xfrm>
            <a:off x="1203900" y="3106550"/>
            <a:ext cx="9784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Si un usuario ha permanecido los últimos 15 minutos cerca de un punto de interés ¿La varianza de este es grande o pequeña?</a:t>
            </a:r>
            <a:endParaRPr b="0" i="0" sz="2800" u="none" cap="none" strike="noStrike">
              <a:solidFill>
                <a:srgbClr val="423B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9e202a4dfe_0_167"/>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Identificación de puntos de interés utilizando la varianza</a:t>
            </a:r>
            <a:endParaRPr b="1" i="0" sz="3600" u="none" cap="none" strike="noStrike">
              <a:solidFill>
                <a:srgbClr val="423B71"/>
              </a:solidFill>
              <a:latin typeface="Calibri"/>
              <a:ea typeface="Calibri"/>
              <a:cs typeface="Calibri"/>
              <a:sym typeface="Calibri"/>
            </a:endParaRPr>
          </a:p>
        </p:txBody>
      </p:sp>
      <p:sp>
        <p:nvSpPr>
          <p:cNvPr id="315" name="Google Shape;315;g29e202a4dfe_0_167"/>
          <p:cNvSpPr txBox="1"/>
          <p:nvPr/>
        </p:nvSpPr>
        <p:spPr>
          <a:xfrm>
            <a:off x="1203900" y="5261450"/>
            <a:ext cx="9784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En este caso, ¿cuál es el valor de la varianza?</a:t>
            </a:r>
            <a:endParaRPr b="0" i="0" sz="2800" u="none" cap="none" strike="noStrike">
              <a:solidFill>
                <a:srgbClr val="423B71"/>
              </a:solidFill>
              <a:latin typeface="Calibri"/>
              <a:ea typeface="Calibri"/>
              <a:cs typeface="Calibri"/>
              <a:sym typeface="Calibri"/>
            </a:endParaRPr>
          </a:p>
        </p:txBody>
      </p:sp>
      <p:pic>
        <p:nvPicPr>
          <p:cNvPr id="316" name="Google Shape;316;g29e202a4dfe_0_167"/>
          <p:cNvPicPr preferRelativeResize="0"/>
          <p:nvPr/>
        </p:nvPicPr>
        <p:blipFill>
          <a:blip r:embed="rId3">
            <a:alphaModFix/>
          </a:blip>
          <a:stretch>
            <a:fillRect/>
          </a:stretch>
        </p:blipFill>
        <p:spPr>
          <a:xfrm>
            <a:off x="4091662" y="1227000"/>
            <a:ext cx="3498675" cy="353179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9e202a4dfe_0_173"/>
          <p:cNvSpPr txBox="1"/>
          <p:nvPr/>
        </p:nvSpPr>
        <p:spPr>
          <a:xfrm>
            <a:off x="693750" y="517775"/>
            <a:ext cx="9852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Identificación de puntos de interés utilizando la varianza</a:t>
            </a:r>
            <a:endParaRPr b="1" i="0" sz="3600" u="none" cap="none" strike="noStrike">
              <a:solidFill>
                <a:srgbClr val="423B71"/>
              </a:solidFill>
              <a:latin typeface="Calibri"/>
              <a:ea typeface="Calibri"/>
              <a:cs typeface="Calibri"/>
              <a:sym typeface="Calibri"/>
            </a:endParaRPr>
          </a:p>
        </p:txBody>
      </p:sp>
      <p:sp>
        <p:nvSpPr>
          <p:cNvPr id="322" name="Google Shape;322;g29e202a4dfe_0_173"/>
          <p:cNvSpPr txBox="1"/>
          <p:nvPr/>
        </p:nvSpPr>
        <p:spPr>
          <a:xfrm>
            <a:off x="693750" y="4758800"/>
            <a:ext cx="102945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              Este resultado es                   lo cual se sigue cumpliendo independiente de la cantidad de puntos sobre la circunferencia, en general para puntos “regulares” sobre la circunferencia de radio R, se tiene una varianza de  </a:t>
            </a:r>
            <a:endParaRPr b="0" i="0" sz="2800" u="none" cap="none" strike="noStrike">
              <a:solidFill>
                <a:srgbClr val="423B71"/>
              </a:solidFill>
              <a:latin typeface="Calibri"/>
              <a:ea typeface="Calibri"/>
              <a:cs typeface="Calibri"/>
              <a:sym typeface="Calibri"/>
            </a:endParaRPr>
          </a:p>
        </p:txBody>
      </p:sp>
      <p:pic>
        <p:nvPicPr>
          <p:cNvPr id="323" name="Google Shape;323;g29e202a4dfe_0_173"/>
          <p:cNvPicPr preferRelativeResize="0"/>
          <p:nvPr/>
        </p:nvPicPr>
        <p:blipFill rotWithShape="1">
          <a:blip r:embed="rId4">
            <a:alphaModFix/>
          </a:blip>
          <a:srcRect b="0" l="0" r="0" t="0"/>
          <a:stretch/>
        </p:blipFill>
        <p:spPr>
          <a:xfrm>
            <a:off x="4954150" y="4854725"/>
            <a:ext cx="1331475" cy="284050"/>
          </a:xfrm>
          <a:prstGeom prst="rect">
            <a:avLst/>
          </a:prstGeom>
          <a:noFill/>
          <a:ln>
            <a:noFill/>
          </a:ln>
        </p:spPr>
      </p:pic>
      <p:pic>
        <p:nvPicPr>
          <p:cNvPr id="324" name="Google Shape;324;g29e202a4dfe_0_173"/>
          <p:cNvPicPr preferRelativeResize="0"/>
          <p:nvPr/>
        </p:nvPicPr>
        <p:blipFill rotWithShape="1">
          <a:blip r:embed="rId5">
            <a:alphaModFix/>
          </a:blip>
          <a:srcRect b="0" l="0" r="0" t="0"/>
          <a:stretch/>
        </p:blipFill>
        <p:spPr>
          <a:xfrm>
            <a:off x="7477725" y="6183150"/>
            <a:ext cx="297400" cy="237925"/>
          </a:xfrm>
          <a:prstGeom prst="rect">
            <a:avLst/>
          </a:prstGeom>
          <a:noFill/>
          <a:ln>
            <a:noFill/>
          </a:ln>
        </p:spPr>
      </p:pic>
      <p:pic>
        <p:nvPicPr>
          <p:cNvPr id="325" name="Google Shape;325;g29e202a4dfe_0_173"/>
          <p:cNvPicPr preferRelativeResize="0"/>
          <p:nvPr/>
        </p:nvPicPr>
        <p:blipFill>
          <a:blip r:embed="rId6">
            <a:alphaModFix/>
          </a:blip>
          <a:stretch>
            <a:fillRect/>
          </a:stretch>
        </p:blipFill>
        <p:spPr>
          <a:xfrm>
            <a:off x="4091662" y="1227000"/>
            <a:ext cx="3498675" cy="35317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9e202a4dfe_0_181"/>
          <p:cNvSpPr txBox="1"/>
          <p:nvPr/>
        </p:nvSpPr>
        <p:spPr>
          <a:xfrm>
            <a:off x="740805" y="1811184"/>
            <a:ext cx="108054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5. ¿Cómo utilizarías la varianza para detectar un punto de interés?</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6. ¿A partir de qué valores de la varianza te parecen razonables para definir un punto de interés? Pueden inspirarse del caso de la circunferencia de radio (10 m)</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331" name="Google Shape;331;g29e202a4dfe_0_181"/>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9e202a4dfe_0_187"/>
          <p:cNvSpPr txBox="1"/>
          <p:nvPr/>
        </p:nvSpPr>
        <p:spPr>
          <a:xfrm>
            <a:off x="740805" y="1811184"/>
            <a:ext cx="108054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5. Una varianza pequeña con un valor cercano a 0 permite identificar un punto de interés, por lo que bastaría determinar la varianza y verificar si es cercana a 0.</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s-419" sz="2800" u="none" cap="none" strike="noStrike">
                <a:solidFill>
                  <a:schemeClr val="dk1"/>
                </a:solidFill>
                <a:latin typeface="Calibri"/>
                <a:ea typeface="Calibri"/>
                <a:cs typeface="Calibri"/>
                <a:sym typeface="Calibri"/>
              </a:rPr>
              <a:t>6. Se puede definir un criterio que si los datos están a menos de (10 m) del centroide entonces es un punto de interés. Luego, si hacemos el cálculo de la dispersión tomando este valor, tendríamos que un límite para la varianza puede ser                  .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337" name="Google Shape;337;g29e202a4dfe_0_187"/>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Actividad 1</a:t>
            </a:r>
            <a:endParaRPr b="1" i="0" sz="3600" u="none" cap="none" strike="noStrike">
              <a:solidFill>
                <a:srgbClr val="423B71"/>
              </a:solidFill>
              <a:latin typeface="Calibri"/>
              <a:ea typeface="Calibri"/>
              <a:cs typeface="Calibri"/>
              <a:sym typeface="Calibri"/>
            </a:endParaRPr>
          </a:p>
        </p:txBody>
      </p:sp>
      <p:pic>
        <p:nvPicPr>
          <p:cNvPr id="338" name="Google Shape;338;g29e202a4dfe_0_187"/>
          <p:cNvPicPr preferRelativeResize="0"/>
          <p:nvPr/>
        </p:nvPicPr>
        <p:blipFill rotWithShape="1">
          <a:blip r:embed="rId3">
            <a:alphaModFix/>
          </a:blip>
          <a:srcRect b="0" l="0" r="0" t="0"/>
          <a:stretch/>
        </p:blipFill>
        <p:spPr>
          <a:xfrm>
            <a:off x="4792675" y="4930725"/>
            <a:ext cx="1331475" cy="284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9e202a4dfe_0_217"/>
          <p:cNvSpPr txBox="1"/>
          <p:nvPr/>
        </p:nvSpPr>
        <p:spPr>
          <a:xfrm>
            <a:off x="693300" y="1718125"/>
            <a:ext cx="108054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419" sz="2400" u="none" cap="none" strike="noStrike">
                <a:solidFill>
                  <a:schemeClr val="dk1"/>
                </a:solidFill>
                <a:latin typeface="Calibri"/>
                <a:ea typeface="Calibri"/>
                <a:cs typeface="Calibri"/>
                <a:sym typeface="Calibri"/>
              </a:rPr>
              <a:t>Podemos sistematizar las siguientes ideas: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s-419" sz="2400" u="none" cap="none" strike="noStrike">
                <a:solidFill>
                  <a:schemeClr val="dk1"/>
                </a:solidFill>
                <a:latin typeface="Calibri"/>
                <a:ea typeface="Calibri"/>
                <a:cs typeface="Calibri"/>
                <a:sym typeface="Calibri"/>
              </a:rPr>
              <a:t>El punto promedio de una nube de puntos en el plano se llama “centroide”, cuyas coordenadas corresponden al promedio de sus abscisas y de sus ordenadas.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s-419" sz="2400" u="none" cap="none" strike="noStrike">
                <a:solidFill>
                  <a:schemeClr val="dk1"/>
                </a:solidFill>
                <a:latin typeface="Calibri"/>
                <a:ea typeface="Calibri"/>
                <a:cs typeface="Calibri"/>
                <a:sym typeface="Calibri"/>
              </a:rPr>
              <a:t>La varianza de un conjunto de datos es una medida de dispersión de los mismos. Así por ejemplo, datos más concentrados tendrán menor varianza que datos más dispersos.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s-419" sz="2400" u="none" cap="none" strike="noStrike">
                <a:solidFill>
                  <a:schemeClr val="dk1"/>
                </a:solidFill>
                <a:latin typeface="Calibri"/>
                <a:ea typeface="Calibri"/>
                <a:cs typeface="Calibri"/>
                <a:sym typeface="Calibri"/>
              </a:rPr>
              <a:t>Para datos bidimensionales, consideramos como varianza a la suma de las varianzas de cada coordenada.</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p:txBody>
      </p:sp>
      <p:sp>
        <p:nvSpPr>
          <p:cNvPr id="344" name="Google Shape;344;g29e202a4dfe_0_217"/>
          <p:cNvSpPr txBox="1"/>
          <p:nvPr/>
        </p:nvSpPr>
        <p:spPr>
          <a:xfrm>
            <a:off x="693905" y="887000"/>
            <a:ext cx="9426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Sistematización</a:t>
            </a:r>
            <a:endParaRPr b="1" i="0" sz="3600" u="none" cap="none" strike="noStrike">
              <a:solidFill>
                <a:srgbClr val="423B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9e202a4dfe_0_222"/>
          <p:cNvSpPr txBox="1"/>
          <p:nvPr/>
        </p:nvSpPr>
        <p:spPr>
          <a:xfrm>
            <a:off x="693300" y="1718125"/>
            <a:ext cx="108054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419" sz="2400" u="none" cap="none" strike="noStrike">
                <a:solidFill>
                  <a:schemeClr val="dk1"/>
                </a:solidFill>
                <a:latin typeface="Calibri"/>
                <a:ea typeface="Calibri"/>
                <a:cs typeface="Calibri"/>
                <a:sym typeface="Calibri"/>
              </a:rPr>
              <a:t>Podemos sistematizar las siguientes ideas: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b="0" i="0" lang="es-419" sz="2400" u="none" cap="none" strike="noStrike">
                <a:solidFill>
                  <a:schemeClr val="dk1"/>
                </a:solidFill>
                <a:latin typeface="Calibri"/>
                <a:ea typeface="Calibri"/>
                <a:cs typeface="Calibri"/>
                <a:sym typeface="Calibri"/>
              </a:rPr>
              <a:t>Cuando los datos corresponden a las ubicaciones durante el día de una persona, su medida de dispersión o varianza, sirve para definir el nivel de privacidad de dicha persona.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dk1"/>
              </a:solidFill>
              <a:latin typeface="Calibri"/>
              <a:ea typeface="Calibri"/>
              <a:cs typeface="Calibri"/>
              <a:sym typeface="Calibri"/>
            </a:endParaRPr>
          </a:p>
        </p:txBody>
      </p:sp>
      <p:sp>
        <p:nvSpPr>
          <p:cNvPr id="350" name="Google Shape;350;g29e202a4dfe_0_222"/>
          <p:cNvSpPr txBox="1"/>
          <p:nvPr/>
        </p:nvSpPr>
        <p:spPr>
          <a:xfrm>
            <a:off x="693905" y="887000"/>
            <a:ext cx="9426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Sistematización</a:t>
            </a:r>
            <a:endParaRPr b="1" i="0" sz="3600" u="none" cap="none" strike="noStrike">
              <a:solidFill>
                <a:srgbClr val="423B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eb61ad2f58_0_0"/>
          <p:cNvSpPr txBox="1"/>
          <p:nvPr/>
        </p:nvSpPr>
        <p:spPr>
          <a:xfrm>
            <a:off x="501873" y="448459"/>
            <a:ext cx="9618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extLst>
                  <a:ext uri="http://customooxmlschemas.google.com/">
                    <go:slidesCustomData xmlns:go="http://customooxmlschemas.google.com/" textRoundtripDataId="1"/>
                  </a:ext>
                </a:extLst>
              </a:rPr>
              <a:t>Infografía</a:t>
            </a:r>
            <a:r>
              <a:rPr b="1" i="0" lang="es-419" sz="3600" u="none" cap="none" strike="noStrike">
                <a:solidFill>
                  <a:srgbClr val="423B71"/>
                </a:solidFill>
                <a:latin typeface="Calibri"/>
                <a:ea typeface="Calibri"/>
                <a:cs typeface="Calibri"/>
                <a:sym typeface="Calibri"/>
              </a:rPr>
              <a:t> “Aplicaciones móviles que requieren tu ubicación”</a:t>
            </a:r>
            <a:endParaRPr b="1" i="0" sz="3600" u="none" cap="none" strike="noStrike">
              <a:solidFill>
                <a:srgbClr val="423B71"/>
              </a:solidFill>
              <a:latin typeface="Calibri"/>
              <a:ea typeface="Calibri"/>
              <a:cs typeface="Calibri"/>
              <a:sym typeface="Calibri"/>
            </a:endParaRPr>
          </a:p>
        </p:txBody>
      </p:sp>
      <p:sp>
        <p:nvSpPr>
          <p:cNvPr id="104" name="Google Shape;104;g1eb61ad2f58_0_0"/>
          <p:cNvSpPr txBox="1"/>
          <p:nvPr/>
        </p:nvSpPr>
        <p:spPr>
          <a:xfrm>
            <a:off x="713675" y="2274600"/>
            <a:ext cx="94068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A partir de la infografía respondamos: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¿Qué es un punto de interés de una persona y cómo las aplicaciones pueden identificarlo?</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Digan ejemplos de sus puntos de interés del día.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¿De qué manera amenaza tu privacidad si terceras personas reconocen tus puntos de interés?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8"/>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356" name="Google Shape;356;p28"/>
          <p:cNvSpPr txBox="1"/>
          <p:nvPr/>
        </p:nvSpPr>
        <p:spPr>
          <a:xfrm>
            <a:off x="645246" y="3063339"/>
            <a:ext cx="10901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4400"/>
              <a:buFont typeface="Arial"/>
              <a:buNone/>
            </a:pPr>
            <a:r>
              <a:rPr b="1" i="0" lang="es-419" sz="4400" u="none" cap="none" strike="noStrike">
                <a:solidFill>
                  <a:schemeClr val="lt1"/>
                </a:solidFill>
                <a:latin typeface="Calibri"/>
                <a:ea typeface="Calibri"/>
                <a:cs typeface="Calibri"/>
                <a:sym typeface="Calibri"/>
              </a:rPr>
              <a:t>Privacidad en aplicaciones móviles</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eb61ad2f58_0_5"/>
          <p:cNvSpPr txBox="1"/>
          <p:nvPr/>
        </p:nvSpPr>
        <p:spPr>
          <a:xfrm>
            <a:off x="501873" y="448459"/>
            <a:ext cx="9618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extLst>
                  <a:ext uri="http://customooxmlschemas.google.com/">
                    <go:slidesCustomData xmlns:go="http://customooxmlschemas.google.com/" textRoundtripDataId="2"/>
                  </a:ext>
                </a:extLst>
              </a:rPr>
              <a:t>Infografía</a:t>
            </a:r>
            <a:r>
              <a:rPr b="1" i="0" lang="es-419" sz="3600" u="none" cap="none" strike="noStrike">
                <a:solidFill>
                  <a:srgbClr val="423B71"/>
                </a:solidFill>
                <a:latin typeface="Calibri"/>
                <a:ea typeface="Calibri"/>
                <a:cs typeface="Calibri"/>
                <a:sym typeface="Calibri"/>
              </a:rPr>
              <a:t> “Aplicaciones móviles que requieren tu ubicación”</a:t>
            </a:r>
            <a:endParaRPr b="1" i="0" sz="3600" u="none" cap="none" strike="noStrike">
              <a:solidFill>
                <a:srgbClr val="423B71"/>
              </a:solidFill>
              <a:latin typeface="Calibri"/>
              <a:ea typeface="Calibri"/>
              <a:cs typeface="Calibri"/>
              <a:sym typeface="Calibri"/>
            </a:endParaRPr>
          </a:p>
        </p:txBody>
      </p:sp>
      <p:sp>
        <p:nvSpPr>
          <p:cNvPr id="110" name="Google Shape;110;g1eb61ad2f58_0_5"/>
          <p:cNvSpPr txBox="1"/>
          <p:nvPr/>
        </p:nvSpPr>
        <p:spPr>
          <a:xfrm>
            <a:off x="713675" y="1922375"/>
            <a:ext cx="94068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Entonces:</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Un punto de interés es un lugar en que una persona pasa un tiempo considerable del día. Las aplicaciones los pueden identificar accediendo al historial de ubicaciones.</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Puntos de interés de sus estudiantes pueden ser el hogar, el colegio, una plaza en la que se encuentran con sus amigos-as, etc.</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AutoNum type="arabicPeriod"/>
            </a:pPr>
            <a:r>
              <a:rPr b="0" i="0" lang="es-419" sz="2400" u="none" cap="none" strike="noStrike">
                <a:solidFill>
                  <a:schemeClr val="dk1"/>
                </a:solidFill>
                <a:latin typeface="Calibri"/>
                <a:ea typeface="Calibri"/>
                <a:cs typeface="Calibri"/>
                <a:sym typeface="Calibri"/>
              </a:rPr>
              <a:t>Amenaza la privacidad en el sentido que terceras personas no solo saben las ubicaciones, sino que también pueden inferir las preferencias “sensibles” como religiosas, políticas, sexuales, etc.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c598196763_0_17"/>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Problema </a:t>
            </a:r>
            <a:endParaRPr b="1" i="0" sz="3600" u="none" cap="none" strike="noStrike">
              <a:solidFill>
                <a:srgbClr val="423B71"/>
              </a:solidFill>
              <a:latin typeface="Calibri"/>
              <a:ea typeface="Calibri"/>
              <a:cs typeface="Calibri"/>
              <a:sym typeface="Calibri"/>
            </a:endParaRPr>
          </a:p>
        </p:txBody>
      </p:sp>
      <p:sp>
        <p:nvSpPr>
          <p:cNvPr id="116" name="Google Shape;116;g1c598196763_0_17"/>
          <p:cNvSpPr/>
          <p:nvPr/>
        </p:nvSpPr>
        <p:spPr>
          <a:xfrm>
            <a:off x="829725" y="1591725"/>
            <a:ext cx="10234200" cy="12834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En la situación vista en la infografía contamos con una muestra de las posiciones de dos usuarios: Usuario Azul y Usuario Naranjo. Esta muestra recopiló sus posiciones cada 30 segundos, durante 15 minutos.</a:t>
            </a:r>
            <a:endParaRPr b="0" i="0" sz="1400" u="none" cap="none" strike="noStrike">
              <a:solidFill>
                <a:srgbClr val="000000"/>
              </a:solidFill>
              <a:latin typeface="Arial"/>
              <a:ea typeface="Arial"/>
              <a:cs typeface="Arial"/>
              <a:sym typeface="Arial"/>
            </a:endParaRPr>
          </a:p>
        </p:txBody>
      </p:sp>
      <p:pic>
        <p:nvPicPr>
          <p:cNvPr id="117" name="Google Shape;117;g1c598196763_0_17"/>
          <p:cNvPicPr preferRelativeResize="0"/>
          <p:nvPr/>
        </p:nvPicPr>
        <p:blipFill rotWithShape="1">
          <a:blip r:embed="rId3">
            <a:alphaModFix/>
          </a:blip>
          <a:srcRect b="0" l="0" r="0" t="0"/>
          <a:stretch/>
        </p:blipFill>
        <p:spPr>
          <a:xfrm>
            <a:off x="2944538" y="3027525"/>
            <a:ext cx="6302918" cy="352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eb61ad2f58_0_13"/>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Problema </a:t>
            </a:r>
            <a:endParaRPr b="1" i="0" sz="3600" u="none" cap="none" strike="noStrike">
              <a:solidFill>
                <a:srgbClr val="423B71"/>
              </a:solidFill>
              <a:latin typeface="Calibri"/>
              <a:ea typeface="Calibri"/>
              <a:cs typeface="Calibri"/>
              <a:sym typeface="Calibri"/>
            </a:endParaRPr>
          </a:p>
        </p:txBody>
      </p:sp>
      <p:sp>
        <p:nvSpPr>
          <p:cNvPr id="123" name="Google Shape;123;g1eb61ad2f58_0_13"/>
          <p:cNvSpPr txBox="1"/>
          <p:nvPr/>
        </p:nvSpPr>
        <p:spPr>
          <a:xfrm>
            <a:off x="761850" y="1843675"/>
            <a:ext cx="9784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s-419" sz="2800" u="none" cap="none" strike="noStrike">
                <a:solidFill>
                  <a:srgbClr val="423B71"/>
                </a:solidFill>
                <a:latin typeface="Calibri"/>
                <a:ea typeface="Calibri"/>
                <a:cs typeface="Calibri"/>
                <a:sym typeface="Calibri"/>
              </a:rPr>
              <a:t>¿Qué usuario tiene menor nivel de privacidad respecto a sus puntos de interés, el azul o el naranjo?, ¿Por qué?</a:t>
            </a:r>
            <a:endParaRPr b="0" i="0" sz="2800" u="none" cap="none" strike="noStrike">
              <a:solidFill>
                <a:srgbClr val="423B71"/>
              </a:solidFill>
              <a:latin typeface="Calibri"/>
              <a:ea typeface="Calibri"/>
              <a:cs typeface="Calibri"/>
              <a:sym typeface="Calibri"/>
            </a:endParaRPr>
          </a:p>
        </p:txBody>
      </p:sp>
      <p:pic>
        <p:nvPicPr>
          <p:cNvPr id="124" name="Google Shape;124;g1eb61ad2f58_0_13"/>
          <p:cNvPicPr preferRelativeResize="0"/>
          <p:nvPr/>
        </p:nvPicPr>
        <p:blipFill rotWithShape="1">
          <a:blip r:embed="rId3">
            <a:alphaModFix/>
          </a:blip>
          <a:srcRect b="0" l="0" r="0" t="0"/>
          <a:stretch/>
        </p:blipFill>
        <p:spPr>
          <a:xfrm>
            <a:off x="2944538" y="3027525"/>
            <a:ext cx="6302918" cy="3525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6204b173cb_0_0"/>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Problema </a:t>
            </a:r>
            <a:endParaRPr b="1" i="0" sz="3600" u="none" cap="none" strike="noStrike">
              <a:solidFill>
                <a:srgbClr val="423B71"/>
              </a:solidFill>
              <a:latin typeface="Calibri"/>
              <a:ea typeface="Calibri"/>
              <a:cs typeface="Calibri"/>
              <a:sym typeface="Calibri"/>
            </a:endParaRPr>
          </a:p>
        </p:txBody>
      </p:sp>
      <p:sp>
        <p:nvSpPr>
          <p:cNvPr id="130" name="Google Shape;130;g26204b173cb_0_0"/>
          <p:cNvSpPr txBox="1"/>
          <p:nvPr/>
        </p:nvSpPr>
        <p:spPr>
          <a:xfrm>
            <a:off x="735150" y="1850775"/>
            <a:ext cx="9945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419" sz="2400" u="none" cap="none" strike="noStrike">
                <a:solidFill>
                  <a:schemeClr val="dk1"/>
                </a:solidFill>
                <a:latin typeface="Calibri"/>
                <a:ea typeface="Calibri"/>
                <a:cs typeface="Calibri"/>
                <a:sym typeface="Calibri"/>
              </a:rPr>
              <a:t>Podemos visualizar las ubicaciones anteriores con el siguiente sistema de coordenadas con origen en (0, 0). </a:t>
            </a:r>
            <a:endParaRPr b="0" i="0" sz="2400" u="none" cap="none" strike="noStrike">
              <a:solidFill>
                <a:schemeClr val="dk1"/>
              </a:solidFill>
              <a:latin typeface="Calibri"/>
              <a:ea typeface="Calibri"/>
              <a:cs typeface="Calibri"/>
              <a:sym typeface="Calibri"/>
            </a:endParaRPr>
          </a:p>
        </p:txBody>
      </p:sp>
      <p:pic>
        <p:nvPicPr>
          <p:cNvPr id="131" name="Google Shape;131;g26204b173cb_0_0"/>
          <p:cNvPicPr preferRelativeResize="0"/>
          <p:nvPr/>
        </p:nvPicPr>
        <p:blipFill rotWithShape="1">
          <a:blip r:embed="rId3">
            <a:alphaModFix/>
          </a:blip>
          <a:srcRect b="0" l="0" r="0" t="0"/>
          <a:stretch/>
        </p:blipFill>
        <p:spPr>
          <a:xfrm>
            <a:off x="2997613" y="2681775"/>
            <a:ext cx="6362180" cy="3871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6216dde2b3_0_0"/>
          <p:cNvSpPr txBox="1"/>
          <p:nvPr/>
        </p:nvSpPr>
        <p:spPr>
          <a:xfrm>
            <a:off x="693905" y="887000"/>
            <a:ext cx="8166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423B71"/>
                </a:solidFill>
                <a:latin typeface="Calibri"/>
                <a:ea typeface="Calibri"/>
                <a:cs typeface="Calibri"/>
                <a:sym typeface="Calibri"/>
              </a:rPr>
              <a:t>Problema </a:t>
            </a:r>
            <a:endParaRPr b="1" i="0" sz="3600" u="none" cap="none" strike="noStrike">
              <a:solidFill>
                <a:srgbClr val="423B71"/>
              </a:solidFill>
              <a:latin typeface="Calibri"/>
              <a:ea typeface="Calibri"/>
              <a:cs typeface="Calibri"/>
              <a:sym typeface="Calibri"/>
            </a:endParaRPr>
          </a:p>
        </p:txBody>
      </p:sp>
      <p:sp>
        <p:nvSpPr>
          <p:cNvPr id="137" name="Google Shape;137;g26216dde2b3_0_0"/>
          <p:cNvSpPr txBox="1"/>
          <p:nvPr/>
        </p:nvSpPr>
        <p:spPr>
          <a:xfrm>
            <a:off x="2608800" y="2828700"/>
            <a:ext cx="6974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s-419" sz="2400" u="none" cap="none" strike="noStrike">
                <a:solidFill>
                  <a:schemeClr val="dk1"/>
                </a:solidFill>
                <a:latin typeface="Calibri"/>
                <a:ea typeface="Calibri"/>
                <a:cs typeface="Calibri"/>
                <a:sym typeface="Calibri"/>
              </a:rPr>
              <a:t>¿ Cómo podemos comparar matemáticamente los niveles de privacidad entre dos usuarios, utilizando sus posiciones en los últimos 15 minutos?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cp:coreProperties>
</file>