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8" r:id="rId23"/>
    <p:sldId id="279" r:id="rId24"/>
    <p:sldId id="280" r:id="rId25"/>
    <p:sldId id="281" r:id="rId26"/>
    <p:sldId id="282"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B71"/>
    <a:srgbClr val="FFFFFF"/>
    <a:srgbClr val="D65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75b3ab46d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275b3ab46d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592bc7497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7592bc7497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5b3ab46d7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75b3ab46d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46a10d9fd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2746a10d9f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7592bc7497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7592bc7497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7592bc749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27592bc749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592bc7497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27592bc7497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5b3ab46d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275b3ab46d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46a10d9fd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2746a10d9fd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5b3ab46d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275b3ab46d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
              <a:t>En este momento, debe revisar con sus estudiantes la infografía que puede encontrar en las sección de recursos. </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4373a2dd14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24373a2dd14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7592bc7497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27592bc7497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7592bc7497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27592bc7497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592bc7497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27592bc7497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7592bc7497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27592bc7497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7592bc7497_0_1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27592bc7497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27e5ae785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1f27e5ae785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592bc7497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27592bc7497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592bc7497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27592bc7497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ee0e8b21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22ee0e8b21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5b3ab46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275b3ab46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592bc7497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7592bc7497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1"/>
        <p:cNvGrpSpPr/>
        <p:nvPr/>
      </p:nvGrpSpPr>
      <p:grpSpPr>
        <a:xfrm>
          <a:off x="0" y="0"/>
          <a:ext cx="0" cy="0"/>
          <a:chOff x="0" y="0"/>
          <a:chExt cx="0" cy="0"/>
        </a:xfrm>
      </p:grpSpPr>
      <p:pic>
        <p:nvPicPr>
          <p:cNvPr id="62" name="Google Shape;62;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9" name="Google Shape;9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0" name="Google Shape;10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3887391" y="740569"/>
            <a:ext cx="4629300" cy="3655200"/>
          </a:xfrm>
          <a:prstGeom prst="rect">
            <a:avLst/>
          </a:prstGeom>
          <a:noFill/>
          <a:ln>
            <a:noFill/>
          </a:ln>
        </p:spPr>
      </p:sp>
      <p:sp>
        <p:nvSpPr>
          <p:cNvPr id="106" name="Google Shape;10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60" y="20823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a:solidFill>
                  <a:schemeClr val="lt1"/>
                </a:solidFill>
                <a:latin typeface="Calibri"/>
                <a:ea typeface="Calibri"/>
                <a:cs typeface="Calibri"/>
                <a:sym typeface="Calibri"/>
              </a:rPr>
              <a:t>Muestras combinadas</a:t>
            </a:r>
            <a:endParaRPr sz="3300" b="1">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5"/>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87" name="Google Shape;187;p35"/>
          <p:cNvSpPr/>
          <p:nvPr/>
        </p:nvSpPr>
        <p:spPr>
          <a:xfrm>
            <a:off x="399900" y="1251150"/>
            <a:ext cx="8344200" cy="11031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1800" b="1">
                <a:solidFill>
                  <a:schemeClr val="dk1"/>
                </a:solidFill>
                <a:latin typeface="Calibri"/>
                <a:ea typeface="Calibri"/>
                <a:cs typeface="Calibri"/>
                <a:sym typeface="Calibri"/>
              </a:rPr>
              <a:t>Considera la variable X = “número de muestras individuales positivas en una muestra combinada” y responde:</a:t>
            </a:r>
            <a:endParaRPr sz="1800" b="1">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1800" b="1">
                <a:solidFill>
                  <a:schemeClr val="dk1"/>
                </a:solidFill>
                <a:latin typeface="Calibri"/>
                <a:ea typeface="Calibri"/>
                <a:cs typeface="Calibri"/>
                <a:sym typeface="Calibri"/>
              </a:rPr>
              <a:t>¿Por qué X es una variable aleatoria?</a:t>
            </a:r>
            <a:endParaRPr sz="1800" b="1">
              <a:solidFill>
                <a:schemeClr val="dk1"/>
              </a:solidFill>
              <a:latin typeface="Calibri"/>
              <a:ea typeface="Calibri"/>
              <a:cs typeface="Calibri"/>
              <a:sym typeface="Calibri"/>
            </a:endParaRPr>
          </a:p>
        </p:txBody>
      </p:sp>
      <p:sp>
        <p:nvSpPr>
          <p:cNvPr id="188" name="Google Shape;188;p35"/>
          <p:cNvSpPr txBox="1"/>
          <p:nvPr/>
        </p:nvSpPr>
        <p:spPr>
          <a:xfrm>
            <a:off x="1245375" y="2571750"/>
            <a:ext cx="6918900" cy="708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700">
                <a:solidFill>
                  <a:schemeClr val="dk1"/>
                </a:solidFill>
                <a:highlight>
                  <a:srgbClr val="FFFFFF"/>
                </a:highlight>
                <a:latin typeface="Calibri"/>
                <a:ea typeface="Calibri"/>
                <a:cs typeface="Calibri"/>
                <a:sym typeface="Calibri"/>
              </a:rPr>
              <a:t>No es posible saber a priori la cantidad de muestras individuales positivas que tendrá cada grupo, por lo que </a:t>
            </a:r>
            <a:r>
              <a:rPr lang="es" sz="1700" b="1">
                <a:solidFill>
                  <a:srgbClr val="D65664"/>
                </a:solidFill>
                <a:highlight>
                  <a:srgbClr val="FFFFFF"/>
                </a:highlight>
                <a:latin typeface="Calibri"/>
                <a:ea typeface="Calibri"/>
                <a:cs typeface="Calibri"/>
                <a:sym typeface="Calibri"/>
              </a:rPr>
              <a:t>X </a:t>
            </a:r>
            <a:r>
              <a:rPr lang="es" sz="1700">
                <a:solidFill>
                  <a:schemeClr val="dk1"/>
                </a:solidFill>
                <a:highlight>
                  <a:srgbClr val="FFFFFF"/>
                </a:highlight>
                <a:latin typeface="Calibri"/>
                <a:ea typeface="Calibri"/>
                <a:cs typeface="Calibri"/>
                <a:sym typeface="Calibri"/>
              </a:rPr>
              <a:t>es una</a:t>
            </a:r>
            <a:r>
              <a:rPr lang="es" sz="1700" b="1">
                <a:solidFill>
                  <a:srgbClr val="D65664"/>
                </a:solidFill>
                <a:highlight>
                  <a:srgbClr val="FFFFFF"/>
                </a:highlight>
                <a:latin typeface="Calibri"/>
                <a:ea typeface="Calibri"/>
                <a:cs typeface="Calibri"/>
                <a:sym typeface="Calibri"/>
              </a:rPr>
              <a:t> variable aleatoria</a:t>
            </a:r>
            <a:r>
              <a:rPr lang="es" sz="1700">
                <a:solidFill>
                  <a:schemeClr val="dk1"/>
                </a:solidFill>
                <a:highlight>
                  <a:srgbClr val="FFFFFF"/>
                </a:highlight>
                <a:latin typeface="Calibri"/>
                <a:ea typeface="Calibri"/>
                <a:cs typeface="Calibri"/>
                <a:sym typeface="Calibri"/>
              </a:rPr>
              <a:t>.</a:t>
            </a:r>
            <a:endParaRPr sz="1700">
              <a:solidFill>
                <a:schemeClr val="dk1"/>
              </a:solidFill>
              <a:highlight>
                <a:srgbClr val="FFFFFF"/>
              </a:highlight>
              <a:latin typeface="Calibri"/>
              <a:ea typeface="Calibri"/>
              <a:cs typeface="Calibri"/>
              <a:sym typeface="Calibri"/>
            </a:endParaRPr>
          </a:p>
        </p:txBody>
      </p:sp>
      <p:pic>
        <p:nvPicPr>
          <p:cNvPr id="189" name="Google Shape;189;p35"/>
          <p:cNvPicPr preferRelativeResize="0"/>
          <p:nvPr/>
        </p:nvPicPr>
        <p:blipFill>
          <a:blip r:embed="rId3">
            <a:alphaModFix/>
          </a:blip>
          <a:stretch>
            <a:fillRect/>
          </a:stretch>
        </p:blipFill>
        <p:spPr>
          <a:xfrm>
            <a:off x="688713" y="3279750"/>
            <a:ext cx="7766576" cy="155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95" name="Google Shape;195;p36"/>
          <p:cNvSpPr/>
          <p:nvPr/>
        </p:nvSpPr>
        <p:spPr>
          <a:xfrm>
            <a:off x="399900" y="1251150"/>
            <a:ext cx="8344200" cy="13872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1800" b="1">
                <a:solidFill>
                  <a:schemeClr val="dk1"/>
                </a:solidFill>
                <a:latin typeface="Calibri"/>
                <a:ea typeface="Calibri"/>
                <a:cs typeface="Calibri"/>
                <a:sym typeface="Calibri"/>
              </a:rPr>
              <a:t>Considera la variable X = “número de muestras individuales positivas en una muestra combinada” y responde:</a:t>
            </a:r>
            <a:endParaRPr sz="1800" b="1">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3"/>
            </a:pPr>
            <a:r>
              <a:rPr lang="es" sz="1800" b="1">
                <a:solidFill>
                  <a:schemeClr val="dk1"/>
                </a:solidFill>
                <a:latin typeface="Calibri"/>
                <a:ea typeface="Calibri"/>
                <a:cs typeface="Calibri"/>
                <a:sym typeface="Calibri"/>
              </a:rPr>
              <a:t>Expresa en términos matemáticos la probabilidad correspondiente a la pregunta del problema.</a:t>
            </a:r>
            <a:endParaRPr sz="1800" b="1">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201" name="Google Shape;201;p37"/>
          <p:cNvSpPr/>
          <p:nvPr/>
        </p:nvSpPr>
        <p:spPr>
          <a:xfrm>
            <a:off x="399900" y="1251150"/>
            <a:ext cx="8344200" cy="13872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1800" b="1">
                <a:solidFill>
                  <a:schemeClr val="dk1"/>
                </a:solidFill>
                <a:latin typeface="Calibri"/>
                <a:ea typeface="Calibri"/>
                <a:cs typeface="Calibri"/>
                <a:sym typeface="Calibri"/>
              </a:rPr>
              <a:t>Considera la variable X = “número de muestras individuales positivas en una muestra combinada” y responde:</a:t>
            </a:r>
            <a:endParaRPr sz="1800" b="1">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3"/>
            </a:pPr>
            <a:r>
              <a:rPr lang="es" sz="1800" b="1">
                <a:solidFill>
                  <a:schemeClr val="dk1"/>
                </a:solidFill>
                <a:latin typeface="Calibri"/>
                <a:ea typeface="Calibri"/>
                <a:cs typeface="Calibri"/>
                <a:sym typeface="Calibri"/>
              </a:rPr>
              <a:t>Expresa en términos matemáticos la probabilidad correspondiente a la pregunta del problema.</a:t>
            </a:r>
            <a:endParaRPr sz="1800" b="1">
              <a:solidFill>
                <a:schemeClr val="dk1"/>
              </a:solidFill>
              <a:latin typeface="Calibri"/>
              <a:ea typeface="Calibri"/>
              <a:cs typeface="Calibri"/>
              <a:sym typeface="Calibri"/>
            </a:endParaRPr>
          </a:p>
        </p:txBody>
      </p:sp>
      <p:sp>
        <p:nvSpPr>
          <p:cNvPr id="202" name="Google Shape;202;p37"/>
          <p:cNvSpPr txBox="1"/>
          <p:nvPr/>
        </p:nvSpPr>
        <p:spPr>
          <a:xfrm>
            <a:off x="1300925" y="2678050"/>
            <a:ext cx="68835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700" dirty="0">
                <a:solidFill>
                  <a:srgbClr val="111111"/>
                </a:solidFill>
                <a:latin typeface="Calibri" panose="020F0502020204030204" pitchFamily="34" charset="0"/>
                <a:ea typeface="Nunito"/>
                <a:cs typeface="Calibri" panose="020F0502020204030204" pitchFamily="34" charset="0"/>
                <a:sym typeface="Nunito"/>
              </a:rPr>
              <a:t>¿Cuál es la </a:t>
            </a:r>
            <a:r>
              <a:rPr lang="es" sz="1700" b="1" dirty="0">
                <a:solidFill>
                  <a:srgbClr val="423B71"/>
                </a:solidFill>
                <a:latin typeface="Calibri" panose="020F0502020204030204" pitchFamily="34" charset="0"/>
                <a:ea typeface="Nunito"/>
                <a:cs typeface="Calibri" panose="020F0502020204030204" pitchFamily="34" charset="0"/>
                <a:sym typeface="Nunito"/>
              </a:rPr>
              <a:t>probabilidad </a:t>
            </a:r>
            <a:r>
              <a:rPr lang="es" sz="1700" dirty="0">
                <a:solidFill>
                  <a:srgbClr val="111111"/>
                </a:solidFill>
                <a:latin typeface="Calibri" panose="020F0502020204030204" pitchFamily="34" charset="0"/>
                <a:ea typeface="Nunito"/>
                <a:cs typeface="Calibri" panose="020F0502020204030204" pitchFamily="34" charset="0"/>
                <a:sym typeface="Nunito"/>
              </a:rPr>
              <a:t>de que en una muestra combinada haya </a:t>
            </a:r>
            <a:endParaRPr sz="1700" dirty="0">
              <a:solidFill>
                <a:srgbClr val="111111"/>
              </a:solidFill>
              <a:latin typeface="Calibri" panose="020F0502020204030204" pitchFamily="34" charset="0"/>
              <a:ea typeface="Nunito"/>
              <a:cs typeface="Calibri" panose="020F0502020204030204" pitchFamily="34" charset="0"/>
              <a:sym typeface="Nunito"/>
            </a:endParaRPr>
          </a:p>
          <a:p>
            <a:pPr marL="0" lvl="0" indent="0" algn="ctr" rtl="0">
              <a:spcBef>
                <a:spcPts val="0"/>
              </a:spcBef>
              <a:spcAft>
                <a:spcPts val="0"/>
              </a:spcAft>
              <a:buNone/>
            </a:pPr>
            <a:r>
              <a:rPr lang="es" sz="1700" b="1" dirty="0">
                <a:solidFill>
                  <a:srgbClr val="D65664"/>
                </a:solidFill>
                <a:latin typeface="Calibri" panose="020F0502020204030204" pitchFamily="34" charset="0"/>
                <a:ea typeface="Nunito"/>
                <a:cs typeface="Calibri" panose="020F0502020204030204" pitchFamily="34" charset="0"/>
                <a:sym typeface="Nunito"/>
              </a:rPr>
              <a:t>al menos un</a:t>
            </a:r>
            <a:r>
              <a:rPr lang="es" sz="1700" dirty="0">
                <a:solidFill>
                  <a:srgbClr val="111111"/>
                </a:solidFill>
                <a:latin typeface="Calibri" panose="020F0502020204030204" pitchFamily="34" charset="0"/>
                <a:ea typeface="Nunito"/>
                <a:cs typeface="Calibri" panose="020F0502020204030204" pitchFamily="34" charset="0"/>
                <a:sym typeface="Nunito"/>
              </a:rPr>
              <a:t> atleta que dé positivo al uso de esteroides?</a:t>
            </a:r>
            <a:endParaRPr sz="1700"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2CB6C2AD-EA69-8403-C1C1-5AE335EE92CA}"/>
                  </a:ext>
                </a:extLst>
              </p:cNvPr>
              <p:cNvSpPr txBox="1"/>
              <p:nvPr/>
            </p:nvSpPr>
            <p:spPr>
              <a:xfrm>
                <a:off x="3535036" y="3605744"/>
                <a:ext cx="2415277" cy="67710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4400" b="0" i="1" smtClean="0">
                          <a:solidFill>
                            <a:srgbClr val="433B71"/>
                          </a:solidFill>
                          <a:latin typeface="Cambria Math" panose="02040503050406030204" pitchFamily="18" charset="0"/>
                        </a:rPr>
                        <m:t>𝑃</m:t>
                      </m:r>
                      <m:r>
                        <a:rPr lang="es-ES" sz="4400" b="0" i="1" smtClean="0">
                          <a:solidFill>
                            <a:srgbClr val="D65664"/>
                          </a:solidFill>
                          <a:latin typeface="Cambria Math" panose="02040503050406030204" pitchFamily="18" charset="0"/>
                        </a:rPr>
                        <m:t>(</m:t>
                      </m:r>
                      <m:r>
                        <a:rPr lang="es-ES" sz="4400" b="0" i="1" smtClean="0">
                          <a:solidFill>
                            <a:srgbClr val="D65664"/>
                          </a:solidFill>
                          <a:latin typeface="Cambria Math" panose="02040503050406030204" pitchFamily="18" charset="0"/>
                        </a:rPr>
                        <m:t>𝑋</m:t>
                      </m:r>
                      <m:r>
                        <a:rPr lang="es-ES" sz="4400" b="0" i="1" smtClean="0">
                          <a:solidFill>
                            <a:srgbClr val="D65664"/>
                          </a:solidFill>
                          <a:latin typeface="Cambria Math" panose="02040503050406030204" pitchFamily="18" charset="0"/>
                          <a:ea typeface="Cambria Math" panose="02040503050406030204" pitchFamily="18" charset="0"/>
                        </a:rPr>
                        <m:t>≥1)</m:t>
                      </m:r>
                    </m:oMath>
                  </m:oMathPara>
                </a14:m>
                <a:endParaRPr lang="es-419" sz="4400" dirty="0"/>
              </a:p>
            </p:txBody>
          </p:sp>
        </mc:Choice>
        <mc:Fallback>
          <p:sp>
            <p:nvSpPr>
              <p:cNvPr id="2" name="CuadroTexto 1">
                <a:extLst>
                  <a:ext uri="{FF2B5EF4-FFF2-40B4-BE49-F238E27FC236}">
                    <a16:creationId xmlns:a16="http://schemas.microsoft.com/office/drawing/2014/main" id="{2CB6C2AD-EA69-8403-C1C1-5AE335EE92CA}"/>
                  </a:ext>
                </a:extLst>
              </p:cNvPr>
              <p:cNvSpPr txBox="1">
                <a:spLocks noRot="1" noChangeAspect="1" noMove="1" noResize="1" noEditPoints="1" noAdjustHandles="1" noChangeArrowheads="1" noChangeShapeType="1" noTextEdit="1"/>
              </p:cNvSpPr>
              <p:nvPr/>
            </p:nvSpPr>
            <p:spPr>
              <a:xfrm>
                <a:off x="3535036" y="3605744"/>
                <a:ext cx="2415277" cy="677108"/>
              </a:xfrm>
              <a:prstGeom prst="rect">
                <a:avLst/>
              </a:prstGeom>
              <a:blipFill>
                <a:blip r:embed="rId3"/>
                <a:stretch>
                  <a:fillRect/>
                </a:stretch>
              </a:blipFill>
            </p:spPr>
            <p:txBody>
              <a:bodyPr/>
              <a:lstStyle/>
              <a:p>
                <a:r>
                  <a:rPr lang="es-419">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p:nvPr/>
        </p:nvSpPr>
        <p:spPr>
          <a:xfrm>
            <a:off x="399904" y="409125"/>
            <a:ext cx="6124500" cy="9003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s" sz="2700" b="1">
                <a:solidFill>
                  <a:srgbClr val="423B71"/>
                </a:solidFill>
                <a:latin typeface="Calibri"/>
                <a:ea typeface="Calibri"/>
                <a:cs typeface="Calibri"/>
                <a:sym typeface="Calibri"/>
              </a:rPr>
              <a:t>Supuesto 1: Cada experimento se modela como una Bernoulli</a:t>
            </a:r>
            <a:endParaRPr sz="2700" b="1" i="0" u="none" strike="noStrike" cap="none">
              <a:solidFill>
                <a:srgbClr val="423B71"/>
              </a:solidFill>
              <a:latin typeface="Calibri"/>
              <a:ea typeface="Calibri"/>
              <a:cs typeface="Calibri"/>
              <a:sym typeface="Calibri"/>
            </a:endParaRPr>
          </a:p>
        </p:txBody>
      </p:sp>
      <p:sp>
        <p:nvSpPr>
          <p:cNvPr id="209" name="Google Shape;209;p38"/>
          <p:cNvSpPr txBox="1"/>
          <p:nvPr/>
        </p:nvSpPr>
        <p:spPr>
          <a:xfrm>
            <a:off x="551383" y="1388067"/>
            <a:ext cx="7761300" cy="18393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es lo que entendemos por un experimento repetido en esta situación?</a:t>
            </a:r>
            <a:endParaRPr sz="1800">
              <a:solidFill>
                <a:schemeClr val="dk1"/>
              </a:solidFill>
              <a:latin typeface="Calibri"/>
              <a:ea typeface="Calibri"/>
              <a:cs typeface="Calibri"/>
              <a:sym typeface="Calibri"/>
            </a:endParaRPr>
          </a:p>
          <a:p>
            <a:pPr marL="457200" marR="0" lvl="0"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¿Cuántos resultados son posibles en cada experimento y cuáles son estos?</a:t>
            </a:r>
            <a:endParaRPr sz="1800">
              <a:solidFill>
                <a:schemeClr val="dk1"/>
              </a:solidFill>
              <a:latin typeface="Calibri"/>
              <a:ea typeface="Calibri"/>
              <a:cs typeface="Calibri"/>
              <a:sym typeface="Calibri"/>
            </a:endParaRPr>
          </a:p>
          <a:p>
            <a:pPr marL="457200" marR="0" lvl="0"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representarías como éxito y fracaso en este experimento?</a:t>
            </a:r>
            <a:endParaRPr sz="1800">
              <a:solidFill>
                <a:schemeClr val="dk1"/>
              </a:solidFill>
              <a:latin typeface="Calibri"/>
              <a:ea typeface="Calibri"/>
              <a:cs typeface="Calibri"/>
              <a:sym typeface="Calibri"/>
            </a:endParaRPr>
          </a:p>
          <a:p>
            <a:pPr marL="457200" marR="0" lvl="0"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¿Cuáles son las probabilidades de éxito y fracaso en este experimento?</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38"/>
          <p:cNvPicPr preferRelativeResize="0"/>
          <p:nvPr/>
        </p:nvPicPr>
        <p:blipFill>
          <a:blip r:embed="rId3">
            <a:alphaModFix/>
          </a:blip>
          <a:stretch>
            <a:fillRect/>
          </a:stretch>
        </p:blipFill>
        <p:spPr>
          <a:xfrm>
            <a:off x="3162486" y="3055126"/>
            <a:ext cx="2539088" cy="1839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p:nvPr/>
        </p:nvSpPr>
        <p:spPr>
          <a:xfrm>
            <a:off x="399904" y="409125"/>
            <a:ext cx="6124500" cy="9003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2700" b="1">
                <a:solidFill>
                  <a:srgbClr val="423B71"/>
                </a:solidFill>
                <a:latin typeface="Calibri"/>
                <a:ea typeface="Calibri"/>
                <a:cs typeface="Calibri"/>
                <a:sym typeface="Calibri"/>
              </a:rPr>
              <a:t>Supuesto 2: Los experimentos deben ser independientes entre sí</a:t>
            </a:r>
            <a:endParaRPr sz="2700" b="1" i="0" u="none" strike="noStrike" cap="none">
              <a:solidFill>
                <a:srgbClr val="423B71"/>
              </a:solidFill>
              <a:latin typeface="Calibri"/>
              <a:ea typeface="Calibri"/>
              <a:cs typeface="Calibri"/>
              <a:sym typeface="Calibri"/>
            </a:endParaRPr>
          </a:p>
        </p:txBody>
      </p:sp>
      <p:sp>
        <p:nvSpPr>
          <p:cNvPr id="216" name="Google Shape;216;p39"/>
          <p:cNvSpPr txBox="1"/>
          <p:nvPr/>
        </p:nvSpPr>
        <p:spPr>
          <a:xfrm>
            <a:off x="551383" y="1388067"/>
            <a:ext cx="7761300" cy="10287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significa que los experimentos sean independientes entre sí? </a:t>
            </a:r>
            <a:endParaRPr sz="1800">
              <a:solidFill>
                <a:schemeClr val="dk1"/>
              </a:solidFill>
              <a:latin typeface="Calibri"/>
              <a:ea typeface="Calibri"/>
              <a:cs typeface="Calibri"/>
              <a:sym typeface="Calibri"/>
            </a:endParaRPr>
          </a:p>
          <a:p>
            <a:pPr marL="457200" marR="0" lvl="0"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 razonable asumir que el uso o no de esteroides por un atleta no se ve afectado por el uso de otros deportistas? </a:t>
            </a:r>
            <a:endParaRPr sz="1800">
              <a:solidFill>
                <a:schemeClr val="dk1"/>
              </a:solidFill>
              <a:latin typeface="Calibri"/>
              <a:ea typeface="Calibri"/>
              <a:cs typeface="Calibri"/>
              <a:sym typeface="Calibri"/>
            </a:endParaRPr>
          </a:p>
        </p:txBody>
      </p:sp>
      <p:pic>
        <p:nvPicPr>
          <p:cNvPr id="217" name="Google Shape;217;p39"/>
          <p:cNvPicPr preferRelativeResize="0"/>
          <p:nvPr/>
        </p:nvPicPr>
        <p:blipFill>
          <a:blip r:embed="rId3">
            <a:alphaModFix/>
          </a:blip>
          <a:stretch>
            <a:fillRect/>
          </a:stretch>
        </p:blipFill>
        <p:spPr>
          <a:xfrm>
            <a:off x="2101825" y="2495417"/>
            <a:ext cx="4940360" cy="24219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p:nvPr/>
        </p:nvSpPr>
        <p:spPr>
          <a:xfrm>
            <a:off x="399904" y="409125"/>
            <a:ext cx="6124500" cy="9003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Supuesto 3: La probabilidad de éxito es la misma para cada experimento</a:t>
            </a:r>
            <a:endParaRPr sz="2700" b="1" i="0" u="none" strike="noStrike" cap="none">
              <a:solidFill>
                <a:srgbClr val="423B71"/>
              </a:solidFill>
              <a:latin typeface="Calibri"/>
              <a:ea typeface="Calibri"/>
              <a:cs typeface="Calibri"/>
              <a:sym typeface="Calibri"/>
            </a:endParaRPr>
          </a:p>
        </p:txBody>
      </p:sp>
      <p:sp>
        <p:nvSpPr>
          <p:cNvPr id="223" name="Google Shape;223;p40"/>
          <p:cNvSpPr txBox="1"/>
          <p:nvPr/>
        </p:nvSpPr>
        <p:spPr>
          <a:xfrm>
            <a:off x="551383" y="1388067"/>
            <a:ext cx="7761300" cy="623400"/>
          </a:xfrm>
          <a:prstGeom prst="rect">
            <a:avLst/>
          </a:prstGeom>
          <a:noFill/>
          <a:ln>
            <a:noFill/>
          </a:ln>
        </p:spPr>
        <p:txBody>
          <a:bodyPr spcFirstLastPara="1" wrap="square" lIns="68575" tIns="34275" rIns="68575" bIns="34275" anchor="t" anchorCtr="0">
            <a:spAutoFit/>
          </a:bodyPr>
          <a:lstStyle/>
          <a:p>
            <a:pPr marL="457200" lvl="0" indent="-342900" algn="just" rtl="0">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 razonable asumir que la probabilidad de que una muestra dé positivo a esteroides es la misma para cada uno de los atletas?</a:t>
            </a:r>
            <a:endParaRPr sz="1800">
              <a:solidFill>
                <a:schemeClr val="dk1"/>
              </a:solidFill>
              <a:latin typeface="Calibri"/>
              <a:ea typeface="Calibri"/>
              <a:cs typeface="Calibri"/>
              <a:sym typeface="Calibri"/>
            </a:endParaRPr>
          </a:p>
        </p:txBody>
      </p:sp>
      <p:pic>
        <p:nvPicPr>
          <p:cNvPr id="224" name="Google Shape;224;p40"/>
          <p:cNvPicPr preferRelativeResize="0"/>
          <p:nvPr/>
        </p:nvPicPr>
        <p:blipFill rotWithShape="1">
          <a:blip r:embed="rId3">
            <a:alphaModFix/>
          </a:blip>
          <a:srcRect r="24698"/>
          <a:stretch/>
        </p:blipFill>
        <p:spPr>
          <a:xfrm>
            <a:off x="1243963" y="2326200"/>
            <a:ext cx="6656077" cy="123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1800" b="1">
                <a:solidFill>
                  <a:schemeClr val="dk1"/>
                </a:solidFill>
                <a:latin typeface="Calibri"/>
                <a:ea typeface="Calibri"/>
                <a:cs typeface="Calibri"/>
                <a:sym typeface="Calibri"/>
              </a:rPr>
              <a:t>¿Qué probabilidad hay de que una muestra combinada dé positiva?</a:t>
            </a:r>
            <a:endParaRPr sz="1800" b="1">
              <a:solidFill>
                <a:schemeClr val="dk1"/>
              </a:solidFill>
              <a:latin typeface="Calibri"/>
              <a:ea typeface="Calibri"/>
              <a:cs typeface="Calibri"/>
              <a:sym typeface="Calibri"/>
            </a:endParaRPr>
          </a:p>
        </p:txBody>
      </p:sp>
      <p:sp>
        <p:nvSpPr>
          <p:cNvPr id="230" name="Google Shape;230;p4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1800" b="1">
                <a:solidFill>
                  <a:schemeClr val="dk1"/>
                </a:solidFill>
                <a:latin typeface="Calibri"/>
                <a:ea typeface="Calibri"/>
                <a:cs typeface="Calibri"/>
                <a:sym typeface="Calibri"/>
              </a:rPr>
              <a:t>¿Qué probabilidad hay de que una muestra combinada dé positiva?</a:t>
            </a:r>
            <a:endParaRPr sz="1800" b="1">
              <a:solidFill>
                <a:schemeClr val="dk1"/>
              </a:solidFill>
              <a:latin typeface="Calibri"/>
              <a:ea typeface="Calibri"/>
              <a:cs typeface="Calibri"/>
              <a:sym typeface="Calibri"/>
            </a:endParaRPr>
          </a:p>
        </p:txBody>
      </p:sp>
      <p:sp>
        <p:nvSpPr>
          <p:cNvPr id="236" name="Google Shape;236;p42"/>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93E1E989-4124-205E-3A0F-66CC557FB5CA}"/>
                  </a:ext>
                </a:extLst>
              </p:cNvPr>
              <p:cNvSpPr txBox="1"/>
              <p:nvPr/>
            </p:nvSpPr>
            <p:spPr>
              <a:xfrm>
                <a:off x="1778794" y="2475073"/>
                <a:ext cx="5856860" cy="209935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600" b="0" i="1" smtClean="0">
                          <a:latin typeface="Cambria Math" panose="02040503050406030204" pitchFamily="18" charset="0"/>
                        </a:rPr>
                        <m:t>𝑃</m:t>
                      </m:r>
                      <m:d>
                        <m:dPr>
                          <m:ctrlPr>
                            <a:rPr lang="es-ES" sz="2600" b="0" i="1" smtClean="0">
                              <a:latin typeface="Cambria Math" panose="02040503050406030204" pitchFamily="18" charset="0"/>
                            </a:rPr>
                          </m:ctrlPr>
                        </m:dPr>
                        <m:e>
                          <m:r>
                            <a:rPr lang="es-ES" sz="2600" b="0" i="1" smtClean="0">
                              <a:latin typeface="Cambria Math" panose="02040503050406030204" pitchFamily="18" charset="0"/>
                            </a:rPr>
                            <m:t>𝑋</m:t>
                          </m:r>
                          <m:r>
                            <a:rPr lang="es-ES" sz="2600" b="0" i="1" smtClean="0">
                              <a:latin typeface="Cambria Math" panose="02040503050406030204" pitchFamily="18" charset="0"/>
                              <a:ea typeface="Cambria Math" panose="02040503050406030204" pitchFamily="18" charset="0"/>
                            </a:rPr>
                            <m:t>≥1</m:t>
                          </m:r>
                        </m:e>
                      </m:d>
                      <m:r>
                        <a:rPr lang="es-ES" sz="2600" b="0" i="1" smtClean="0">
                          <a:latin typeface="Cambria Math" panose="02040503050406030204" pitchFamily="18" charset="0"/>
                          <a:ea typeface="Cambria Math" panose="02040503050406030204" pitchFamily="18" charset="0"/>
                        </a:rPr>
                        <m:t>=1 −</m:t>
                      </m:r>
                      <m:r>
                        <a:rPr lang="es-ES" sz="2600" b="0" i="1" smtClean="0">
                          <a:latin typeface="Cambria Math" panose="02040503050406030204" pitchFamily="18" charset="0"/>
                          <a:ea typeface="Cambria Math" panose="02040503050406030204" pitchFamily="18" charset="0"/>
                        </a:rPr>
                        <m:t>𝑃</m:t>
                      </m:r>
                      <m:d>
                        <m:dPr>
                          <m:ctrlPr>
                            <a:rPr lang="es-ES" sz="2600" b="0" i="1" smtClean="0">
                              <a:latin typeface="Cambria Math" panose="02040503050406030204" pitchFamily="18" charset="0"/>
                              <a:ea typeface="Cambria Math" panose="02040503050406030204" pitchFamily="18" charset="0"/>
                            </a:rPr>
                          </m:ctrlPr>
                        </m:dPr>
                        <m:e>
                          <m:r>
                            <a:rPr lang="es-ES" sz="2600" b="0" i="1" smtClean="0">
                              <a:latin typeface="Cambria Math" panose="02040503050406030204" pitchFamily="18" charset="0"/>
                              <a:ea typeface="Cambria Math" panose="02040503050406030204" pitchFamily="18" charset="0"/>
                            </a:rPr>
                            <m:t>𝑋</m:t>
                          </m:r>
                          <m:r>
                            <a:rPr lang="es-ES" sz="2600" b="0" i="1" smtClean="0">
                              <a:latin typeface="Cambria Math" panose="02040503050406030204" pitchFamily="18" charset="0"/>
                              <a:ea typeface="Cambria Math" panose="02040503050406030204" pitchFamily="18" charset="0"/>
                            </a:rPr>
                            <m:t>=0</m:t>
                          </m:r>
                        </m:e>
                      </m:d>
                    </m:oMath>
                    <m:oMath xmlns:m="http://schemas.openxmlformats.org/officeDocument/2006/math">
                      <m:r>
                        <a:rPr lang="es-ES" sz="2600" b="0" i="0" smtClean="0">
                          <a:latin typeface="Cambria Math" panose="02040503050406030204" pitchFamily="18" charset="0"/>
                          <a:ea typeface="Cambria Math" panose="02040503050406030204" pitchFamily="18" charset="0"/>
                        </a:rPr>
                        <m:t>                   </m:t>
                      </m:r>
                      <m:r>
                        <a:rPr lang="es-ES" sz="2600" b="0" i="1" smtClean="0">
                          <a:latin typeface="Cambria Math" panose="02040503050406030204" pitchFamily="18" charset="0"/>
                          <a:ea typeface="Cambria Math" panose="02040503050406030204" pitchFamily="18" charset="0"/>
                        </a:rPr>
                        <m:t>=1 − </m:t>
                      </m:r>
                      <m:d>
                        <m:dPr>
                          <m:ctrlPr>
                            <a:rPr lang="es-ES" sz="2600" b="0" i="1" smtClean="0">
                              <a:latin typeface="Cambria Math" panose="02040503050406030204" pitchFamily="18" charset="0"/>
                              <a:ea typeface="Cambria Math" panose="02040503050406030204" pitchFamily="18" charset="0"/>
                            </a:rPr>
                          </m:ctrlPr>
                        </m:dPr>
                        <m:e>
                          <m:f>
                            <m:fPr>
                              <m:type m:val="noBar"/>
                              <m:ctrlPr>
                                <a:rPr lang="es-ES" sz="2600" b="0" i="1" smtClean="0">
                                  <a:latin typeface="Cambria Math" panose="02040503050406030204" pitchFamily="18" charset="0"/>
                                  <a:ea typeface="Cambria Math" panose="02040503050406030204" pitchFamily="18" charset="0"/>
                                </a:rPr>
                              </m:ctrlPr>
                            </m:fPr>
                            <m:num>
                              <m:r>
                                <a:rPr lang="es-ES" sz="2600" b="0" i="1" smtClean="0">
                                  <a:latin typeface="Cambria Math" panose="02040503050406030204" pitchFamily="18" charset="0"/>
                                  <a:ea typeface="Cambria Math" panose="02040503050406030204" pitchFamily="18" charset="0"/>
                                </a:rPr>
                                <m:t>10</m:t>
                              </m:r>
                            </m:num>
                            <m:den>
                              <m:r>
                                <a:rPr lang="es-ES" sz="2600" b="0" i="1" smtClean="0">
                                  <a:latin typeface="Cambria Math" panose="02040503050406030204" pitchFamily="18" charset="0"/>
                                  <a:ea typeface="Cambria Math" panose="02040503050406030204" pitchFamily="18" charset="0"/>
                                </a:rPr>
                                <m:t>0</m:t>
                              </m:r>
                            </m:den>
                          </m:f>
                        </m:e>
                      </m:d>
                      <m:r>
                        <a:rPr lang="es-ES" sz="2600" b="0" i="1" smtClean="0">
                          <a:latin typeface="Cambria Math" panose="02040503050406030204" pitchFamily="18" charset="0"/>
                          <a:ea typeface="Cambria Math" panose="02040503050406030204" pitchFamily="18" charset="0"/>
                        </a:rPr>
                        <m:t>⋅</m:t>
                      </m:r>
                      <m:sSup>
                        <m:sSupPr>
                          <m:ctrlPr>
                            <a:rPr lang="es-ES" sz="2600" b="0" i="1" smtClean="0">
                              <a:latin typeface="Cambria Math" panose="02040503050406030204" pitchFamily="18" charset="0"/>
                              <a:ea typeface="Cambria Math" panose="02040503050406030204" pitchFamily="18" charset="0"/>
                            </a:rPr>
                          </m:ctrlPr>
                        </m:sSupPr>
                        <m:e>
                          <m:r>
                            <a:rPr lang="es-ES" sz="2600" b="0" i="1" smtClean="0">
                              <a:latin typeface="Cambria Math" panose="02040503050406030204" pitchFamily="18" charset="0"/>
                              <a:ea typeface="Cambria Math" panose="02040503050406030204" pitchFamily="18" charset="0"/>
                            </a:rPr>
                            <m:t>0,006</m:t>
                          </m:r>
                        </m:e>
                        <m:sup>
                          <m:r>
                            <a:rPr lang="es-ES" sz="2600" b="0" i="1" smtClean="0">
                              <a:latin typeface="Cambria Math" panose="02040503050406030204" pitchFamily="18" charset="0"/>
                              <a:ea typeface="Cambria Math" panose="02040503050406030204" pitchFamily="18" charset="0"/>
                            </a:rPr>
                            <m:t>0</m:t>
                          </m:r>
                        </m:sup>
                      </m:sSup>
                      <m:r>
                        <a:rPr lang="es-ES" sz="2600" b="0" i="1" smtClean="0">
                          <a:latin typeface="Cambria Math" panose="02040503050406030204" pitchFamily="18" charset="0"/>
                          <a:ea typeface="Cambria Math" panose="02040503050406030204" pitchFamily="18" charset="0"/>
                        </a:rPr>
                        <m:t>⋅</m:t>
                      </m:r>
                      <m:sSup>
                        <m:sSupPr>
                          <m:ctrlPr>
                            <a:rPr lang="es-ES" sz="2600" b="0" i="1" smtClean="0">
                              <a:latin typeface="Cambria Math" panose="02040503050406030204" pitchFamily="18" charset="0"/>
                              <a:ea typeface="Cambria Math" panose="02040503050406030204" pitchFamily="18" charset="0"/>
                            </a:rPr>
                          </m:ctrlPr>
                        </m:sSupPr>
                        <m:e>
                          <m:r>
                            <a:rPr lang="es-ES" sz="2600" b="0" i="1" smtClean="0">
                              <a:latin typeface="Cambria Math" panose="02040503050406030204" pitchFamily="18" charset="0"/>
                              <a:ea typeface="Cambria Math" panose="02040503050406030204" pitchFamily="18" charset="0"/>
                            </a:rPr>
                            <m:t>0,994</m:t>
                          </m:r>
                        </m:e>
                        <m:sup>
                          <m:r>
                            <a:rPr lang="es-ES" sz="2600" b="0" i="1" smtClean="0">
                              <a:latin typeface="Cambria Math" panose="02040503050406030204" pitchFamily="18" charset="0"/>
                              <a:ea typeface="Cambria Math" panose="02040503050406030204" pitchFamily="18" charset="0"/>
                            </a:rPr>
                            <m:t>10</m:t>
                          </m:r>
                        </m:sup>
                      </m:sSup>
                    </m:oMath>
                    <m:oMath xmlns:m="http://schemas.openxmlformats.org/officeDocument/2006/math">
                      <m:r>
                        <a:rPr lang="es-ES" sz="2600" b="0" i="0" smtClean="0">
                          <a:latin typeface="Cambria Math" panose="02040503050406030204" pitchFamily="18" charset="0"/>
                          <a:ea typeface="Cambria Math" panose="02040503050406030204" pitchFamily="18" charset="0"/>
                        </a:rPr>
                        <m:t>                   </m:t>
                      </m:r>
                      <m:r>
                        <a:rPr lang="es-ES" sz="2600" b="0" i="1" smtClean="0">
                          <a:latin typeface="Cambria Math" panose="02040503050406030204" pitchFamily="18" charset="0"/>
                          <a:ea typeface="Cambria Math" panose="02040503050406030204" pitchFamily="18" charset="0"/>
                        </a:rPr>
                        <m:t>≈1−0,94</m:t>
                      </m:r>
                    </m:oMath>
                    <m:oMath xmlns:m="http://schemas.openxmlformats.org/officeDocument/2006/math">
                      <m:r>
                        <a:rPr lang="es-ES" sz="2600" b="0" i="0" smtClean="0">
                          <a:latin typeface="Cambria Math" panose="02040503050406030204" pitchFamily="18" charset="0"/>
                          <a:ea typeface="Cambria Math" panose="02040503050406030204" pitchFamily="18" charset="0"/>
                        </a:rPr>
                        <m:t>                   </m:t>
                      </m:r>
                      <m:r>
                        <a:rPr lang="es-ES" sz="2600" b="0" i="1" smtClean="0">
                          <a:latin typeface="Cambria Math" panose="02040503050406030204" pitchFamily="18" charset="0"/>
                          <a:ea typeface="Cambria Math" panose="02040503050406030204" pitchFamily="18" charset="0"/>
                        </a:rPr>
                        <m:t>≈6 %</m:t>
                      </m:r>
                    </m:oMath>
                  </m:oMathPara>
                </a14:m>
                <a:endParaRPr lang="es-ES" sz="2600" b="0" dirty="0">
                  <a:ea typeface="Cambria Math" panose="02040503050406030204" pitchFamily="18" charset="0"/>
                </a:endParaRPr>
              </a:p>
            </p:txBody>
          </p:sp>
        </mc:Choice>
        <mc:Fallback>
          <p:sp>
            <p:nvSpPr>
              <p:cNvPr id="2" name="CuadroTexto 1">
                <a:extLst>
                  <a:ext uri="{FF2B5EF4-FFF2-40B4-BE49-F238E27FC236}">
                    <a16:creationId xmlns:a16="http://schemas.microsoft.com/office/drawing/2014/main" id="{93E1E989-4124-205E-3A0F-66CC557FB5CA}"/>
                  </a:ext>
                </a:extLst>
              </p:cNvPr>
              <p:cNvSpPr txBox="1">
                <a:spLocks noRot="1" noChangeAspect="1" noMove="1" noResize="1" noEditPoints="1" noAdjustHandles="1" noChangeArrowheads="1" noChangeShapeType="1" noTextEdit="1"/>
              </p:cNvSpPr>
              <p:nvPr/>
            </p:nvSpPr>
            <p:spPr>
              <a:xfrm>
                <a:off x="1778794" y="2475073"/>
                <a:ext cx="5856860" cy="2099357"/>
              </a:xfrm>
              <a:prstGeom prst="rect">
                <a:avLst/>
              </a:prstGeom>
              <a:blipFill>
                <a:blip r:embed="rId3"/>
                <a:stretch>
                  <a:fillRect/>
                </a:stretch>
              </a:blipFill>
            </p:spPr>
            <p:txBody>
              <a:bodyPr/>
              <a:lstStyle/>
              <a:p>
                <a:r>
                  <a:rPr lang="es-419">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1800" b="1">
                <a:solidFill>
                  <a:schemeClr val="dk1"/>
                </a:solidFill>
                <a:latin typeface="Calibri"/>
                <a:ea typeface="Calibri"/>
                <a:cs typeface="Calibri"/>
                <a:sym typeface="Calibri"/>
              </a:rPr>
              <a:t>¿Qué probabilidad hay de que haya más de una persona que haya usado esteroides en una muestra combinada que dio positiva?</a:t>
            </a:r>
            <a:endParaRPr sz="1800" b="1">
              <a:solidFill>
                <a:schemeClr val="dk1"/>
              </a:solidFill>
              <a:latin typeface="Calibri"/>
              <a:ea typeface="Calibri"/>
              <a:cs typeface="Calibri"/>
              <a:sym typeface="Calibri"/>
            </a:endParaRPr>
          </a:p>
        </p:txBody>
      </p:sp>
      <p:sp>
        <p:nvSpPr>
          <p:cNvPr id="243" name="Google Shape;243;p43"/>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1800" b="1">
                <a:solidFill>
                  <a:schemeClr val="dk1"/>
                </a:solidFill>
                <a:latin typeface="Calibri"/>
                <a:ea typeface="Calibri"/>
                <a:cs typeface="Calibri"/>
                <a:sym typeface="Calibri"/>
              </a:rPr>
              <a:t>¿Qué probabilidad hay de que haya más de una persona que haya usado esteroides en una muestra combinada que dio positiva?</a:t>
            </a:r>
            <a:endParaRPr sz="1800" b="1">
              <a:solidFill>
                <a:schemeClr val="dk1"/>
              </a:solidFill>
              <a:latin typeface="Calibri"/>
              <a:ea typeface="Calibri"/>
              <a:cs typeface="Calibri"/>
              <a:sym typeface="Calibri"/>
            </a:endParaRPr>
          </a:p>
        </p:txBody>
      </p:sp>
      <p:sp>
        <p:nvSpPr>
          <p:cNvPr id="249" name="Google Shape;249;p44"/>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0643823D-D6F3-93B3-9E39-8945FC460BA5}"/>
                  </a:ext>
                </a:extLst>
              </p:cNvPr>
              <p:cNvSpPr txBox="1"/>
              <p:nvPr/>
            </p:nvSpPr>
            <p:spPr>
              <a:xfrm>
                <a:off x="602227" y="2583842"/>
                <a:ext cx="7939545" cy="14378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𝑃</m:t>
                      </m:r>
                      <m:d>
                        <m:dPr>
                          <m:ctrlPr>
                            <a:rPr lang="es-ES" sz="2200" b="0" i="1" smtClean="0">
                              <a:latin typeface="Cambria Math" panose="02040503050406030204" pitchFamily="18" charset="0"/>
                            </a:rPr>
                          </m:ctrlPr>
                        </m:dPr>
                        <m:e>
                          <m:r>
                            <a:rPr lang="es-ES" sz="2200" b="0" i="1" smtClean="0">
                              <a:latin typeface="Cambria Math" panose="02040503050406030204" pitchFamily="18" charset="0"/>
                            </a:rPr>
                            <m:t>𝑋</m:t>
                          </m:r>
                          <m:r>
                            <a:rPr lang="es-ES" sz="2200" i="1">
                              <a:latin typeface="Cambria Math" panose="02040503050406030204" pitchFamily="18" charset="0"/>
                              <a:ea typeface="Cambria Math" panose="02040503050406030204" pitchFamily="18" charset="0"/>
                            </a:rPr>
                            <m:t>&gt;</m:t>
                          </m:r>
                          <m:r>
                            <a:rPr lang="es-ES" sz="2200" b="0" i="1" smtClean="0">
                              <a:latin typeface="Cambria Math" panose="02040503050406030204" pitchFamily="18" charset="0"/>
                              <a:ea typeface="Cambria Math" panose="02040503050406030204" pitchFamily="18" charset="0"/>
                            </a:rPr>
                            <m:t>1</m:t>
                          </m:r>
                        </m:e>
                      </m:d>
                      <m:r>
                        <a:rPr lang="es-ES" sz="2200" b="0" i="1" smtClean="0">
                          <a:latin typeface="Cambria Math" panose="02040503050406030204" pitchFamily="18" charset="0"/>
                          <a:ea typeface="Cambria Math" panose="02040503050406030204" pitchFamily="18" charset="0"/>
                        </a:rPr>
                        <m:t>=1 −</m:t>
                      </m:r>
                      <m:r>
                        <a:rPr lang="es-ES" sz="2200" b="0" i="1" smtClean="0">
                          <a:latin typeface="Cambria Math" panose="02040503050406030204" pitchFamily="18" charset="0"/>
                          <a:ea typeface="Cambria Math" panose="02040503050406030204" pitchFamily="18" charset="0"/>
                        </a:rPr>
                        <m:t>𝑃</m:t>
                      </m:r>
                      <m:d>
                        <m:dPr>
                          <m:ctrlPr>
                            <a:rPr lang="es-ES" sz="2200" b="0" i="1" smtClean="0">
                              <a:latin typeface="Cambria Math" panose="02040503050406030204" pitchFamily="18" charset="0"/>
                              <a:ea typeface="Cambria Math" panose="02040503050406030204" pitchFamily="18" charset="0"/>
                            </a:rPr>
                          </m:ctrlPr>
                        </m:dPr>
                        <m:e>
                          <m:r>
                            <a:rPr lang="es-ES" sz="2200" b="0" i="1" smtClean="0">
                              <a:latin typeface="Cambria Math" panose="02040503050406030204" pitchFamily="18" charset="0"/>
                              <a:ea typeface="Cambria Math" panose="02040503050406030204" pitchFamily="18" charset="0"/>
                            </a:rPr>
                            <m:t>𝑋</m:t>
                          </m:r>
                          <m:r>
                            <a:rPr lang="es-ES" sz="2200" b="0" i="1" smtClean="0">
                              <a:latin typeface="Cambria Math" panose="02040503050406030204" pitchFamily="18" charset="0"/>
                              <a:ea typeface="Cambria Math" panose="02040503050406030204" pitchFamily="18" charset="0"/>
                            </a:rPr>
                            <m:t>=0</m:t>
                          </m:r>
                        </m:e>
                      </m:d>
                      <m:r>
                        <a:rPr lang="es-ES" sz="2200" b="0" i="1" smtClean="0">
                          <a:latin typeface="Cambria Math" panose="02040503050406030204" pitchFamily="18" charset="0"/>
                          <a:ea typeface="Cambria Math" panose="02040503050406030204" pitchFamily="18" charset="0"/>
                        </a:rPr>
                        <m:t>−</m:t>
                      </m:r>
                      <m:r>
                        <a:rPr lang="es-ES" sz="2200" b="0" i="1" smtClean="0">
                          <a:latin typeface="Cambria Math" panose="02040503050406030204" pitchFamily="18" charset="0"/>
                          <a:ea typeface="Cambria Math" panose="02040503050406030204" pitchFamily="18" charset="0"/>
                        </a:rPr>
                        <m:t>𝑃</m:t>
                      </m:r>
                      <m:r>
                        <a:rPr lang="es-ES" sz="2200" b="0" i="1" smtClean="0">
                          <a:latin typeface="Cambria Math" panose="02040503050406030204" pitchFamily="18" charset="0"/>
                          <a:ea typeface="Cambria Math" panose="02040503050406030204" pitchFamily="18" charset="0"/>
                        </a:rPr>
                        <m:t>(</m:t>
                      </m:r>
                      <m:r>
                        <a:rPr lang="es-ES" sz="2200" b="0" i="1" smtClean="0">
                          <a:latin typeface="Cambria Math" panose="02040503050406030204" pitchFamily="18" charset="0"/>
                          <a:ea typeface="Cambria Math" panose="02040503050406030204" pitchFamily="18" charset="0"/>
                        </a:rPr>
                        <m:t>𝑋</m:t>
                      </m:r>
                      <m:r>
                        <a:rPr lang="es-ES" sz="2200" b="0" i="1" smtClean="0">
                          <a:latin typeface="Cambria Math" panose="02040503050406030204" pitchFamily="18" charset="0"/>
                          <a:ea typeface="Cambria Math" panose="02040503050406030204" pitchFamily="18" charset="0"/>
                        </a:rPr>
                        <m:t>=1)</m:t>
                      </m:r>
                    </m:oMath>
                    <m:oMath xmlns:m="http://schemas.openxmlformats.org/officeDocument/2006/math">
                      <m:r>
                        <a:rPr lang="es-ES" sz="2200" b="0" i="0" smtClean="0">
                          <a:latin typeface="Cambria Math" panose="02040503050406030204" pitchFamily="18" charset="0"/>
                          <a:ea typeface="Cambria Math" panose="02040503050406030204" pitchFamily="18" charset="0"/>
                        </a:rPr>
                        <m:t>                   </m:t>
                      </m:r>
                      <m:r>
                        <a:rPr lang="es-ES" sz="2200" b="0" i="1" smtClean="0">
                          <a:latin typeface="Cambria Math" panose="02040503050406030204" pitchFamily="18" charset="0"/>
                          <a:ea typeface="Cambria Math" panose="02040503050406030204" pitchFamily="18" charset="0"/>
                        </a:rPr>
                        <m:t>=1 − </m:t>
                      </m:r>
                      <m:d>
                        <m:dPr>
                          <m:ctrlPr>
                            <a:rPr lang="es-ES" sz="2200" b="0" i="1" smtClean="0">
                              <a:latin typeface="Cambria Math" panose="02040503050406030204" pitchFamily="18" charset="0"/>
                              <a:ea typeface="Cambria Math" panose="02040503050406030204" pitchFamily="18" charset="0"/>
                            </a:rPr>
                          </m:ctrlPr>
                        </m:dPr>
                        <m:e>
                          <m:f>
                            <m:fPr>
                              <m:type m:val="noBar"/>
                              <m:ctrlPr>
                                <a:rPr lang="es-ES" sz="2200" b="0" i="1" smtClean="0">
                                  <a:latin typeface="Cambria Math" panose="02040503050406030204" pitchFamily="18" charset="0"/>
                                  <a:ea typeface="Cambria Math" panose="02040503050406030204" pitchFamily="18" charset="0"/>
                                </a:rPr>
                              </m:ctrlPr>
                            </m:fPr>
                            <m:num>
                              <m:r>
                                <a:rPr lang="es-ES" sz="2200" b="0" i="1" smtClean="0">
                                  <a:latin typeface="Cambria Math" panose="02040503050406030204" pitchFamily="18" charset="0"/>
                                  <a:ea typeface="Cambria Math" panose="02040503050406030204" pitchFamily="18" charset="0"/>
                                </a:rPr>
                                <m:t>10</m:t>
                              </m:r>
                            </m:num>
                            <m:den>
                              <m:r>
                                <a:rPr lang="es-ES" sz="2200" b="0" i="1" smtClean="0">
                                  <a:latin typeface="Cambria Math" panose="02040503050406030204" pitchFamily="18" charset="0"/>
                                  <a:ea typeface="Cambria Math" panose="02040503050406030204" pitchFamily="18" charset="0"/>
                                </a:rPr>
                                <m:t>0</m:t>
                              </m:r>
                            </m:den>
                          </m:f>
                        </m:e>
                      </m:d>
                      <m:r>
                        <a:rPr lang="es-ES" sz="2200" b="0" i="1" smtClean="0">
                          <a:latin typeface="Cambria Math" panose="02040503050406030204" pitchFamily="18" charset="0"/>
                          <a:ea typeface="Cambria Math" panose="02040503050406030204" pitchFamily="18" charset="0"/>
                        </a:rPr>
                        <m:t>⋅</m:t>
                      </m:r>
                      <m:sSup>
                        <m:sSupPr>
                          <m:ctrlPr>
                            <a:rPr lang="es-ES" sz="2200" b="0" i="1" smtClean="0">
                              <a:latin typeface="Cambria Math" panose="02040503050406030204" pitchFamily="18" charset="0"/>
                              <a:ea typeface="Cambria Math" panose="02040503050406030204" pitchFamily="18" charset="0"/>
                            </a:rPr>
                          </m:ctrlPr>
                        </m:sSupPr>
                        <m:e>
                          <m:r>
                            <a:rPr lang="es-ES" sz="2200" b="0" i="1" smtClean="0">
                              <a:latin typeface="Cambria Math" panose="02040503050406030204" pitchFamily="18" charset="0"/>
                              <a:ea typeface="Cambria Math" panose="02040503050406030204" pitchFamily="18" charset="0"/>
                            </a:rPr>
                            <m:t>0,006</m:t>
                          </m:r>
                        </m:e>
                        <m:sup>
                          <m:r>
                            <a:rPr lang="es-ES" sz="2200" b="0" i="1" smtClean="0">
                              <a:latin typeface="Cambria Math" panose="02040503050406030204" pitchFamily="18" charset="0"/>
                              <a:ea typeface="Cambria Math" panose="02040503050406030204" pitchFamily="18" charset="0"/>
                            </a:rPr>
                            <m:t>0</m:t>
                          </m:r>
                        </m:sup>
                      </m:sSup>
                      <m:r>
                        <a:rPr lang="es-ES" sz="2200" b="0" i="1" smtClean="0">
                          <a:latin typeface="Cambria Math" panose="02040503050406030204" pitchFamily="18" charset="0"/>
                          <a:ea typeface="Cambria Math" panose="02040503050406030204" pitchFamily="18" charset="0"/>
                        </a:rPr>
                        <m:t>⋅</m:t>
                      </m:r>
                      <m:sSup>
                        <m:sSupPr>
                          <m:ctrlPr>
                            <a:rPr lang="es-ES" sz="2200" b="0" i="1" smtClean="0">
                              <a:latin typeface="Cambria Math" panose="02040503050406030204" pitchFamily="18" charset="0"/>
                              <a:ea typeface="Cambria Math" panose="02040503050406030204" pitchFamily="18" charset="0"/>
                            </a:rPr>
                          </m:ctrlPr>
                        </m:sSupPr>
                        <m:e>
                          <m:r>
                            <a:rPr lang="es-ES" sz="2200" b="0" i="1" smtClean="0">
                              <a:latin typeface="Cambria Math" panose="02040503050406030204" pitchFamily="18" charset="0"/>
                              <a:ea typeface="Cambria Math" panose="02040503050406030204" pitchFamily="18" charset="0"/>
                            </a:rPr>
                            <m:t>0,994</m:t>
                          </m:r>
                        </m:e>
                        <m:sup>
                          <m:r>
                            <a:rPr lang="es-ES" sz="2200" b="0" i="1" smtClean="0">
                              <a:latin typeface="Cambria Math" panose="02040503050406030204" pitchFamily="18" charset="0"/>
                              <a:ea typeface="Cambria Math" panose="02040503050406030204" pitchFamily="18" charset="0"/>
                            </a:rPr>
                            <m:t>10</m:t>
                          </m:r>
                        </m:sup>
                      </m:sSup>
                      <m:r>
                        <a:rPr lang="es-ES" sz="2200" b="0" i="1" smtClean="0">
                          <a:latin typeface="Cambria Math" panose="02040503050406030204" pitchFamily="18" charset="0"/>
                          <a:ea typeface="Cambria Math" panose="02040503050406030204" pitchFamily="18" charset="0"/>
                        </a:rPr>
                        <m:t>−</m:t>
                      </m:r>
                      <m:d>
                        <m:dPr>
                          <m:ctrlPr>
                            <a:rPr lang="es-ES" sz="2200" i="1">
                              <a:latin typeface="Cambria Math" panose="02040503050406030204" pitchFamily="18" charset="0"/>
                              <a:ea typeface="Cambria Math" panose="02040503050406030204" pitchFamily="18" charset="0"/>
                            </a:rPr>
                          </m:ctrlPr>
                        </m:dPr>
                        <m:e>
                          <m:f>
                            <m:fPr>
                              <m:type m:val="noBar"/>
                              <m:ctrlPr>
                                <a:rPr lang="es-ES" sz="2200" i="1">
                                  <a:latin typeface="Cambria Math" panose="02040503050406030204" pitchFamily="18" charset="0"/>
                                  <a:ea typeface="Cambria Math" panose="02040503050406030204" pitchFamily="18" charset="0"/>
                                </a:rPr>
                              </m:ctrlPr>
                            </m:fPr>
                            <m:num>
                              <m:r>
                                <a:rPr lang="es-ES" sz="2200" i="1">
                                  <a:latin typeface="Cambria Math" panose="02040503050406030204" pitchFamily="18" charset="0"/>
                                  <a:ea typeface="Cambria Math" panose="02040503050406030204" pitchFamily="18" charset="0"/>
                                </a:rPr>
                                <m:t>10</m:t>
                              </m:r>
                            </m:num>
                            <m:den>
                              <m:r>
                                <a:rPr lang="es-ES" sz="2200" b="0" i="1" smtClean="0">
                                  <a:latin typeface="Cambria Math" panose="02040503050406030204" pitchFamily="18" charset="0"/>
                                  <a:ea typeface="Cambria Math" panose="02040503050406030204" pitchFamily="18" charset="0"/>
                                </a:rPr>
                                <m:t>1</m:t>
                              </m:r>
                            </m:den>
                          </m:f>
                        </m:e>
                      </m:d>
                      <m:r>
                        <a:rPr lang="es-ES" sz="2200" i="1">
                          <a:latin typeface="Cambria Math" panose="02040503050406030204" pitchFamily="18" charset="0"/>
                          <a:ea typeface="Cambria Math" panose="02040503050406030204" pitchFamily="18" charset="0"/>
                        </a:rPr>
                        <m:t>⋅</m:t>
                      </m:r>
                      <m:sSup>
                        <m:sSupPr>
                          <m:ctrlPr>
                            <a:rPr lang="es-ES" sz="2200" i="1">
                              <a:latin typeface="Cambria Math" panose="02040503050406030204" pitchFamily="18" charset="0"/>
                              <a:ea typeface="Cambria Math" panose="02040503050406030204" pitchFamily="18" charset="0"/>
                            </a:rPr>
                          </m:ctrlPr>
                        </m:sSupPr>
                        <m:e>
                          <m:r>
                            <a:rPr lang="es-ES" sz="2200" i="1">
                              <a:latin typeface="Cambria Math" panose="02040503050406030204" pitchFamily="18" charset="0"/>
                              <a:ea typeface="Cambria Math" panose="02040503050406030204" pitchFamily="18" charset="0"/>
                            </a:rPr>
                            <m:t>0,006</m:t>
                          </m:r>
                        </m:e>
                        <m:sup>
                          <m:r>
                            <a:rPr lang="es-ES" sz="2200" b="0" i="1" smtClean="0">
                              <a:latin typeface="Cambria Math" panose="02040503050406030204" pitchFamily="18" charset="0"/>
                              <a:ea typeface="Cambria Math" panose="02040503050406030204" pitchFamily="18" charset="0"/>
                            </a:rPr>
                            <m:t>1</m:t>
                          </m:r>
                        </m:sup>
                      </m:sSup>
                      <m:r>
                        <a:rPr lang="es-ES" sz="2200" i="1">
                          <a:latin typeface="Cambria Math" panose="02040503050406030204" pitchFamily="18" charset="0"/>
                          <a:ea typeface="Cambria Math" panose="02040503050406030204" pitchFamily="18" charset="0"/>
                        </a:rPr>
                        <m:t>⋅</m:t>
                      </m:r>
                      <m:sSup>
                        <m:sSupPr>
                          <m:ctrlPr>
                            <a:rPr lang="es-ES" sz="2200" i="1">
                              <a:latin typeface="Cambria Math" panose="02040503050406030204" pitchFamily="18" charset="0"/>
                              <a:ea typeface="Cambria Math" panose="02040503050406030204" pitchFamily="18" charset="0"/>
                            </a:rPr>
                          </m:ctrlPr>
                        </m:sSupPr>
                        <m:e>
                          <m:r>
                            <a:rPr lang="es-ES" sz="2200" i="1">
                              <a:latin typeface="Cambria Math" panose="02040503050406030204" pitchFamily="18" charset="0"/>
                              <a:ea typeface="Cambria Math" panose="02040503050406030204" pitchFamily="18" charset="0"/>
                            </a:rPr>
                            <m:t>0,994</m:t>
                          </m:r>
                        </m:e>
                        <m:sup>
                          <m:r>
                            <a:rPr lang="es-ES" sz="2200" b="0" i="1" smtClean="0">
                              <a:latin typeface="Cambria Math" panose="02040503050406030204" pitchFamily="18" charset="0"/>
                              <a:ea typeface="Cambria Math" panose="02040503050406030204" pitchFamily="18" charset="0"/>
                            </a:rPr>
                            <m:t>9</m:t>
                          </m:r>
                        </m:sup>
                      </m:sSup>
                    </m:oMath>
                    <m:oMath xmlns:m="http://schemas.openxmlformats.org/officeDocument/2006/math">
                      <m:r>
                        <a:rPr lang="es-ES" sz="2200" b="0" i="0" smtClean="0">
                          <a:latin typeface="Cambria Math" panose="02040503050406030204" pitchFamily="18" charset="0"/>
                          <a:ea typeface="Cambria Math" panose="02040503050406030204" pitchFamily="18" charset="0"/>
                        </a:rPr>
                        <m:t>                   </m:t>
                      </m:r>
                      <m:r>
                        <a:rPr lang="es-ES" sz="2200" b="0" i="1" smtClean="0">
                          <a:latin typeface="Cambria Math" panose="02040503050406030204" pitchFamily="18" charset="0"/>
                          <a:ea typeface="Cambria Math" panose="02040503050406030204" pitchFamily="18" charset="0"/>
                        </a:rPr>
                        <m:t>≈0,16 %</m:t>
                      </m:r>
                    </m:oMath>
                  </m:oMathPara>
                </a14:m>
                <a:endParaRPr lang="es-ES" sz="2200" b="0" dirty="0">
                  <a:ea typeface="Cambria Math" panose="02040503050406030204" pitchFamily="18" charset="0"/>
                </a:endParaRPr>
              </a:p>
            </p:txBody>
          </p:sp>
        </mc:Choice>
        <mc:Fallback>
          <p:sp>
            <p:nvSpPr>
              <p:cNvPr id="2" name="CuadroTexto 1">
                <a:extLst>
                  <a:ext uri="{FF2B5EF4-FFF2-40B4-BE49-F238E27FC236}">
                    <a16:creationId xmlns:a16="http://schemas.microsoft.com/office/drawing/2014/main" id="{0643823D-D6F3-93B3-9E39-8945FC460BA5}"/>
                  </a:ext>
                </a:extLst>
              </p:cNvPr>
              <p:cNvSpPr txBox="1">
                <a:spLocks noRot="1" noChangeAspect="1" noMove="1" noResize="1" noEditPoints="1" noAdjustHandles="1" noChangeArrowheads="1" noChangeShapeType="1" noTextEdit="1"/>
              </p:cNvSpPr>
              <p:nvPr/>
            </p:nvSpPr>
            <p:spPr>
              <a:xfrm>
                <a:off x="602227" y="2583842"/>
                <a:ext cx="7939545" cy="1437830"/>
              </a:xfrm>
              <a:prstGeom prst="rect">
                <a:avLst/>
              </a:prstGeom>
              <a:blipFill>
                <a:blip r:embed="rId3"/>
                <a:stretch>
                  <a:fillRect l="-230" b="-2542"/>
                </a:stretch>
              </a:blipFill>
            </p:spPr>
            <p:txBody>
              <a:bodyPr/>
              <a:lstStyle/>
              <a:p>
                <a:r>
                  <a:rPr lang="es-419">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49780" y="382119"/>
            <a:ext cx="7214100" cy="9003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s" sz="2700" b="1">
                <a:solidFill>
                  <a:srgbClr val="423B71"/>
                </a:solidFill>
                <a:latin typeface="Calibri"/>
                <a:ea typeface="Calibri"/>
                <a:cs typeface="Calibri"/>
                <a:sym typeface="Calibri"/>
              </a:rPr>
              <a:t>Muestras Combinadas</a:t>
            </a:r>
            <a:endParaRPr sz="2400" b="1">
              <a:solidFill>
                <a:srgbClr val="423B7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es" sz="2700">
                <a:solidFill>
                  <a:srgbClr val="423B71"/>
                </a:solidFill>
                <a:latin typeface="Calibri"/>
                <a:ea typeface="Calibri"/>
                <a:cs typeface="Calibri"/>
                <a:sym typeface="Calibri"/>
              </a:rPr>
              <a:t>Revisemos la infografía </a:t>
            </a:r>
            <a:r>
              <a:rPr lang="es" sz="2400" b="1">
                <a:solidFill>
                  <a:srgbClr val="423B71"/>
                </a:solidFill>
                <a:latin typeface="Calibri"/>
                <a:ea typeface="Calibri"/>
                <a:cs typeface="Calibri"/>
                <a:sym typeface="Calibri"/>
              </a:rPr>
              <a:t> </a:t>
            </a:r>
            <a:r>
              <a:rPr lang="es" sz="2400">
                <a:solidFill>
                  <a:srgbClr val="423B71"/>
                </a:solidFill>
                <a:latin typeface="Calibri"/>
                <a:ea typeface="Calibri"/>
                <a:cs typeface="Calibri"/>
                <a:sym typeface="Calibri"/>
              </a:rPr>
              <a:t>“¿Qué es el </a:t>
            </a:r>
            <a:r>
              <a:rPr lang="es" sz="2400" i="1">
                <a:solidFill>
                  <a:srgbClr val="423B71"/>
                </a:solidFill>
                <a:latin typeface="Calibri"/>
                <a:ea typeface="Calibri"/>
                <a:cs typeface="Calibri"/>
                <a:sym typeface="Calibri"/>
              </a:rPr>
              <a:t>pool testing</a:t>
            </a:r>
            <a:r>
              <a:rPr lang="es" sz="2400">
                <a:solidFill>
                  <a:srgbClr val="423B71"/>
                </a:solidFill>
                <a:latin typeface="Calibri"/>
                <a:ea typeface="Calibri"/>
                <a:cs typeface="Calibri"/>
                <a:sym typeface="Calibri"/>
              </a:rPr>
              <a:t>?”</a:t>
            </a:r>
            <a:endParaRPr sz="2400">
              <a:solidFill>
                <a:srgbClr val="423B71"/>
              </a:solidFill>
              <a:latin typeface="Calibri"/>
              <a:ea typeface="Calibri"/>
              <a:cs typeface="Calibri"/>
              <a:sym typeface="Calibri"/>
            </a:endParaRPr>
          </a:p>
        </p:txBody>
      </p:sp>
      <p:sp>
        <p:nvSpPr>
          <p:cNvPr id="133" name="Google Shape;133;p27"/>
          <p:cNvSpPr txBox="1"/>
          <p:nvPr/>
        </p:nvSpPr>
        <p:spPr>
          <a:xfrm>
            <a:off x="3072000" y="451642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900" i="1">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pic>
        <p:nvPicPr>
          <p:cNvPr id="134" name="Google Shape;134;p27"/>
          <p:cNvPicPr preferRelativeResize="0"/>
          <p:nvPr/>
        </p:nvPicPr>
        <p:blipFill>
          <a:blip r:embed="rId3">
            <a:alphaModFix/>
          </a:blip>
          <a:stretch>
            <a:fillRect/>
          </a:stretch>
        </p:blipFill>
        <p:spPr>
          <a:xfrm>
            <a:off x="2560263" y="1434819"/>
            <a:ext cx="4023480" cy="29292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7"/>
          <p:cNvSpPr txBox="1"/>
          <p:nvPr/>
        </p:nvSpPr>
        <p:spPr>
          <a:xfrm>
            <a:off x="551383" y="1388067"/>
            <a:ext cx="7761300" cy="9003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pool testing es una estrategia que permite analizar muestras en grupos, reduciendo así la cantidad de testeos. Es particularmente útil cuando se requiere analizar de manera rápida un gran volumen de muestras.</a:t>
            </a:r>
            <a:endParaRPr sz="1800">
              <a:solidFill>
                <a:schemeClr val="dk1"/>
              </a:solidFill>
              <a:latin typeface="Calibri"/>
              <a:ea typeface="Calibri"/>
              <a:cs typeface="Calibri"/>
              <a:sym typeface="Calibri"/>
            </a:endParaRPr>
          </a:p>
        </p:txBody>
      </p:sp>
      <p:sp>
        <p:nvSpPr>
          <p:cNvPr id="269" name="Google Shape;269;p47"/>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pic>
        <p:nvPicPr>
          <p:cNvPr id="270" name="Google Shape;270;p47"/>
          <p:cNvPicPr preferRelativeResize="0"/>
          <p:nvPr/>
        </p:nvPicPr>
        <p:blipFill>
          <a:blip r:embed="rId3">
            <a:alphaModFix/>
          </a:blip>
          <a:stretch>
            <a:fillRect/>
          </a:stretch>
        </p:blipFill>
        <p:spPr>
          <a:xfrm>
            <a:off x="2137625" y="2420498"/>
            <a:ext cx="4868751" cy="19802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8"/>
          <p:cNvSpPr txBox="1"/>
          <p:nvPr/>
        </p:nvSpPr>
        <p:spPr>
          <a:xfrm>
            <a:off x="551383" y="1388067"/>
            <a:ext cx="7761300" cy="21165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Para modelar una situación mediante la distribución binomial se debe verificar que se cumplan ciertos supuestos. Estos son:</a:t>
            </a:r>
            <a:endParaRPr sz="1800">
              <a:solidFill>
                <a:schemeClr val="dk1"/>
              </a:solidFill>
              <a:latin typeface="Calibri"/>
              <a:ea typeface="Calibri"/>
              <a:cs typeface="Calibri"/>
              <a:sym typeface="Calibri"/>
            </a:endParaRPr>
          </a:p>
          <a:p>
            <a:pPr marL="914400" marR="0" lvl="1"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cada experimento solo tenga </a:t>
            </a:r>
            <a:r>
              <a:rPr lang="es" sz="1800" b="1">
                <a:solidFill>
                  <a:srgbClr val="433B71"/>
                </a:solidFill>
                <a:latin typeface="Calibri"/>
                <a:ea typeface="Calibri"/>
                <a:cs typeface="Calibri"/>
                <a:sym typeface="Calibri"/>
              </a:rPr>
              <a:t>dos posibles resultados</a:t>
            </a:r>
            <a:r>
              <a:rPr lang="es" sz="1800">
                <a:solidFill>
                  <a:schemeClr val="dk1"/>
                </a:solidFill>
                <a:latin typeface="Calibri"/>
                <a:ea typeface="Calibri"/>
                <a:cs typeface="Calibri"/>
                <a:sym typeface="Calibri"/>
              </a:rPr>
              <a:t> complementarios, </a:t>
            </a:r>
            <a:endParaRPr sz="1800">
              <a:solidFill>
                <a:schemeClr val="dk1"/>
              </a:solidFill>
              <a:latin typeface="Calibri"/>
              <a:ea typeface="Calibri"/>
              <a:cs typeface="Calibri"/>
              <a:sym typeface="Calibri"/>
            </a:endParaRPr>
          </a:p>
          <a:p>
            <a:pPr marL="914400" marR="0" lvl="1"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los experimentos sean </a:t>
            </a:r>
            <a:r>
              <a:rPr lang="es" sz="1800" b="1">
                <a:solidFill>
                  <a:srgbClr val="423B71"/>
                </a:solidFill>
                <a:latin typeface="Calibri"/>
                <a:ea typeface="Calibri"/>
                <a:cs typeface="Calibri"/>
                <a:sym typeface="Calibri"/>
              </a:rPr>
              <a:t>independientes </a:t>
            </a:r>
            <a:r>
              <a:rPr lang="es" sz="1800">
                <a:solidFill>
                  <a:schemeClr val="dk1"/>
                </a:solidFill>
                <a:latin typeface="Calibri"/>
                <a:ea typeface="Calibri"/>
                <a:cs typeface="Calibri"/>
                <a:sym typeface="Calibri"/>
              </a:rPr>
              <a:t>entre sí, y </a:t>
            </a:r>
            <a:endParaRPr sz="1800">
              <a:solidFill>
                <a:schemeClr val="dk1"/>
              </a:solidFill>
              <a:latin typeface="Calibri"/>
              <a:ea typeface="Calibri"/>
              <a:cs typeface="Calibri"/>
              <a:sym typeface="Calibri"/>
            </a:endParaRPr>
          </a:p>
          <a:p>
            <a:pPr marL="914400" marR="0" lvl="1"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la </a:t>
            </a:r>
            <a:r>
              <a:rPr lang="es" sz="1800" b="1">
                <a:solidFill>
                  <a:srgbClr val="433B71"/>
                </a:solidFill>
                <a:latin typeface="Calibri"/>
                <a:ea typeface="Calibri"/>
                <a:cs typeface="Calibri"/>
                <a:sym typeface="Calibri"/>
              </a:rPr>
              <a:t>probabilidad de éxito sea la misma</a:t>
            </a:r>
            <a:r>
              <a:rPr lang="es" sz="1800">
                <a:solidFill>
                  <a:schemeClr val="dk1"/>
                </a:solidFill>
                <a:latin typeface="Calibri"/>
                <a:ea typeface="Calibri"/>
                <a:cs typeface="Calibri"/>
                <a:sym typeface="Calibri"/>
              </a:rPr>
              <a:t> en cada experimento.</a:t>
            </a:r>
            <a:endParaRPr sz="1800">
              <a:solidFill>
                <a:schemeClr val="dk1"/>
              </a:solidFill>
              <a:latin typeface="Calibri"/>
              <a:ea typeface="Calibri"/>
              <a:cs typeface="Calibri"/>
              <a:sym typeface="Calibri"/>
            </a:endParaRPr>
          </a:p>
        </p:txBody>
      </p:sp>
      <p:sp>
        <p:nvSpPr>
          <p:cNvPr id="2" name="Google Shape;269;p47">
            <a:extLst>
              <a:ext uri="{FF2B5EF4-FFF2-40B4-BE49-F238E27FC236}">
                <a16:creationId xmlns:a16="http://schemas.microsoft.com/office/drawing/2014/main" id="{4B1EB88C-AB53-0282-C00A-49F6FB629BDD}"/>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9"/>
          <p:cNvSpPr txBox="1"/>
          <p:nvPr/>
        </p:nvSpPr>
        <p:spPr>
          <a:xfrm>
            <a:off x="551383" y="1388067"/>
            <a:ext cx="7761300" cy="9003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Analizar los supuestos detrás del uso de un modelo matemático permite comprender mejor la situación e interpretar mejor las soluciones del problema.</a:t>
            </a:r>
            <a:endParaRPr sz="1800">
              <a:solidFill>
                <a:schemeClr val="dk1"/>
              </a:solidFill>
              <a:latin typeface="Calibri"/>
              <a:ea typeface="Calibri"/>
              <a:cs typeface="Calibri"/>
              <a:sym typeface="Calibri"/>
            </a:endParaRPr>
          </a:p>
        </p:txBody>
      </p:sp>
      <p:pic>
        <p:nvPicPr>
          <p:cNvPr id="283" name="Google Shape;283;p49"/>
          <p:cNvPicPr preferRelativeResize="0"/>
          <p:nvPr/>
        </p:nvPicPr>
        <p:blipFill>
          <a:blip r:embed="rId3">
            <a:alphaModFix/>
          </a:blip>
          <a:stretch>
            <a:fillRect/>
          </a:stretch>
        </p:blipFill>
        <p:spPr>
          <a:xfrm>
            <a:off x="2259879" y="2571750"/>
            <a:ext cx="4624236" cy="2266949"/>
          </a:xfrm>
          <a:prstGeom prst="rect">
            <a:avLst/>
          </a:prstGeom>
          <a:noFill/>
          <a:ln>
            <a:noFill/>
          </a:ln>
        </p:spPr>
      </p:pic>
      <p:sp>
        <p:nvSpPr>
          <p:cNvPr id="2" name="Google Shape;269;p47">
            <a:extLst>
              <a:ext uri="{FF2B5EF4-FFF2-40B4-BE49-F238E27FC236}">
                <a16:creationId xmlns:a16="http://schemas.microsoft.com/office/drawing/2014/main" id="{73673A8D-60CC-19FB-8F8A-50CCB94BF46C}"/>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0"/>
          <p:cNvSpPr txBox="1"/>
          <p:nvPr/>
        </p:nvSpPr>
        <p:spPr>
          <a:xfrm>
            <a:off x="551383" y="1388067"/>
            <a:ext cx="7761300" cy="17316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variable aleatoria X definida como “el número de éxitos obtenidos en n experimentos”, donde cada experimento es independiente de los otros y tiene probabilidad de éxito igual a p, se distribuye como una </a:t>
            </a:r>
            <a:r>
              <a:rPr lang="es" sz="1800" b="1">
                <a:solidFill>
                  <a:srgbClr val="D65664"/>
                </a:solidFill>
                <a:latin typeface="Calibri"/>
                <a:ea typeface="Calibri"/>
                <a:cs typeface="Calibri"/>
                <a:sym typeface="Calibri"/>
              </a:rPr>
              <a:t>binomial de parámetros n y p</a:t>
            </a: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Esto se denota usualmente como:</a:t>
            </a:r>
            <a:endParaRPr sz="1800">
              <a:solidFill>
                <a:schemeClr val="dk1"/>
              </a:solidFill>
              <a:latin typeface="Calibri"/>
              <a:ea typeface="Calibri"/>
              <a:cs typeface="Calibri"/>
              <a:sym typeface="Calibri"/>
            </a:endParaRPr>
          </a:p>
        </p:txBody>
      </p:sp>
      <p:sp>
        <p:nvSpPr>
          <p:cNvPr id="2" name="Google Shape;269;p47">
            <a:extLst>
              <a:ext uri="{FF2B5EF4-FFF2-40B4-BE49-F238E27FC236}">
                <a16:creationId xmlns:a16="http://schemas.microsoft.com/office/drawing/2014/main" id="{ACD6D660-A852-3C00-036E-AEFA9744AE02}"/>
              </a:ext>
            </a:extLst>
          </p:cNvPr>
          <p:cNvSpPr txBox="1"/>
          <p:nvPr/>
        </p:nvSpPr>
        <p:spPr>
          <a:xfrm>
            <a:off x="552304" y="5615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B50252F5-38C2-99A4-CFE7-E7DAE35FB77D}"/>
                  </a:ext>
                </a:extLst>
              </p:cNvPr>
              <p:cNvSpPr txBox="1"/>
              <p:nvPr/>
            </p:nvSpPr>
            <p:spPr>
              <a:xfrm>
                <a:off x="3041645" y="3458099"/>
                <a:ext cx="3060710"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𝑋</m:t>
                      </m:r>
                      <m:r>
                        <a:rPr lang="es-ES" sz="2800" b="0" i="1" smtClean="0">
                          <a:latin typeface="Cambria Math" panose="02040503050406030204" pitchFamily="18" charset="0"/>
                        </a:rPr>
                        <m:t> ~ </m:t>
                      </m:r>
                      <m:r>
                        <m:rPr>
                          <m:sty m:val="p"/>
                        </m:rPr>
                        <a:rPr lang="es-ES" sz="2800" b="0" i="0" smtClean="0">
                          <a:latin typeface="Cambria Math" panose="02040503050406030204" pitchFamily="18" charset="0"/>
                          <a:ea typeface="Cambria Math" panose="02040503050406030204" pitchFamily="18" charset="0"/>
                        </a:rPr>
                        <m:t>Binomial</m:t>
                      </m:r>
                      <m:r>
                        <a:rPr lang="es-ES" sz="2800" b="0" i="1" smtClean="0">
                          <a:latin typeface="Cambria Math" panose="02040503050406030204" pitchFamily="18" charset="0"/>
                          <a:ea typeface="Cambria Math" panose="02040503050406030204" pitchFamily="18" charset="0"/>
                        </a:rPr>
                        <m:t> (</m:t>
                      </m:r>
                      <m:r>
                        <a:rPr lang="es-ES" sz="2800" b="0" i="1" smtClean="0">
                          <a:latin typeface="Cambria Math" panose="02040503050406030204" pitchFamily="18" charset="0"/>
                          <a:ea typeface="Cambria Math" panose="02040503050406030204" pitchFamily="18" charset="0"/>
                        </a:rPr>
                        <m:t>𝑛</m:t>
                      </m:r>
                      <m:r>
                        <a:rPr lang="es-ES" sz="2800" b="0" i="1" smtClean="0">
                          <a:latin typeface="Cambria Math" panose="02040503050406030204" pitchFamily="18" charset="0"/>
                          <a:ea typeface="Cambria Math" panose="02040503050406030204" pitchFamily="18" charset="0"/>
                        </a:rPr>
                        <m:t>,</m:t>
                      </m:r>
                      <m:r>
                        <a:rPr lang="es-ES" sz="2800" b="0" i="1" smtClean="0">
                          <a:latin typeface="Cambria Math" panose="02040503050406030204" pitchFamily="18" charset="0"/>
                          <a:ea typeface="Cambria Math" panose="02040503050406030204" pitchFamily="18" charset="0"/>
                        </a:rPr>
                        <m:t>𝑝</m:t>
                      </m:r>
                      <m:r>
                        <a:rPr lang="es-ES" sz="2800" b="0" i="1" smtClean="0">
                          <a:latin typeface="Cambria Math" panose="02040503050406030204" pitchFamily="18" charset="0"/>
                          <a:ea typeface="Cambria Math" panose="02040503050406030204" pitchFamily="18" charset="0"/>
                        </a:rPr>
                        <m:t>)</m:t>
                      </m:r>
                    </m:oMath>
                  </m:oMathPara>
                </a14:m>
                <a:endParaRPr lang="es-419" sz="2800" dirty="0"/>
              </a:p>
            </p:txBody>
          </p:sp>
        </mc:Choice>
        <mc:Fallback>
          <p:sp>
            <p:nvSpPr>
              <p:cNvPr id="3" name="CuadroTexto 2">
                <a:extLst>
                  <a:ext uri="{FF2B5EF4-FFF2-40B4-BE49-F238E27FC236}">
                    <a16:creationId xmlns:a16="http://schemas.microsoft.com/office/drawing/2014/main" id="{B50252F5-38C2-99A4-CFE7-E7DAE35FB77D}"/>
                  </a:ext>
                </a:extLst>
              </p:cNvPr>
              <p:cNvSpPr txBox="1">
                <a:spLocks noRot="1" noChangeAspect="1" noMove="1" noResize="1" noEditPoints="1" noAdjustHandles="1" noChangeArrowheads="1" noChangeShapeType="1" noTextEdit="1"/>
              </p:cNvSpPr>
              <p:nvPr/>
            </p:nvSpPr>
            <p:spPr>
              <a:xfrm>
                <a:off x="3041645" y="3458099"/>
                <a:ext cx="3060710" cy="430887"/>
              </a:xfrm>
              <a:prstGeom prst="rect">
                <a:avLst/>
              </a:prstGeom>
              <a:blipFill>
                <a:blip r:embed="rId3"/>
                <a:stretch>
                  <a:fillRect/>
                </a:stretch>
              </a:blipFill>
            </p:spPr>
            <p:txBody>
              <a:bodyPr/>
              <a:lstStyle/>
              <a:p>
                <a:r>
                  <a:rPr lang="es-419">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1"/>
          <p:cNvSpPr txBox="1"/>
          <p:nvPr/>
        </p:nvSpPr>
        <p:spPr>
          <a:xfrm>
            <a:off x="551383" y="1388067"/>
            <a:ext cx="7761300" cy="9003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Cuando X corresponde a una binomial de parámetros n y p, puede tomar los valores enteros entre 0 y  n. La probabilidad de obtener X = k éxitos se calcula por medio de la fórmula:</a:t>
            </a:r>
            <a:endParaRPr sz="1800" dirty="0">
              <a:solidFill>
                <a:schemeClr val="dk1"/>
              </a:solidFill>
              <a:latin typeface="Calibri"/>
              <a:ea typeface="Calibri"/>
              <a:cs typeface="Calibri"/>
              <a:sym typeface="Calibri"/>
            </a:endParaRPr>
          </a:p>
        </p:txBody>
      </p:sp>
      <p:sp>
        <p:nvSpPr>
          <p:cNvPr id="296" name="Google Shape;296;p5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a:solidFill>
                  <a:srgbClr val="423B71"/>
                </a:solidFill>
                <a:latin typeface="Calibri"/>
                <a:ea typeface="Calibri"/>
                <a:cs typeface="Calibri"/>
                <a:sym typeface="Calibri"/>
              </a:rPr>
              <a:t>Sistematización</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57698458-06A1-B979-1D53-DFC18F5D19AB}"/>
                  </a:ext>
                </a:extLst>
              </p:cNvPr>
              <p:cNvSpPr txBox="1"/>
              <p:nvPr/>
            </p:nvSpPr>
            <p:spPr>
              <a:xfrm>
                <a:off x="1774510" y="2821818"/>
                <a:ext cx="5315045" cy="76194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𝑃</m:t>
                      </m:r>
                      <m:d>
                        <m:dPr>
                          <m:ctrlPr>
                            <a:rPr lang="es-ES" sz="2800" b="0" i="1" smtClean="0">
                              <a:latin typeface="Cambria Math" panose="02040503050406030204" pitchFamily="18" charset="0"/>
                            </a:rPr>
                          </m:ctrlPr>
                        </m:dPr>
                        <m:e>
                          <m:r>
                            <a:rPr lang="es-ES" sz="2800" b="0" i="1" smtClean="0">
                              <a:latin typeface="Cambria Math" panose="02040503050406030204" pitchFamily="18" charset="0"/>
                            </a:rPr>
                            <m:t>𝑋</m:t>
                          </m:r>
                          <m:r>
                            <a:rPr lang="es-ES" sz="2800" b="0" i="1" smtClean="0">
                              <a:latin typeface="Cambria Math" panose="02040503050406030204" pitchFamily="18" charset="0"/>
                            </a:rPr>
                            <m:t>=</m:t>
                          </m:r>
                          <m:r>
                            <a:rPr lang="es-ES" sz="2800" b="0" i="1" smtClean="0">
                              <a:latin typeface="Cambria Math" panose="02040503050406030204" pitchFamily="18" charset="0"/>
                            </a:rPr>
                            <m:t>𝑘</m:t>
                          </m:r>
                        </m:e>
                      </m:d>
                      <m:r>
                        <a:rPr lang="es-ES" sz="2800" b="0" i="1" smtClean="0">
                          <a:latin typeface="Cambria Math" panose="02040503050406030204" pitchFamily="18" charset="0"/>
                        </a:rPr>
                        <m:t>=</m:t>
                      </m:r>
                      <m:d>
                        <m:dPr>
                          <m:ctrlPr>
                            <a:rPr lang="es-ES" sz="2800" b="0" i="1" smtClean="0">
                              <a:latin typeface="Cambria Math" panose="02040503050406030204" pitchFamily="18" charset="0"/>
                            </a:rPr>
                          </m:ctrlPr>
                        </m:dPr>
                        <m:e>
                          <m:f>
                            <m:fPr>
                              <m:type m:val="noBar"/>
                              <m:ctrlPr>
                                <a:rPr lang="es-ES" sz="2800" b="0" i="1" smtClean="0">
                                  <a:latin typeface="Cambria Math" panose="02040503050406030204" pitchFamily="18" charset="0"/>
                                </a:rPr>
                              </m:ctrlPr>
                            </m:fPr>
                            <m:num>
                              <m:r>
                                <a:rPr lang="es-ES" sz="2800" b="0" i="1" smtClean="0">
                                  <a:latin typeface="Cambria Math" panose="02040503050406030204" pitchFamily="18" charset="0"/>
                                </a:rPr>
                                <m:t>𝑛</m:t>
                              </m:r>
                            </m:num>
                            <m:den>
                              <m:r>
                                <a:rPr lang="es-ES" sz="2800" b="0" i="1" smtClean="0">
                                  <a:latin typeface="Cambria Math" panose="02040503050406030204" pitchFamily="18" charset="0"/>
                                </a:rPr>
                                <m:t>𝑘</m:t>
                              </m:r>
                            </m:den>
                          </m:f>
                        </m:e>
                      </m:d>
                      <m:r>
                        <a:rPr lang="es-ES" sz="2800" b="0" i="1" smtClean="0">
                          <a:latin typeface="Cambria Math" panose="02040503050406030204" pitchFamily="18" charset="0"/>
                        </a:rPr>
                        <m:t>⋅</m:t>
                      </m:r>
                      <m:sSup>
                        <m:sSupPr>
                          <m:ctrlPr>
                            <a:rPr lang="es-ES" sz="2800" b="0" i="1" smtClean="0">
                              <a:latin typeface="Cambria Math" panose="02040503050406030204" pitchFamily="18" charset="0"/>
                            </a:rPr>
                          </m:ctrlPr>
                        </m:sSupPr>
                        <m:e>
                          <m:r>
                            <a:rPr lang="es-ES" sz="2800" b="0" i="1" smtClean="0">
                              <a:latin typeface="Cambria Math" panose="02040503050406030204" pitchFamily="18" charset="0"/>
                            </a:rPr>
                            <m:t>𝑝</m:t>
                          </m:r>
                        </m:e>
                        <m:sup>
                          <m:r>
                            <a:rPr lang="es-ES" sz="2800" b="0" i="1" smtClean="0">
                              <a:latin typeface="Cambria Math" panose="02040503050406030204" pitchFamily="18" charset="0"/>
                            </a:rPr>
                            <m:t>𝑘</m:t>
                          </m:r>
                        </m:sup>
                      </m:sSup>
                      <m:r>
                        <a:rPr lang="es-ES" sz="2800" b="0" i="1" smtClean="0">
                          <a:latin typeface="Cambria Math" panose="02040503050406030204" pitchFamily="18" charset="0"/>
                        </a:rPr>
                        <m:t>⋅</m:t>
                      </m:r>
                      <m:sSup>
                        <m:sSupPr>
                          <m:ctrlPr>
                            <a:rPr lang="es-ES" sz="2800" b="0" i="1" smtClean="0">
                              <a:latin typeface="Cambria Math" panose="02040503050406030204" pitchFamily="18" charset="0"/>
                            </a:rPr>
                          </m:ctrlPr>
                        </m:sSupPr>
                        <m:e>
                          <m:d>
                            <m:dPr>
                              <m:ctrlPr>
                                <a:rPr lang="es-ES" sz="2800" b="0" i="1" smtClean="0">
                                  <a:latin typeface="Cambria Math" panose="02040503050406030204" pitchFamily="18" charset="0"/>
                                </a:rPr>
                              </m:ctrlPr>
                            </m:dPr>
                            <m:e>
                              <m:r>
                                <a:rPr lang="es-ES" sz="2800" b="0" i="1" smtClean="0">
                                  <a:latin typeface="Cambria Math" panose="02040503050406030204" pitchFamily="18" charset="0"/>
                                </a:rPr>
                                <m:t>1−</m:t>
                              </m:r>
                              <m:r>
                                <a:rPr lang="es-ES" sz="2800" b="0" i="1" smtClean="0">
                                  <a:latin typeface="Cambria Math" panose="02040503050406030204" pitchFamily="18" charset="0"/>
                                </a:rPr>
                                <m:t>𝑝</m:t>
                              </m:r>
                            </m:e>
                          </m:d>
                        </m:e>
                        <m:sup>
                          <m:r>
                            <a:rPr lang="es-ES" sz="2800" b="0" i="1" smtClean="0">
                              <a:latin typeface="Cambria Math" panose="02040503050406030204" pitchFamily="18" charset="0"/>
                            </a:rPr>
                            <m:t>𝑛</m:t>
                          </m:r>
                          <m:r>
                            <a:rPr lang="es-ES" sz="2800" b="0" i="1" smtClean="0">
                              <a:latin typeface="Cambria Math" panose="02040503050406030204" pitchFamily="18" charset="0"/>
                            </a:rPr>
                            <m:t>−</m:t>
                          </m:r>
                          <m:r>
                            <a:rPr lang="es-ES" sz="2800" b="0" i="1" smtClean="0">
                              <a:latin typeface="Cambria Math" panose="02040503050406030204" pitchFamily="18" charset="0"/>
                            </a:rPr>
                            <m:t>𝑘</m:t>
                          </m:r>
                        </m:sup>
                      </m:sSup>
                    </m:oMath>
                  </m:oMathPara>
                </a14:m>
                <a:endParaRPr lang="es-419" sz="2800" dirty="0"/>
              </a:p>
            </p:txBody>
          </p:sp>
        </mc:Choice>
        <mc:Fallback>
          <p:sp>
            <p:nvSpPr>
              <p:cNvPr id="2" name="CuadroTexto 1">
                <a:extLst>
                  <a:ext uri="{FF2B5EF4-FFF2-40B4-BE49-F238E27FC236}">
                    <a16:creationId xmlns:a16="http://schemas.microsoft.com/office/drawing/2014/main" id="{57698458-06A1-B979-1D53-DFC18F5D19AB}"/>
                  </a:ext>
                </a:extLst>
              </p:cNvPr>
              <p:cNvSpPr txBox="1">
                <a:spLocks noRot="1" noChangeAspect="1" noMove="1" noResize="1" noEditPoints="1" noAdjustHandles="1" noChangeArrowheads="1" noChangeShapeType="1" noTextEdit="1"/>
              </p:cNvSpPr>
              <p:nvPr/>
            </p:nvSpPr>
            <p:spPr>
              <a:xfrm>
                <a:off x="1774510" y="2821818"/>
                <a:ext cx="5315045" cy="761940"/>
              </a:xfrm>
              <a:prstGeom prst="rect">
                <a:avLst/>
              </a:prstGeom>
              <a:blipFill>
                <a:blip r:embed="rId3"/>
                <a:stretch>
                  <a:fillRect/>
                </a:stretch>
              </a:blipFill>
            </p:spPr>
            <p:txBody>
              <a:bodyPr/>
              <a:lstStyle/>
              <a:p>
                <a:r>
                  <a:rPr lang="es-419">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52"/>
          <p:cNvPicPr preferRelativeResize="0"/>
          <p:nvPr/>
        </p:nvPicPr>
        <p:blipFill>
          <a:blip r:embed="rId3">
            <a:alphaModFix/>
          </a:blip>
          <a:stretch>
            <a:fillRect/>
          </a:stretch>
        </p:blipFill>
        <p:spPr>
          <a:xfrm>
            <a:off x="0" y="0"/>
            <a:ext cx="9144003" cy="5143501"/>
          </a:xfrm>
          <a:prstGeom prst="rect">
            <a:avLst/>
          </a:prstGeom>
          <a:noFill/>
          <a:ln>
            <a:noFill/>
          </a:ln>
        </p:spPr>
      </p:pic>
      <p:sp>
        <p:nvSpPr>
          <p:cNvPr id="303" name="Google Shape;303;p52"/>
          <p:cNvSpPr txBox="1"/>
          <p:nvPr/>
        </p:nvSpPr>
        <p:spPr>
          <a:xfrm>
            <a:off x="484060" y="20823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a:solidFill>
                  <a:schemeClr val="lt1"/>
                </a:solidFill>
                <a:latin typeface="Calibri"/>
                <a:ea typeface="Calibri"/>
                <a:cs typeface="Calibri"/>
                <a:sym typeface="Calibri"/>
              </a:rPr>
              <a:t>Muestras combinadas</a:t>
            </a:r>
            <a:endParaRPr sz="3300" b="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p:nvPr/>
        </p:nvSpPr>
        <p:spPr>
          <a:xfrm>
            <a:off x="520425" y="1454850"/>
            <a:ext cx="4710300" cy="2172900"/>
          </a:xfrm>
          <a:prstGeom prst="rect">
            <a:avLst/>
          </a:prstGeom>
          <a:solidFill>
            <a:srgbClr val="EFEFEF"/>
          </a:solidFill>
          <a:ln>
            <a:noFill/>
          </a:ln>
        </p:spPr>
        <p:txBody>
          <a:bodyPr spcFirstLastPara="1" wrap="square" lIns="68575" tIns="34275" rIns="68575" bIns="34275" anchor="t" anchorCtr="0">
            <a:spAutoFit/>
          </a:bodyPr>
          <a:lstStyle/>
          <a:p>
            <a:pPr marL="457200" marR="0" lvl="0" indent="-355600" algn="just" rtl="0">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¿Qué es el pool testing?</a:t>
            </a:r>
            <a:endParaRPr sz="2000">
              <a:latin typeface="Calibri"/>
              <a:ea typeface="Calibri"/>
              <a:cs typeface="Calibri"/>
              <a:sym typeface="Calibri"/>
            </a:endParaRPr>
          </a:p>
          <a:p>
            <a:pPr marL="457200" marR="0" lvl="0" indent="-355600" algn="just" rtl="0">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¿Por qué es necesario dividir cada muestra individual en dos?</a:t>
            </a:r>
            <a:endParaRPr sz="2000">
              <a:latin typeface="Calibri"/>
              <a:ea typeface="Calibri"/>
              <a:cs typeface="Calibri"/>
              <a:sym typeface="Calibri"/>
            </a:endParaRPr>
          </a:p>
          <a:p>
            <a:pPr marL="457200" marR="0" lvl="0" indent="-355600" algn="just" rtl="0">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¿Qué ventaja tiene el pool testing frente a los análisis individuales de las muestras?</a:t>
            </a:r>
            <a:endParaRPr sz="2000">
              <a:solidFill>
                <a:srgbClr val="000000"/>
              </a:solidFill>
              <a:latin typeface="Calibri"/>
              <a:ea typeface="Calibri"/>
              <a:cs typeface="Calibri"/>
              <a:sym typeface="Calibri"/>
            </a:endParaRPr>
          </a:p>
        </p:txBody>
      </p:sp>
      <p:sp>
        <p:nvSpPr>
          <p:cNvPr id="140" name="Google Shape;140;p28"/>
          <p:cNvSpPr txBox="1"/>
          <p:nvPr/>
        </p:nvSpPr>
        <p:spPr>
          <a:xfrm>
            <a:off x="284125" y="284125"/>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Muestras combinadas</a:t>
            </a:r>
            <a:endParaRPr b="1"/>
          </a:p>
        </p:txBody>
      </p:sp>
      <p:pic>
        <p:nvPicPr>
          <p:cNvPr id="141" name="Google Shape;141;p28"/>
          <p:cNvPicPr preferRelativeResize="0"/>
          <p:nvPr/>
        </p:nvPicPr>
        <p:blipFill>
          <a:blip r:embed="rId3">
            <a:alphaModFix/>
          </a:blip>
          <a:stretch>
            <a:fillRect/>
          </a:stretch>
        </p:blipFill>
        <p:spPr>
          <a:xfrm>
            <a:off x="5352700" y="1087550"/>
            <a:ext cx="3608476" cy="34086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Comprendiendo la técnica</a:t>
            </a:r>
            <a:endParaRPr sz="2700" b="1" i="0" u="none" strike="noStrike" cap="none">
              <a:solidFill>
                <a:srgbClr val="423B71"/>
              </a:solidFill>
              <a:latin typeface="Calibri"/>
              <a:ea typeface="Calibri"/>
              <a:cs typeface="Calibri"/>
              <a:sym typeface="Calibri"/>
            </a:endParaRPr>
          </a:p>
        </p:txBody>
      </p:sp>
      <p:sp>
        <p:nvSpPr>
          <p:cNvPr id="147" name="Google Shape;147;p29"/>
          <p:cNvSpPr txBox="1"/>
          <p:nvPr/>
        </p:nvSpPr>
        <p:spPr>
          <a:xfrm>
            <a:off x="551383" y="1159467"/>
            <a:ext cx="7761300" cy="900300"/>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es" sz="1800">
                <a:solidFill>
                  <a:schemeClr val="dk1"/>
                </a:solidFill>
                <a:latin typeface="Calibri"/>
                <a:ea typeface="Calibri"/>
                <a:cs typeface="Calibri"/>
                <a:sym typeface="Calibri"/>
              </a:rPr>
              <a:t>En la figura se representan 60 muestras de sangre que fueron combinadas en seis grupos de 10 y luego analizadas para detectar la presencia de un cierto anticuerpo. En rojo se marcan los grupos que dieron positivo:</a:t>
            </a:r>
            <a:endParaRPr sz="1800">
              <a:solidFill>
                <a:schemeClr val="dk1"/>
              </a:solidFill>
              <a:latin typeface="Calibri"/>
              <a:ea typeface="Calibri"/>
              <a:cs typeface="Calibri"/>
              <a:sym typeface="Calibri"/>
            </a:endParaRPr>
          </a:p>
        </p:txBody>
      </p:sp>
      <p:pic>
        <p:nvPicPr>
          <p:cNvPr id="148" name="Google Shape;148;p29"/>
          <p:cNvPicPr preferRelativeResize="0"/>
          <p:nvPr/>
        </p:nvPicPr>
        <p:blipFill>
          <a:blip r:embed="rId3">
            <a:alphaModFix/>
          </a:blip>
          <a:stretch>
            <a:fillRect/>
          </a:stretch>
        </p:blipFill>
        <p:spPr>
          <a:xfrm>
            <a:off x="2506100" y="2075117"/>
            <a:ext cx="4131794" cy="27789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p:nvPr/>
        </p:nvSpPr>
        <p:spPr>
          <a:xfrm>
            <a:off x="338326" y="1438800"/>
            <a:ext cx="3636000" cy="21369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¿Cuántos test individuales deben realizarse para detectar las muestras con presencia del anticuerpo?</a:t>
            </a:r>
            <a:endParaRPr sz="1800">
              <a:solidFill>
                <a:schemeClr val="dk1"/>
              </a:solidFill>
              <a:latin typeface="Calibri"/>
              <a:ea typeface="Calibri"/>
              <a:cs typeface="Calibri"/>
              <a:sym typeface="Calibri"/>
            </a:endParaRPr>
          </a:p>
          <a:p>
            <a:pPr marL="457200" marR="0" lvl="0" indent="-342900" algn="just" rtl="0">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¿Cuántos test en total se deben realizar en esta situación para identificar las que son positivas?</a:t>
            </a:r>
            <a:endParaRPr sz="1800">
              <a:solidFill>
                <a:schemeClr val="dk1"/>
              </a:solidFill>
              <a:latin typeface="Calibri"/>
              <a:ea typeface="Calibri"/>
              <a:cs typeface="Calibri"/>
              <a:sym typeface="Calibri"/>
            </a:endParaRPr>
          </a:p>
        </p:txBody>
      </p:sp>
      <p:pic>
        <p:nvPicPr>
          <p:cNvPr id="154" name="Google Shape;154;p30"/>
          <p:cNvPicPr preferRelativeResize="0"/>
          <p:nvPr/>
        </p:nvPicPr>
        <p:blipFill rotWithShape="1">
          <a:blip r:embed="rId3">
            <a:alphaModFix/>
          </a:blip>
          <a:srcRect l="5213" t="6173"/>
          <a:stretch/>
        </p:blipFill>
        <p:spPr>
          <a:xfrm>
            <a:off x="4329450" y="1222950"/>
            <a:ext cx="4611424" cy="3069874"/>
          </a:xfrm>
          <a:prstGeom prst="rect">
            <a:avLst/>
          </a:prstGeom>
          <a:noFill/>
          <a:ln>
            <a:noFill/>
          </a:ln>
        </p:spPr>
      </p:pic>
      <p:sp>
        <p:nvSpPr>
          <p:cNvPr id="155" name="Google Shape;155;p30"/>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Comprendiendo la técnica</a:t>
            </a:r>
            <a:endParaRPr sz="2700" b="1" i="0" u="none" strike="noStrike" cap="none">
              <a:solidFill>
                <a:srgbClr val="423B7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Problema</a:t>
            </a:r>
            <a:endParaRPr sz="2700" b="1" i="0" u="none" strike="noStrike" cap="none">
              <a:solidFill>
                <a:srgbClr val="423B71"/>
              </a:solidFill>
              <a:latin typeface="Calibri"/>
              <a:ea typeface="Calibri"/>
              <a:cs typeface="Calibri"/>
              <a:sym typeface="Calibri"/>
            </a:endParaRPr>
          </a:p>
        </p:txBody>
      </p:sp>
      <p:sp>
        <p:nvSpPr>
          <p:cNvPr id="161" name="Google Shape;161;p31"/>
          <p:cNvSpPr/>
          <p:nvPr/>
        </p:nvSpPr>
        <p:spPr>
          <a:xfrm>
            <a:off x="664400" y="3305500"/>
            <a:ext cx="7648200" cy="7554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2" name="Google Shape;162;p31"/>
          <p:cNvSpPr txBox="1"/>
          <p:nvPr/>
        </p:nvSpPr>
        <p:spPr>
          <a:xfrm>
            <a:off x="551383" y="1388067"/>
            <a:ext cx="7761300" cy="2839800"/>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es" sz="1800">
                <a:solidFill>
                  <a:schemeClr val="dk1"/>
                </a:solidFill>
                <a:latin typeface="Calibri"/>
                <a:ea typeface="Calibri"/>
                <a:cs typeface="Calibri"/>
                <a:sym typeface="Calibri"/>
              </a:rPr>
              <a:t>Para detectar el uso de esteroides en 200 atletas que participarán en una competencia deportiva, se analizarán sus muestras de orina usando la estrategia de pool testing. Las muestras serán combinadas en grupos de 10 deportistas.</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 sz="1800">
                <a:solidFill>
                  <a:schemeClr val="dk1"/>
                </a:solidFill>
                <a:latin typeface="Calibri"/>
                <a:ea typeface="Calibri"/>
                <a:cs typeface="Calibri"/>
                <a:sym typeface="Calibri"/>
              </a:rPr>
              <a:t>Se sabe que la prevalencia del consumo de esteroides en los deportistas en competencias similares, como los Juegos Olímpicos de 2018, es de un 0,6 %. </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s" sz="1800" b="1">
                <a:solidFill>
                  <a:schemeClr val="dk1"/>
                </a:solidFill>
                <a:latin typeface="Calibri"/>
                <a:ea typeface="Calibri"/>
                <a:cs typeface="Calibri"/>
                <a:sym typeface="Calibri"/>
              </a:rPr>
              <a:t>¿Cuál es la probabilidad de que en una muestra combinada haya al menos un atleta que dé positivo al uso de esteroides?</a:t>
            </a:r>
            <a:endParaRPr sz="18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2"/>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68" name="Google Shape;168;p32"/>
          <p:cNvSpPr/>
          <p:nvPr/>
        </p:nvSpPr>
        <p:spPr>
          <a:xfrm>
            <a:off x="399900" y="1251150"/>
            <a:ext cx="8344200" cy="11031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1800" b="1">
                <a:solidFill>
                  <a:schemeClr val="dk1"/>
                </a:solidFill>
                <a:latin typeface="Calibri"/>
                <a:ea typeface="Calibri"/>
                <a:cs typeface="Calibri"/>
                <a:sym typeface="Calibri"/>
              </a:rPr>
              <a:t>Considera la variable X = “número de muestras individuales positivas en una muestra combinada” y responde:</a:t>
            </a:r>
            <a:endParaRPr sz="1800" b="1">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a:pPr>
            <a:r>
              <a:rPr lang="es" sz="1800" b="1">
                <a:solidFill>
                  <a:schemeClr val="dk1"/>
                </a:solidFill>
                <a:latin typeface="Calibri"/>
                <a:ea typeface="Calibri"/>
                <a:cs typeface="Calibri"/>
                <a:sym typeface="Calibri"/>
              </a:rPr>
              <a:t>¿Qué valores puede tomar la variable X?</a:t>
            </a:r>
            <a:endParaRPr sz="18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74" name="Google Shape;174;p33"/>
          <p:cNvSpPr/>
          <p:nvPr/>
        </p:nvSpPr>
        <p:spPr>
          <a:xfrm>
            <a:off x="399900" y="1251150"/>
            <a:ext cx="8344200" cy="11031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1800" b="1">
                <a:solidFill>
                  <a:schemeClr val="dk1"/>
                </a:solidFill>
                <a:latin typeface="Calibri"/>
                <a:ea typeface="Calibri"/>
                <a:cs typeface="Calibri"/>
                <a:sym typeface="Calibri"/>
              </a:rPr>
              <a:t>Considera la variable X = “número de muestras individuales positivas en una muestra combinada” y responde:</a:t>
            </a:r>
            <a:endParaRPr sz="1800" b="1">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a:pPr>
            <a:r>
              <a:rPr lang="es" sz="1800" b="1">
                <a:solidFill>
                  <a:schemeClr val="dk1"/>
                </a:solidFill>
                <a:latin typeface="Calibri"/>
                <a:ea typeface="Calibri"/>
                <a:cs typeface="Calibri"/>
                <a:sym typeface="Calibri"/>
              </a:rPr>
              <a:t>¿Qué valores puede tomar la variable X?</a:t>
            </a:r>
            <a:endParaRPr sz="1800" b="1">
              <a:solidFill>
                <a:schemeClr val="dk1"/>
              </a:solidFill>
              <a:latin typeface="Calibri"/>
              <a:ea typeface="Calibri"/>
              <a:cs typeface="Calibri"/>
              <a:sym typeface="Calibri"/>
            </a:endParaRPr>
          </a:p>
        </p:txBody>
      </p:sp>
      <p:pic>
        <p:nvPicPr>
          <p:cNvPr id="175" name="Google Shape;175;p33"/>
          <p:cNvPicPr preferRelativeResize="0"/>
          <p:nvPr/>
        </p:nvPicPr>
        <p:blipFill rotWithShape="1">
          <a:blip r:embed="rId3">
            <a:alphaModFix/>
          </a:blip>
          <a:srcRect t="4183" b="4874"/>
          <a:stretch/>
        </p:blipFill>
        <p:spPr>
          <a:xfrm>
            <a:off x="1820350" y="2496250"/>
            <a:ext cx="5503276" cy="2272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81" name="Google Shape;181;p34"/>
          <p:cNvSpPr/>
          <p:nvPr/>
        </p:nvSpPr>
        <p:spPr>
          <a:xfrm>
            <a:off x="399900" y="1251150"/>
            <a:ext cx="8344200" cy="11031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1800" b="1">
                <a:solidFill>
                  <a:schemeClr val="dk1"/>
                </a:solidFill>
                <a:latin typeface="Calibri"/>
                <a:ea typeface="Calibri"/>
                <a:cs typeface="Calibri"/>
                <a:sym typeface="Calibri"/>
              </a:rPr>
              <a:t>Considera la variable X = “número de muestras individuales positivas en una muestra combinada” y responde:</a:t>
            </a:r>
            <a:endParaRPr sz="1800" b="1">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1800" b="1">
                <a:solidFill>
                  <a:schemeClr val="dk1"/>
                </a:solidFill>
                <a:latin typeface="Calibri"/>
                <a:ea typeface="Calibri"/>
                <a:cs typeface="Calibri"/>
                <a:sym typeface="Calibri"/>
              </a:rPr>
              <a:t>¿Por qué X es una variable aleatoria?</a:t>
            </a:r>
            <a:endParaRPr sz="18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Presentación en pantalla (16:9)</PresentationFormat>
  <Paragraphs>80</Paragraphs>
  <Slides>25</Slides>
  <Notes>25</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25</vt:i4>
      </vt:variant>
    </vt:vector>
  </HeadingPairs>
  <TitlesOfParts>
    <vt:vector size="30" baseType="lpstr">
      <vt:lpstr>Cambria Math</vt:lpstr>
      <vt:lpstr>Calibri</vt:lpstr>
      <vt:lpstr>Arial</vt:lpstr>
      <vt:lpstr>Simple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Ricardo Felipe Fredes Silva (ricardo.fredes)</cp:lastModifiedBy>
  <cp:revision>1</cp:revision>
  <dcterms:modified xsi:type="dcterms:W3CDTF">2023-11-08T16:15:20Z</dcterms:modified>
</cp:coreProperties>
</file>