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1" r:id="rId1"/>
    <p:sldMasterId id="2147483672" r:id="rId2"/>
  </p:sldMasterIdLst>
  <p:notesMasterIdLst>
    <p:notesMasterId r:id="rId13"/>
  </p:notesMasterIdLst>
  <p:sldIdLst>
    <p:sldId id="256" r:id="rId3"/>
    <p:sldId id="257" r:id="rId4"/>
    <p:sldId id="258" r:id="rId5"/>
    <p:sldId id="259" r:id="rId6"/>
    <p:sldId id="264" r:id="rId7"/>
    <p:sldId id="265" r:id="rId8"/>
    <p:sldId id="266" r:id="rId9"/>
    <p:sldId id="267" r:id="rId10"/>
    <p:sldId id="261" r:id="rId11"/>
    <p:sldId id="268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B79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54" y="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1f27e5ae785_0_38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g1f27e5ae785_0_3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1f27e5ae785_0_38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g1f27e5ae785_0_3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379431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1f27e5ae785_0_39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s"/>
              <a:t>tipo de fuente Calibri —&gt; imagen del preview con hipervínculo al video</a:t>
            </a:r>
            <a:endParaRPr/>
          </a:p>
        </p:txBody>
      </p:sp>
      <p:sp>
        <p:nvSpPr>
          <p:cNvPr id="130" name="Google Shape;130;g1f27e5ae785_0_3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2a296db580e_0_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s" dirty="0"/>
              <a:t>Este momento está dedicado a que revisen la infografía de la situación, la que se puede descargar directamente desde la web de la situación.</a:t>
            </a:r>
            <a:endParaRPr dirty="0"/>
          </a:p>
        </p:txBody>
      </p:sp>
      <p:sp>
        <p:nvSpPr>
          <p:cNvPr id="138" name="Google Shape;138;g2a296db580e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2a296db580e_0_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45" name="Google Shape;145;g2a296db580e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2a296db580e_0_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45" name="Google Shape;145;g2a296db580e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941381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2a296db580e_0_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45" name="Google Shape;145;g2a296db580e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6616308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2a296db580e_0_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45" name="Google Shape;145;g2a296db580e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8373382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2a296db580e_0_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45" name="Google Shape;145;g2a296db580e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5012237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1f27e5ae785_0_39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9" name="Google Shape;159;g1f27e5ae785_0_3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iapositiva de título">
  <p:cSld name="1_Diapositiva de título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5" descr="Forma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86" y="0"/>
            <a:ext cx="9143431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iapositiva de título">
  <p:cSld name="2_Diapositiva de título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6" descr="Imagen que contiene Forma&#10;&#10;Descripción generada automáticamente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86" y="0"/>
            <a:ext cx="9143431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7"/>
          <p:cNvSpPr txBox="1">
            <a:spLocks noGrp="1"/>
          </p:cNvSpPr>
          <p:nvPr>
            <p:ph type="title"/>
          </p:nvPr>
        </p:nvSpPr>
        <p:spPr>
          <a:xfrm>
            <a:off x="628650" y="253869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5" name="Google Shape;65;p17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8"/>
          <p:cNvSpPr txBox="1">
            <a:spLocks noGrp="1"/>
          </p:cNvSpPr>
          <p:nvPr>
            <p:ph type="title"/>
          </p:nvPr>
        </p:nvSpPr>
        <p:spPr>
          <a:xfrm>
            <a:off x="623888" y="1282303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1" name="Google Shape;71;p18"/>
          <p:cNvSpPr txBox="1">
            <a:spLocks noGrp="1"/>
          </p:cNvSpPr>
          <p:nvPr>
            <p:ph type="body" idx="1"/>
          </p:nvPr>
        </p:nvSpPr>
        <p:spPr>
          <a:xfrm>
            <a:off x="623888" y="3442097"/>
            <a:ext cx="7886700" cy="112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2" name="Google Shape;72;p1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9"/>
          <p:cNvSpPr txBox="1">
            <a:spLocks noGrp="1"/>
          </p:cNvSpPr>
          <p:nvPr>
            <p:ph type="title"/>
          </p:nvPr>
        </p:nvSpPr>
        <p:spPr>
          <a:xfrm>
            <a:off x="628650" y="253869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9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0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4" name="Google Shape;84;p20"/>
          <p:cNvSpPr txBox="1">
            <a:spLocks noGrp="1"/>
          </p:cNvSpPr>
          <p:nvPr>
            <p:ph type="body" idx="1"/>
          </p:nvPr>
        </p:nvSpPr>
        <p:spPr>
          <a:xfrm>
            <a:off x="629841" y="1260872"/>
            <a:ext cx="38685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85" name="Google Shape;85;p20"/>
          <p:cNvSpPr txBox="1">
            <a:spLocks noGrp="1"/>
          </p:cNvSpPr>
          <p:nvPr>
            <p:ph type="body" idx="2"/>
          </p:nvPr>
        </p:nvSpPr>
        <p:spPr>
          <a:xfrm>
            <a:off x="629841" y="1878806"/>
            <a:ext cx="3868500" cy="2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86" name="Google Shape;86;p20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87" name="Google Shape;87;p20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400" cy="2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2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2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2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1"/>
          <p:cNvSpPr txBox="1">
            <a:spLocks noGrp="1"/>
          </p:cNvSpPr>
          <p:nvPr>
            <p:ph type="title"/>
          </p:nvPr>
        </p:nvSpPr>
        <p:spPr>
          <a:xfrm>
            <a:off x="628650" y="253869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3" name="Google Shape;93;p2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2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2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2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8" name="Google Shape;98;p22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810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99" name="Google Shape;99;p22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100" name="Google Shape;100;p2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2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2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3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5" name="Google Shape;105;p23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</p:sp>
      <p:sp>
        <p:nvSpPr>
          <p:cNvPr id="106" name="Google Shape;106;p23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107" name="Google Shape;107;p2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2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2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4"/>
          <p:cNvSpPr txBox="1">
            <a:spLocks noGrp="1"/>
          </p:cNvSpPr>
          <p:nvPr>
            <p:ph type="title"/>
          </p:nvPr>
        </p:nvSpPr>
        <p:spPr>
          <a:xfrm>
            <a:off x="628650" y="253869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2" name="Google Shape;112;p24"/>
          <p:cNvSpPr txBox="1">
            <a:spLocks noGrp="1"/>
          </p:cNvSpPr>
          <p:nvPr>
            <p:ph type="body" idx="1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13" name="Google Shape;113;p2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2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2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5"/>
          <p:cNvSpPr txBox="1">
            <a:spLocks noGrp="1"/>
          </p:cNvSpPr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8" name="Google Shape;118;p25"/>
          <p:cNvSpPr txBox="1">
            <a:spLocks noGrp="1"/>
          </p:cNvSpPr>
          <p:nvPr>
            <p:ph type="body" idx="1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19" name="Google Shape;119;p2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2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2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0.sv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Google Shape;126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26"/>
          <p:cNvSpPr txBox="1"/>
          <p:nvPr/>
        </p:nvSpPr>
        <p:spPr>
          <a:xfrm>
            <a:off x="483935" y="2297504"/>
            <a:ext cx="8175900" cy="115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lang="es" sz="33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Proyecto </a:t>
            </a:r>
            <a:r>
              <a:rPr lang="es-ES" sz="33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Probabilidad y Estadística</a:t>
            </a:r>
            <a:endParaRPr sz="33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lang="es" sz="33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(Etapa Desafío)</a:t>
            </a:r>
            <a:endParaRPr sz="33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Google Shape;126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26"/>
          <p:cNvSpPr txBox="1"/>
          <p:nvPr/>
        </p:nvSpPr>
        <p:spPr>
          <a:xfrm>
            <a:off x="483935" y="2297504"/>
            <a:ext cx="8175900" cy="115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lang="es" sz="33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Proyecto </a:t>
            </a:r>
            <a:r>
              <a:rPr lang="es-ES" sz="33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Probabilidad y Estadística</a:t>
            </a:r>
            <a:endParaRPr sz="33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lang="es" sz="33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(Etapa Desafío)</a:t>
            </a:r>
            <a:endParaRPr sz="33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70404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7"/>
          <p:cNvSpPr txBox="1"/>
          <p:nvPr/>
        </p:nvSpPr>
        <p:spPr>
          <a:xfrm>
            <a:off x="396430" y="385644"/>
            <a:ext cx="7214100" cy="5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es" sz="3000" b="1">
                <a:solidFill>
                  <a:srgbClr val="423B71"/>
                </a:solidFill>
                <a:latin typeface="Calibri"/>
                <a:ea typeface="Calibri"/>
                <a:cs typeface="Calibri"/>
                <a:sym typeface="Calibri"/>
              </a:rPr>
              <a:t>Trabajo en proyectos</a:t>
            </a:r>
            <a:endParaRPr sz="3000" b="1" i="0" u="none" strike="noStrike" cap="none">
              <a:solidFill>
                <a:srgbClr val="423B7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27"/>
          <p:cNvSpPr txBox="1"/>
          <p:nvPr/>
        </p:nvSpPr>
        <p:spPr>
          <a:xfrm>
            <a:off x="396425" y="1017975"/>
            <a:ext cx="4300500" cy="36942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Durante esta y siguientes clases abordaremos un proyecto. Esto implica entre otras cosas, 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Char char="●"/>
            </a:pPr>
            <a:r>
              <a:rPr lang="e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Trabajar en equipos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Char char="●"/>
            </a:pPr>
            <a:r>
              <a:rPr lang="e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Definir un desafío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Char char="●"/>
            </a:pPr>
            <a:r>
              <a:rPr lang="e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Investigar en torno al contexto de la situación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Char char="●"/>
            </a:pPr>
            <a:r>
              <a:rPr lang="e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Diseñar y desarrollar soluciones al desafío planteado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Calibri"/>
              <a:buChar char="●"/>
            </a:pPr>
            <a:r>
              <a:rPr lang="es" sz="1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Presentar y compartir sus soluciones a una audiencia</a:t>
            </a:r>
            <a:endParaRPr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4" name="Google Shape;134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71450" y="3157700"/>
            <a:ext cx="3898075" cy="1157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" name="Google Shape;135;p2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555775" y="1379213"/>
            <a:ext cx="2296525" cy="1444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8"/>
          <p:cNvSpPr txBox="1"/>
          <p:nvPr/>
        </p:nvSpPr>
        <p:spPr>
          <a:xfrm>
            <a:off x="396430" y="550094"/>
            <a:ext cx="7214100" cy="5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es" sz="3000" b="1" dirty="0">
                <a:solidFill>
                  <a:srgbClr val="423B71"/>
                </a:solidFill>
                <a:latin typeface="Calibri"/>
                <a:ea typeface="Calibri"/>
                <a:cs typeface="Calibri"/>
                <a:sym typeface="Calibri"/>
              </a:rPr>
              <a:t>Infografía </a:t>
            </a:r>
            <a:endParaRPr sz="3000" b="1" i="0" u="none" strike="noStrike" cap="none" dirty="0">
              <a:solidFill>
                <a:srgbClr val="423B7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28"/>
          <p:cNvSpPr txBox="1"/>
          <p:nvPr/>
        </p:nvSpPr>
        <p:spPr>
          <a:xfrm>
            <a:off x="879699" y="1240525"/>
            <a:ext cx="7435625" cy="507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Revisemos la infografía “Tiempo de uso en dispositivos móviles”</a:t>
            </a:r>
            <a:endParaRPr sz="21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Google Shape;142;p28">
            <a:extLst>
              <a:ext uri="{FF2B5EF4-FFF2-40B4-BE49-F238E27FC236}">
                <a16:creationId xmlns:a16="http://schemas.microsoft.com/office/drawing/2014/main" id="{0CD9B10E-A9B3-51E9-10B9-649AD4684DBF}"/>
              </a:ext>
            </a:extLst>
          </p:cNvPr>
          <p:cNvSpPr txBox="1"/>
          <p:nvPr/>
        </p:nvSpPr>
        <p:spPr>
          <a:xfrm>
            <a:off x="3370485" y="4075556"/>
            <a:ext cx="2454051" cy="369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*Imagen referencial de la situación</a:t>
            </a:r>
            <a:endParaRPr sz="1200" i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94F5FEF9-62F2-78E4-1406-1FE1D74961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945" y="2046731"/>
            <a:ext cx="2787130" cy="2028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9"/>
          <p:cNvSpPr txBox="1"/>
          <p:nvPr/>
        </p:nvSpPr>
        <p:spPr>
          <a:xfrm>
            <a:off x="396430" y="550094"/>
            <a:ext cx="7214100" cy="5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es" sz="3000" b="1">
                <a:solidFill>
                  <a:srgbClr val="423B71"/>
                </a:solidFill>
                <a:latin typeface="Calibri"/>
                <a:ea typeface="Calibri"/>
                <a:cs typeface="Calibri"/>
                <a:sym typeface="Calibri"/>
              </a:rPr>
              <a:t>Reflexión</a:t>
            </a:r>
            <a:endParaRPr sz="3000" b="1" i="0" u="none" strike="noStrike" cap="none">
              <a:solidFill>
                <a:srgbClr val="423B7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29"/>
          <p:cNvSpPr txBox="1"/>
          <p:nvPr/>
        </p:nvSpPr>
        <p:spPr>
          <a:xfrm>
            <a:off x="487795" y="1359841"/>
            <a:ext cx="5098617" cy="3051574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5000"/>
              <a:buFont typeface="Calibri"/>
              <a:buChar char="●"/>
            </a:pPr>
            <a:r>
              <a:rPr lang="es-419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¿Por qué creen que es importante limitar el tiempo de uso de redes sociales?</a:t>
            </a:r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5000"/>
              <a:buFont typeface="Calibri"/>
              <a:buChar char="●"/>
            </a:pPr>
            <a:r>
              <a:rPr lang="es-419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¿Consideran que pasan en promedio más o menos tiempo que el recomendado en redes sociales?</a:t>
            </a:r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5000"/>
              <a:buFont typeface="Calibri"/>
              <a:buChar char="●"/>
            </a:pPr>
            <a:r>
              <a:rPr lang="es-419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¿En comparación con tu hermano/a mayor/menor crees que pasas más o menos tiempo en redes sociales/ frente a la pantalla de celular?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4C19B442-E545-64F0-EDF0-A5D187A44C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4594" y="2362407"/>
            <a:ext cx="2711611" cy="124646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9"/>
          <p:cNvSpPr txBox="1"/>
          <p:nvPr/>
        </p:nvSpPr>
        <p:spPr>
          <a:xfrm>
            <a:off x="396430" y="550094"/>
            <a:ext cx="7214100" cy="5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es" sz="3000" b="1">
                <a:solidFill>
                  <a:srgbClr val="423B71"/>
                </a:solidFill>
                <a:latin typeface="Calibri"/>
                <a:ea typeface="Calibri"/>
                <a:cs typeface="Calibri"/>
                <a:sym typeface="Calibri"/>
              </a:rPr>
              <a:t>Reflexión</a:t>
            </a:r>
            <a:endParaRPr sz="3000" b="1" i="0" u="none" strike="noStrike" cap="none">
              <a:solidFill>
                <a:srgbClr val="423B7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Google Shape;149;p29">
            <a:extLst>
              <a:ext uri="{FF2B5EF4-FFF2-40B4-BE49-F238E27FC236}">
                <a16:creationId xmlns:a16="http://schemas.microsoft.com/office/drawing/2014/main" id="{F0017CAA-C4AC-806C-2ED8-DD98A2FDAF48}"/>
              </a:ext>
            </a:extLst>
          </p:cNvPr>
          <p:cNvSpPr txBox="1"/>
          <p:nvPr/>
        </p:nvSpPr>
        <p:spPr>
          <a:xfrm>
            <a:off x="772535" y="1374129"/>
            <a:ext cx="7598930" cy="821733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101600"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5000"/>
            </a:pPr>
            <a:r>
              <a:rPr lang="es-419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¿Qué aspecto del tiempo que pasamos en redes sociales o frente a una pantalla les parece interesante de investigar?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46B142E-4E96-8901-DB3B-DE1AFB23DD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9408" y="2479289"/>
            <a:ext cx="2964907" cy="1953073"/>
          </a:xfrm>
          <a:prstGeom prst="rect">
            <a:avLst/>
          </a:prstGeom>
        </p:spPr>
      </p:pic>
      <p:pic>
        <p:nvPicPr>
          <p:cNvPr id="5" name="Gráfico 4" descr="Usuarios con relleno sólido">
            <a:extLst>
              <a:ext uri="{FF2B5EF4-FFF2-40B4-BE49-F238E27FC236}">
                <a16:creationId xmlns:a16="http://schemas.microsoft.com/office/drawing/2014/main" id="{E2A81B4D-C2DE-DEAA-46C4-24AB855EFF6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9685" y="2303694"/>
            <a:ext cx="643945" cy="643945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FD9D89E7-18B3-7A24-0702-F70FB3A83025}"/>
              </a:ext>
            </a:extLst>
          </p:cNvPr>
          <p:cNvSpPr txBox="1"/>
          <p:nvPr/>
        </p:nvSpPr>
        <p:spPr>
          <a:xfrm>
            <a:off x="1473630" y="2487166"/>
            <a:ext cx="13308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>
                <a:latin typeface="Calibri" panose="020F0502020204030204" pitchFamily="34" charset="0"/>
                <a:cs typeface="Calibri" panose="020F0502020204030204" pitchFamily="34" charset="0"/>
              </a:rPr>
              <a:t>*Trabajo en grupo</a:t>
            </a:r>
            <a:endParaRPr lang="es-419" sz="12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Google Shape;149;p29">
            <a:extLst>
              <a:ext uri="{FF2B5EF4-FFF2-40B4-BE49-F238E27FC236}">
                <a16:creationId xmlns:a16="http://schemas.microsoft.com/office/drawing/2014/main" id="{A79E36B0-9A28-DD11-96B0-AFD26E0F2C3A}"/>
              </a:ext>
            </a:extLst>
          </p:cNvPr>
          <p:cNvSpPr txBox="1"/>
          <p:nvPr/>
        </p:nvSpPr>
        <p:spPr>
          <a:xfrm>
            <a:off x="829685" y="3275127"/>
            <a:ext cx="3356553" cy="1140282"/>
          </a:xfrm>
          <a:prstGeom prst="rect">
            <a:avLst/>
          </a:prstGeom>
          <a:noFill/>
          <a:ln>
            <a:solidFill>
              <a:srgbClr val="62B799"/>
            </a:solidFill>
            <a:prstDash val="dash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101600"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5000"/>
            </a:pPr>
            <a:r>
              <a:rPr lang="es-419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Planteen preguntas que les parecen relevantes investigar en este contexto</a:t>
            </a:r>
          </a:p>
        </p:txBody>
      </p:sp>
    </p:spTree>
    <p:extLst>
      <p:ext uri="{BB962C8B-B14F-4D97-AF65-F5344CB8AC3E}">
        <p14:creationId xmlns:p14="http://schemas.microsoft.com/office/powerpoint/2010/main" val="2731785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9"/>
          <p:cNvSpPr txBox="1"/>
          <p:nvPr/>
        </p:nvSpPr>
        <p:spPr>
          <a:xfrm>
            <a:off x="396430" y="550094"/>
            <a:ext cx="7214100" cy="5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es" sz="3000" b="1" dirty="0">
                <a:solidFill>
                  <a:srgbClr val="423B71"/>
                </a:solidFill>
                <a:latin typeface="Calibri"/>
                <a:ea typeface="Calibri"/>
                <a:cs typeface="Calibri"/>
                <a:sym typeface="Calibri"/>
              </a:rPr>
              <a:t>Consulta del tiempo diario en redes</a:t>
            </a:r>
            <a:endParaRPr sz="3000" b="1" i="0" u="none" strike="noStrike" cap="none" dirty="0">
              <a:solidFill>
                <a:srgbClr val="423B7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Google Shape;149;p29">
            <a:extLst>
              <a:ext uri="{FF2B5EF4-FFF2-40B4-BE49-F238E27FC236}">
                <a16:creationId xmlns:a16="http://schemas.microsoft.com/office/drawing/2014/main" id="{F0017CAA-C4AC-806C-2ED8-DD98A2FDAF48}"/>
              </a:ext>
            </a:extLst>
          </p:cNvPr>
          <p:cNvSpPr txBox="1"/>
          <p:nvPr/>
        </p:nvSpPr>
        <p:spPr>
          <a:xfrm>
            <a:off x="336767" y="1256292"/>
            <a:ext cx="8685790" cy="750945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101600"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5000"/>
            </a:pPr>
            <a:r>
              <a:rPr lang="es-E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 sus celulares pueden consultar el tiempo diario que ocupan sus celulares y en las distintas redes sociales.</a:t>
            </a:r>
            <a:r>
              <a:rPr lang="es-ES" sz="16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es-419" sz="1600" i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" name="Imagen 8" descr="Interfaz de usuario gráfica, Aplicación&#10;&#10;Descripción generada automáticamente con confianza media">
            <a:extLst>
              <a:ext uri="{FF2B5EF4-FFF2-40B4-BE49-F238E27FC236}">
                <a16:creationId xmlns:a16="http://schemas.microsoft.com/office/drawing/2014/main" id="{FFA029C5-9A21-6A54-3041-58C1B57CE07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1588" b="14272"/>
          <a:stretch/>
        </p:blipFill>
        <p:spPr>
          <a:xfrm>
            <a:off x="6693656" y="2318482"/>
            <a:ext cx="1557375" cy="2565824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</p:pic>
      <p:sp>
        <p:nvSpPr>
          <p:cNvPr id="10" name="Flecha: a la derecha 9">
            <a:extLst>
              <a:ext uri="{FF2B5EF4-FFF2-40B4-BE49-F238E27FC236}">
                <a16:creationId xmlns:a16="http://schemas.microsoft.com/office/drawing/2014/main" id="{23353CA8-02A7-0573-FE33-E1F23B3D02CA}"/>
              </a:ext>
            </a:extLst>
          </p:cNvPr>
          <p:cNvSpPr/>
          <p:nvPr/>
        </p:nvSpPr>
        <p:spPr>
          <a:xfrm>
            <a:off x="3248566" y="3449485"/>
            <a:ext cx="328613" cy="293839"/>
          </a:xfrm>
          <a:prstGeom prst="rightArrow">
            <a:avLst/>
          </a:prstGeom>
          <a:solidFill>
            <a:srgbClr val="62B7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sp>
        <p:nvSpPr>
          <p:cNvPr id="12" name="Flecha: a la derecha 11">
            <a:extLst>
              <a:ext uri="{FF2B5EF4-FFF2-40B4-BE49-F238E27FC236}">
                <a16:creationId xmlns:a16="http://schemas.microsoft.com/office/drawing/2014/main" id="{852DE619-342C-8DC8-E221-5F1C2384C54A}"/>
              </a:ext>
            </a:extLst>
          </p:cNvPr>
          <p:cNvSpPr/>
          <p:nvPr/>
        </p:nvSpPr>
        <p:spPr>
          <a:xfrm>
            <a:off x="5937644" y="3449485"/>
            <a:ext cx="328613" cy="293839"/>
          </a:xfrm>
          <a:prstGeom prst="rightArrow">
            <a:avLst/>
          </a:prstGeom>
          <a:solidFill>
            <a:srgbClr val="62B7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grpSp>
        <p:nvGrpSpPr>
          <p:cNvPr id="15" name="Grupo 14">
            <a:extLst>
              <a:ext uri="{FF2B5EF4-FFF2-40B4-BE49-F238E27FC236}">
                <a16:creationId xmlns:a16="http://schemas.microsoft.com/office/drawing/2014/main" id="{3CE22A98-D57E-5A6E-6866-664AF56518D4}"/>
              </a:ext>
            </a:extLst>
          </p:cNvPr>
          <p:cNvGrpSpPr/>
          <p:nvPr/>
        </p:nvGrpSpPr>
        <p:grpSpPr>
          <a:xfrm>
            <a:off x="641477" y="2527973"/>
            <a:ext cx="2180304" cy="2218283"/>
            <a:chOff x="641477" y="2527973"/>
            <a:chExt cx="2180304" cy="2218283"/>
          </a:xfrm>
        </p:grpSpPr>
        <p:pic>
          <p:nvPicPr>
            <p:cNvPr id="7" name="Imagen 6" descr="Interfaz de usuario gráfica, Aplicación&#10;&#10;Descripción generada automáticamente">
              <a:extLst>
                <a:ext uri="{FF2B5EF4-FFF2-40B4-BE49-F238E27FC236}">
                  <a16:creationId xmlns:a16="http://schemas.microsoft.com/office/drawing/2014/main" id="{98EE3A1C-CC40-BED8-A640-E26C6C15B48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t="1" b="54216"/>
            <a:stretch/>
          </p:blipFill>
          <p:spPr>
            <a:xfrm>
              <a:off x="641477" y="2527973"/>
              <a:ext cx="2180304" cy="2218283"/>
            </a:xfrm>
            <a:prstGeom prst="rect">
              <a:avLst/>
            </a:prstGeom>
            <a:ln>
              <a:solidFill>
                <a:schemeClr val="tx2">
                  <a:lumMod val="75000"/>
                </a:schemeClr>
              </a:solidFill>
            </a:ln>
          </p:spPr>
        </p:pic>
        <p:sp>
          <p:nvSpPr>
            <p:cNvPr id="13" name="Rectángulo 12">
              <a:extLst>
                <a:ext uri="{FF2B5EF4-FFF2-40B4-BE49-F238E27FC236}">
                  <a16:creationId xmlns:a16="http://schemas.microsoft.com/office/drawing/2014/main" id="{0174AC9C-EA76-6B03-631A-CE3BC342D3D4}"/>
                </a:ext>
              </a:extLst>
            </p:cNvPr>
            <p:cNvSpPr/>
            <p:nvPr/>
          </p:nvSpPr>
          <p:spPr>
            <a:xfrm>
              <a:off x="659880" y="3743323"/>
              <a:ext cx="2130298" cy="450057"/>
            </a:xfrm>
            <a:prstGeom prst="rect">
              <a:avLst/>
            </a:prstGeom>
            <a:noFill/>
            <a:ln>
              <a:solidFill>
                <a:srgbClr val="62B79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/>
            </a:p>
          </p:txBody>
        </p:sp>
      </p:grpSp>
      <p:grpSp>
        <p:nvGrpSpPr>
          <p:cNvPr id="16" name="Grupo 15">
            <a:extLst>
              <a:ext uri="{FF2B5EF4-FFF2-40B4-BE49-F238E27FC236}">
                <a16:creationId xmlns:a16="http://schemas.microsoft.com/office/drawing/2014/main" id="{7F9CC5CC-A903-64D5-B3C8-B475C966714A}"/>
              </a:ext>
            </a:extLst>
          </p:cNvPr>
          <p:cNvGrpSpPr/>
          <p:nvPr/>
        </p:nvGrpSpPr>
        <p:grpSpPr>
          <a:xfrm>
            <a:off x="3888613" y="2409443"/>
            <a:ext cx="1621632" cy="2336813"/>
            <a:chOff x="3888613" y="2409443"/>
            <a:chExt cx="1621632" cy="2336813"/>
          </a:xfrm>
        </p:grpSpPr>
        <p:pic>
          <p:nvPicPr>
            <p:cNvPr id="5" name="Imagen 4" descr="Diagrama&#10;&#10;Descripción generada automáticamente">
              <a:extLst>
                <a:ext uri="{FF2B5EF4-FFF2-40B4-BE49-F238E27FC236}">
                  <a16:creationId xmlns:a16="http://schemas.microsoft.com/office/drawing/2014/main" id="{D42DC177-3B82-8F96-2955-1E3CB114D28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888613" y="2409443"/>
              <a:ext cx="1621632" cy="2336813"/>
            </a:xfrm>
            <a:prstGeom prst="rect">
              <a:avLst/>
            </a:prstGeom>
            <a:ln>
              <a:solidFill>
                <a:schemeClr val="tx2">
                  <a:lumMod val="75000"/>
                </a:schemeClr>
              </a:solidFill>
            </a:ln>
          </p:spPr>
        </p:pic>
        <p:sp>
          <p:nvSpPr>
            <p:cNvPr id="14" name="Rectángulo 13">
              <a:extLst>
                <a:ext uri="{FF2B5EF4-FFF2-40B4-BE49-F238E27FC236}">
                  <a16:creationId xmlns:a16="http://schemas.microsoft.com/office/drawing/2014/main" id="{62560689-706E-F662-284D-654EA2B3B4F1}"/>
                </a:ext>
              </a:extLst>
            </p:cNvPr>
            <p:cNvSpPr/>
            <p:nvPr/>
          </p:nvSpPr>
          <p:spPr>
            <a:xfrm>
              <a:off x="3955185" y="3343276"/>
              <a:ext cx="1359765" cy="1071562"/>
            </a:xfrm>
            <a:prstGeom prst="rect">
              <a:avLst/>
            </a:prstGeom>
            <a:noFill/>
            <a:ln>
              <a:solidFill>
                <a:srgbClr val="62B79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419"/>
            </a:p>
          </p:txBody>
        </p:sp>
      </p:grpSp>
      <p:sp>
        <p:nvSpPr>
          <p:cNvPr id="17" name="CuadroTexto 16">
            <a:extLst>
              <a:ext uri="{FF2B5EF4-FFF2-40B4-BE49-F238E27FC236}">
                <a16:creationId xmlns:a16="http://schemas.microsoft.com/office/drawing/2014/main" id="{F2D54DFB-A6AD-EA91-7CEB-E4C6519C4911}"/>
              </a:ext>
            </a:extLst>
          </p:cNvPr>
          <p:cNvSpPr txBox="1"/>
          <p:nvPr/>
        </p:nvSpPr>
        <p:spPr>
          <a:xfrm>
            <a:off x="396430" y="2060185"/>
            <a:ext cx="342112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i="1" dirty="0">
                <a:latin typeface="Calibri" panose="020F0502020204030204" pitchFamily="34" charset="0"/>
                <a:cs typeface="Calibri" panose="020F0502020204030204" pitchFamily="34" charset="0"/>
              </a:rPr>
              <a:t>*Explicación para Android, en </a:t>
            </a:r>
            <a:r>
              <a:rPr lang="es-ES" sz="1000" i="1" dirty="0" err="1">
                <a:latin typeface="Calibri" panose="020F0502020204030204" pitchFamily="34" charset="0"/>
                <a:cs typeface="Calibri" panose="020F0502020204030204" pitchFamily="34" charset="0"/>
              </a:rPr>
              <a:t>Iphone</a:t>
            </a:r>
            <a:r>
              <a:rPr lang="es-ES" sz="1000" i="1" dirty="0">
                <a:latin typeface="Calibri" panose="020F0502020204030204" pitchFamily="34" charset="0"/>
                <a:cs typeface="Calibri" panose="020F0502020204030204" pitchFamily="34" charset="0"/>
              </a:rPr>
              <a:t> el proceso es muy similar</a:t>
            </a:r>
            <a:endParaRPr lang="es-419" sz="10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8946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9"/>
          <p:cNvSpPr txBox="1"/>
          <p:nvPr/>
        </p:nvSpPr>
        <p:spPr>
          <a:xfrm>
            <a:off x="396430" y="463162"/>
            <a:ext cx="7214100" cy="5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es" sz="3000" b="1" dirty="0">
                <a:solidFill>
                  <a:srgbClr val="423B71"/>
                </a:solidFill>
                <a:latin typeface="Calibri"/>
                <a:ea typeface="Calibri"/>
                <a:cs typeface="Calibri"/>
                <a:sym typeface="Calibri"/>
              </a:rPr>
              <a:t>Desafío</a:t>
            </a:r>
            <a:endParaRPr sz="3000" b="1" i="0" u="none" strike="noStrike" cap="none" dirty="0">
              <a:solidFill>
                <a:srgbClr val="423B7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Google Shape;149;p29">
            <a:extLst>
              <a:ext uri="{FF2B5EF4-FFF2-40B4-BE49-F238E27FC236}">
                <a16:creationId xmlns:a16="http://schemas.microsoft.com/office/drawing/2014/main" id="{F0017CAA-C4AC-806C-2ED8-DD98A2FDAF48}"/>
              </a:ext>
            </a:extLst>
          </p:cNvPr>
          <p:cNvSpPr txBox="1"/>
          <p:nvPr/>
        </p:nvSpPr>
        <p:spPr>
          <a:xfrm>
            <a:off x="336767" y="1256292"/>
            <a:ext cx="8685790" cy="1034099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101600"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5000"/>
            </a:pPr>
            <a:r>
              <a:rPr lang="es-E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Considerando la información anterior, y las preguntas que mencionaron anteriormente, </a:t>
            </a:r>
          </a:p>
          <a:p>
            <a:pPr marL="101600"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5000"/>
            </a:pPr>
            <a:endParaRPr lang="es-ES" sz="1600" i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01600"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5000"/>
            </a:pPr>
            <a:r>
              <a:rPr lang="es-ES" sz="1600" b="1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¿Cuáles de ellas se pueden responder con los datos obtenidos a partir de los celulares?</a:t>
            </a:r>
            <a:endParaRPr lang="es-419" sz="1600" b="1" i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" name="Gráfico 3" descr="Usuarios con relleno sólido">
            <a:extLst>
              <a:ext uri="{FF2B5EF4-FFF2-40B4-BE49-F238E27FC236}">
                <a16:creationId xmlns:a16="http://schemas.microsoft.com/office/drawing/2014/main" id="{09CA4092-7E67-6350-9071-944E2753A9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425043" y="2320050"/>
            <a:ext cx="643945" cy="643945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211EAB9F-0F8E-32E0-838F-B7F8B9B9526A}"/>
              </a:ext>
            </a:extLst>
          </p:cNvPr>
          <p:cNvSpPr txBox="1"/>
          <p:nvPr/>
        </p:nvSpPr>
        <p:spPr>
          <a:xfrm>
            <a:off x="7068988" y="2503522"/>
            <a:ext cx="13308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i="1" dirty="0">
                <a:latin typeface="Calibri" panose="020F0502020204030204" pitchFamily="34" charset="0"/>
                <a:cs typeface="Calibri" panose="020F0502020204030204" pitchFamily="34" charset="0"/>
              </a:rPr>
              <a:t>*Trabajo en grupo</a:t>
            </a:r>
            <a:endParaRPr lang="es-419" sz="12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09718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9"/>
          <p:cNvSpPr txBox="1"/>
          <p:nvPr/>
        </p:nvSpPr>
        <p:spPr>
          <a:xfrm>
            <a:off x="343911" y="363149"/>
            <a:ext cx="7214100" cy="5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es" sz="3000" b="1" dirty="0">
                <a:solidFill>
                  <a:srgbClr val="423B71"/>
                </a:solidFill>
                <a:latin typeface="Calibri"/>
                <a:ea typeface="Calibri"/>
                <a:cs typeface="Calibri"/>
                <a:sym typeface="Calibri"/>
              </a:rPr>
              <a:t>Pregunta estadística</a:t>
            </a:r>
            <a:endParaRPr sz="3000" b="1" i="0" u="none" strike="noStrike" cap="none" dirty="0">
              <a:solidFill>
                <a:srgbClr val="423B7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Google Shape;149;p29">
            <a:extLst>
              <a:ext uri="{FF2B5EF4-FFF2-40B4-BE49-F238E27FC236}">
                <a16:creationId xmlns:a16="http://schemas.microsoft.com/office/drawing/2014/main" id="{F0017CAA-C4AC-806C-2ED8-DD98A2FDAF48}"/>
              </a:ext>
            </a:extLst>
          </p:cNvPr>
          <p:cNvSpPr txBox="1"/>
          <p:nvPr/>
        </p:nvSpPr>
        <p:spPr>
          <a:xfrm>
            <a:off x="343911" y="1749211"/>
            <a:ext cx="8671502" cy="2414477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101600" lvl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5000"/>
            </a:pPr>
            <a:r>
              <a:rPr lang="es-419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Una </a:t>
            </a:r>
            <a:r>
              <a:rPr lang="es-419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pregunta estadística </a:t>
            </a:r>
            <a:r>
              <a:rPr lang="es-419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 aquella que puede ser respondida analizando datos que muestran variabilidad. Además de ser estadística, la pregunta de investigación debe satisfacer que:</a:t>
            </a:r>
          </a:p>
          <a:p>
            <a:pPr marL="101600"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5000"/>
            </a:pPr>
            <a:endParaRPr lang="es-419"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445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5000"/>
              <a:buFont typeface="+mj-lt"/>
              <a:buAutoNum type="arabicPeriod"/>
            </a:pPr>
            <a:r>
              <a:rPr lang="es-419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Sea factible de responder con los datos que se cuentan.</a:t>
            </a:r>
          </a:p>
          <a:p>
            <a:pPr marL="4445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5000"/>
              <a:buFont typeface="+mj-lt"/>
              <a:buAutoNum type="arabicPeriod"/>
            </a:pPr>
            <a:r>
              <a:rPr lang="es-419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Refiere a la población para la cual se disponen dichos datos.</a:t>
            </a:r>
          </a:p>
          <a:p>
            <a:pPr marL="4445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5000"/>
              <a:buFont typeface="+mj-lt"/>
              <a:buAutoNum type="arabicPeriod"/>
            </a:pPr>
            <a:r>
              <a:rPr lang="es-419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Puede abordarse con los análisis estadísticos conocidos por los estudiantes.</a:t>
            </a:r>
            <a:endParaRPr lang="es-419" sz="1800" b="1" i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80017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31"/>
          <p:cNvSpPr txBox="1"/>
          <p:nvPr/>
        </p:nvSpPr>
        <p:spPr>
          <a:xfrm>
            <a:off x="427800" y="355375"/>
            <a:ext cx="4144200" cy="5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3000" b="1" dirty="0">
                <a:solidFill>
                  <a:srgbClr val="423B71"/>
                </a:solidFill>
                <a:latin typeface="Calibri"/>
                <a:ea typeface="Calibri"/>
                <a:cs typeface="Calibri"/>
                <a:sym typeface="Calibri"/>
              </a:rPr>
              <a:t>Desafío</a:t>
            </a:r>
            <a:endParaRPr sz="3000" b="1" i="0" u="none" strike="noStrike" cap="none" dirty="0">
              <a:solidFill>
                <a:srgbClr val="423B7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31"/>
          <p:cNvSpPr txBox="1"/>
          <p:nvPr/>
        </p:nvSpPr>
        <p:spPr>
          <a:xfrm>
            <a:off x="1031490" y="2853110"/>
            <a:ext cx="7328177" cy="706317"/>
          </a:xfrm>
          <a:prstGeom prst="rect">
            <a:avLst/>
          </a:prstGeom>
          <a:noFill/>
          <a:ln>
            <a:solidFill>
              <a:srgbClr val="62B799"/>
            </a:solidFill>
            <a:prstDash val="dash"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419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ahora en adelante trabajarán en realizar un proceso de investigación y análisis que los lleve a responder la pregunta que han planteado</a:t>
            </a:r>
            <a:endParaRPr sz="180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Google Shape;149;p29">
            <a:extLst>
              <a:ext uri="{FF2B5EF4-FFF2-40B4-BE49-F238E27FC236}">
                <a16:creationId xmlns:a16="http://schemas.microsoft.com/office/drawing/2014/main" id="{C3D2B426-6589-E3C9-86B7-EB32E473D16B}"/>
              </a:ext>
            </a:extLst>
          </p:cNvPr>
          <p:cNvSpPr txBox="1"/>
          <p:nvPr/>
        </p:nvSpPr>
        <p:spPr>
          <a:xfrm>
            <a:off x="336767" y="1256292"/>
            <a:ext cx="8685790" cy="1034099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101600"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5000"/>
            </a:pPr>
            <a:r>
              <a:rPr lang="es-ES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Considerando la información anterior, y las preguntas que mencionaron anteriormente, </a:t>
            </a:r>
          </a:p>
          <a:p>
            <a:pPr marL="101600"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5000"/>
            </a:pPr>
            <a:endParaRPr lang="es-ES" sz="1600" i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01600"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5000"/>
            </a:pPr>
            <a:r>
              <a:rPr lang="es-ES" sz="1600" b="1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¿Cuáles de ellas se pueden responder con los datos obtenidos a partir de los celulares?</a:t>
            </a:r>
            <a:endParaRPr lang="es-419" sz="1600" b="1" i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406</Words>
  <Application>Microsoft Office PowerPoint</Application>
  <PresentationFormat>Presentación en pantalla (16:9)</PresentationFormat>
  <Paragraphs>44</Paragraphs>
  <Slides>10</Slides>
  <Notes>10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Simple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cp:lastModifiedBy>Ricardo Felipe Fredes Silva (ricardo.fredes)</cp:lastModifiedBy>
  <cp:revision>3</cp:revision>
  <dcterms:modified xsi:type="dcterms:W3CDTF">2024-04-24T04:43:53Z</dcterms:modified>
</cp:coreProperties>
</file>