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 id="2147483672" r:id="rId2"/>
  </p:sldMasterIdLst>
  <p:notesMasterIdLst>
    <p:notesMasterId r:id="rId9"/>
  </p:notesMasterIdLst>
  <p:sldIdLst>
    <p:sldId id="263" r:id="rId3"/>
    <p:sldId id="257" r:id="rId4"/>
    <p:sldId id="258" r:id="rId5"/>
    <p:sldId id="259" r:id="rId6"/>
    <p:sldId id="260" r:id="rId7"/>
    <p:sldId id="264"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B7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54" y="8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f27e5ae785_0_38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g1f27e5ae785_0_3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f27e5ae785_0_39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0" name="Google Shape;130;g1f27e5ae785_0_3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2a296db580e_0_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45" name="Google Shape;145;g2a296db580e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2a296db580e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53" name="Google Shape;153;g2a296db580e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f27e5ae785_0_38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g1f27e5ae785_0_3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11190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5"/>
        <p:cNvGrpSpPr/>
        <p:nvPr/>
      </p:nvGrpSpPr>
      <p:grpSpPr>
        <a:xfrm>
          <a:off x="0" y="0"/>
          <a:ext cx="0" cy="0"/>
          <a:chOff x="0" y="0"/>
          <a:chExt cx="0" cy="0"/>
        </a:xfrm>
      </p:grpSpPr>
      <p:sp>
        <p:nvSpPr>
          <p:cNvPr id="56" name="Google Shape;56;p1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7" name="Google Shape;57;p1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8" name="Google Shape;58;p1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Diapositiva de título">
  <p:cSld name="1_Diapositiva de título">
    <p:spTree>
      <p:nvGrpSpPr>
        <p:cNvPr id="1" name="Shape 59"/>
        <p:cNvGrpSpPr/>
        <p:nvPr/>
      </p:nvGrpSpPr>
      <p:grpSpPr>
        <a:xfrm>
          <a:off x="0" y="0"/>
          <a:ext cx="0" cy="0"/>
          <a:chOff x="0" y="0"/>
          <a:chExt cx="0" cy="0"/>
        </a:xfrm>
      </p:grpSpPr>
      <p:pic>
        <p:nvPicPr>
          <p:cNvPr id="60" name="Google Shape;60;p15" descr="Forma"/>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_Diapositiva de título">
  <p:cSld name="2_Diapositiva de título">
    <p:spTree>
      <p:nvGrpSpPr>
        <p:cNvPr id="1" name="Shape 61"/>
        <p:cNvGrpSpPr/>
        <p:nvPr/>
      </p:nvGrpSpPr>
      <p:grpSpPr>
        <a:xfrm>
          <a:off x="0" y="0"/>
          <a:ext cx="0" cy="0"/>
          <a:chOff x="0" y="0"/>
          <a:chExt cx="0" cy="0"/>
        </a:xfrm>
      </p:grpSpPr>
      <p:pic>
        <p:nvPicPr>
          <p:cNvPr id="62" name="Google Shape;62;p16" descr="Imagen que contiene Forma&#10;&#10;Descripción generada automáticamente"/>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63"/>
        <p:cNvGrpSpPr/>
        <p:nvPr/>
      </p:nvGrpSpPr>
      <p:grpSpPr>
        <a:xfrm>
          <a:off x="0" y="0"/>
          <a:ext cx="0" cy="0"/>
          <a:chOff x="0" y="0"/>
          <a:chExt cx="0" cy="0"/>
        </a:xfrm>
      </p:grpSpPr>
      <p:sp>
        <p:nvSpPr>
          <p:cNvPr id="64" name="Google Shape;64;p17"/>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65" name="Google Shape;65;p17"/>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66" name="Google Shape;66;p1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7" name="Google Shape;67;p1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8" name="Google Shape;68;p1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69"/>
        <p:cNvGrpSpPr/>
        <p:nvPr/>
      </p:nvGrpSpPr>
      <p:grpSpPr>
        <a:xfrm>
          <a:off x="0" y="0"/>
          <a:ext cx="0" cy="0"/>
          <a:chOff x="0" y="0"/>
          <a:chExt cx="0" cy="0"/>
        </a:xfrm>
      </p:grpSpPr>
      <p:sp>
        <p:nvSpPr>
          <p:cNvPr id="70" name="Google Shape;70;p18"/>
          <p:cNvSpPr txBox="1">
            <a:spLocks noGrp="1"/>
          </p:cNvSpPr>
          <p:nvPr>
            <p:ph type="title"/>
          </p:nvPr>
        </p:nvSpPr>
        <p:spPr>
          <a:xfrm>
            <a:off x="623888" y="1282303"/>
            <a:ext cx="7886700" cy="21396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Google Shape;71;p18"/>
          <p:cNvSpPr txBox="1">
            <a:spLocks noGrp="1"/>
          </p:cNvSpPr>
          <p:nvPr>
            <p:ph type="body" idx="1"/>
          </p:nvPr>
        </p:nvSpPr>
        <p:spPr>
          <a:xfrm>
            <a:off x="623888" y="3442097"/>
            <a:ext cx="7886700" cy="11253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888888"/>
              </a:buClr>
              <a:buSzPts val="1800"/>
              <a:buNone/>
              <a:defRPr sz="1800">
                <a:solidFill>
                  <a:srgbClr val="888888"/>
                </a:solidFill>
              </a:defRPr>
            </a:lvl1pPr>
            <a:lvl2pPr marL="914400" lvl="1" indent="-228600" algn="l" rtl="0">
              <a:lnSpc>
                <a:spcPct val="90000"/>
              </a:lnSpc>
              <a:spcBef>
                <a:spcPts val="400"/>
              </a:spcBef>
              <a:spcAft>
                <a:spcPts val="0"/>
              </a:spcAft>
              <a:buClr>
                <a:srgbClr val="888888"/>
              </a:buClr>
              <a:buSzPts val="1500"/>
              <a:buNone/>
              <a:defRPr sz="1500">
                <a:solidFill>
                  <a:srgbClr val="888888"/>
                </a:solidFill>
              </a:defRPr>
            </a:lvl2pPr>
            <a:lvl3pPr marL="1371600" lvl="2" indent="-228600" algn="l" rtl="0">
              <a:lnSpc>
                <a:spcPct val="90000"/>
              </a:lnSpc>
              <a:spcBef>
                <a:spcPts val="400"/>
              </a:spcBef>
              <a:spcAft>
                <a:spcPts val="0"/>
              </a:spcAft>
              <a:buClr>
                <a:srgbClr val="888888"/>
              </a:buClr>
              <a:buSzPts val="1400"/>
              <a:buNone/>
              <a:defRPr sz="1400">
                <a:solidFill>
                  <a:srgbClr val="888888"/>
                </a:solidFill>
              </a:defRPr>
            </a:lvl3pPr>
            <a:lvl4pPr marL="1828800" lvl="3" indent="-228600" algn="l" rtl="0">
              <a:lnSpc>
                <a:spcPct val="90000"/>
              </a:lnSpc>
              <a:spcBef>
                <a:spcPts val="400"/>
              </a:spcBef>
              <a:spcAft>
                <a:spcPts val="0"/>
              </a:spcAft>
              <a:buClr>
                <a:srgbClr val="888888"/>
              </a:buClr>
              <a:buSzPts val="1200"/>
              <a:buNone/>
              <a:defRPr sz="1200">
                <a:solidFill>
                  <a:srgbClr val="888888"/>
                </a:solidFill>
              </a:defRPr>
            </a:lvl4pPr>
            <a:lvl5pPr marL="2286000" lvl="4" indent="-228600" algn="l" rtl="0">
              <a:lnSpc>
                <a:spcPct val="90000"/>
              </a:lnSpc>
              <a:spcBef>
                <a:spcPts val="400"/>
              </a:spcBef>
              <a:spcAft>
                <a:spcPts val="0"/>
              </a:spcAft>
              <a:buClr>
                <a:srgbClr val="888888"/>
              </a:buClr>
              <a:buSzPts val="1200"/>
              <a:buNone/>
              <a:defRPr sz="1200">
                <a:solidFill>
                  <a:srgbClr val="888888"/>
                </a:solidFill>
              </a:defRPr>
            </a:lvl5pPr>
            <a:lvl6pPr marL="2743200" lvl="5" indent="-228600" algn="l" rtl="0">
              <a:lnSpc>
                <a:spcPct val="90000"/>
              </a:lnSpc>
              <a:spcBef>
                <a:spcPts val="400"/>
              </a:spcBef>
              <a:spcAft>
                <a:spcPts val="0"/>
              </a:spcAft>
              <a:buClr>
                <a:srgbClr val="888888"/>
              </a:buClr>
              <a:buSzPts val="1200"/>
              <a:buNone/>
              <a:defRPr sz="1200">
                <a:solidFill>
                  <a:srgbClr val="888888"/>
                </a:solidFill>
              </a:defRPr>
            </a:lvl6pPr>
            <a:lvl7pPr marL="3200400" lvl="6" indent="-228600" algn="l" rtl="0">
              <a:lnSpc>
                <a:spcPct val="90000"/>
              </a:lnSpc>
              <a:spcBef>
                <a:spcPts val="400"/>
              </a:spcBef>
              <a:spcAft>
                <a:spcPts val="0"/>
              </a:spcAft>
              <a:buClr>
                <a:srgbClr val="888888"/>
              </a:buClr>
              <a:buSzPts val="1200"/>
              <a:buNone/>
              <a:defRPr sz="1200">
                <a:solidFill>
                  <a:srgbClr val="888888"/>
                </a:solidFill>
              </a:defRPr>
            </a:lvl7pPr>
            <a:lvl8pPr marL="3657600" lvl="7" indent="-228600" algn="l" rtl="0">
              <a:lnSpc>
                <a:spcPct val="90000"/>
              </a:lnSpc>
              <a:spcBef>
                <a:spcPts val="400"/>
              </a:spcBef>
              <a:spcAft>
                <a:spcPts val="0"/>
              </a:spcAft>
              <a:buClr>
                <a:srgbClr val="888888"/>
              </a:buClr>
              <a:buSzPts val="1200"/>
              <a:buNone/>
              <a:defRPr sz="1200">
                <a:solidFill>
                  <a:srgbClr val="888888"/>
                </a:solidFill>
              </a:defRPr>
            </a:lvl8pPr>
            <a:lvl9pPr marL="4114800" lvl="8" indent="-228600" algn="l" rtl="0">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72" name="Google Shape;72;p1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3" name="Google Shape;73;p1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4" name="Google Shape;74;p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8" name="Google Shape;78;p19"/>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9" name="Google Shape;79;p1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0" name="Google Shape;80;p1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1" name="Google Shape;81;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82"/>
        <p:cNvGrpSpPr/>
        <p:nvPr/>
      </p:nvGrpSpPr>
      <p:grpSpPr>
        <a:xfrm>
          <a:off x="0" y="0"/>
          <a:ext cx="0" cy="0"/>
          <a:chOff x="0" y="0"/>
          <a:chExt cx="0" cy="0"/>
        </a:xfrm>
      </p:grpSpPr>
      <p:sp>
        <p:nvSpPr>
          <p:cNvPr id="83" name="Google Shape;83;p20"/>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84" name="Google Shape;84;p20"/>
          <p:cNvSpPr txBox="1">
            <a:spLocks noGrp="1"/>
          </p:cNvSpPr>
          <p:nvPr>
            <p:ph type="body" idx="1"/>
          </p:nvPr>
        </p:nvSpPr>
        <p:spPr>
          <a:xfrm>
            <a:off x="629841" y="1260872"/>
            <a:ext cx="38685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5" name="Google Shape;85;p20"/>
          <p:cNvSpPr txBox="1">
            <a:spLocks noGrp="1"/>
          </p:cNvSpPr>
          <p:nvPr>
            <p:ph type="body" idx="2"/>
          </p:nvPr>
        </p:nvSpPr>
        <p:spPr>
          <a:xfrm>
            <a:off x="629841" y="1878806"/>
            <a:ext cx="38685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6" name="Google Shape;86;p20"/>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7" name="Google Shape;87;p20"/>
          <p:cNvSpPr txBox="1">
            <a:spLocks noGrp="1"/>
          </p:cNvSpPr>
          <p:nvPr>
            <p:ph type="body" idx="4"/>
          </p:nvPr>
        </p:nvSpPr>
        <p:spPr>
          <a:xfrm>
            <a:off x="4629150" y="1878806"/>
            <a:ext cx="38874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8" name="Google Shape;88;p2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9" name="Google Shape;89;p2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0" name="Google Shape;90;p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91"/>
        <p:cNvGrpSpPr/>
        <p:nvPr/>
      </p:nvGrpSpPr>
      <p:grpSpPr>
        <a:xfrm>
          <a:off x="0" y="0"/>
          <a:ext cx="0" cy="0"/>
          <a:chOff x="0" y="0"/>
          <a:chExt cx="0" cy="0"/>
        </a:xfrm>
      </p:grpSpPr>
      <p:sp>
        <p:nvSpPr>
          <p:cNvPr id="92" name="Google Shape;92;p21"/>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3" name="Google Shape;93;p2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4" name="Google Shape;94;p2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5" name="Google Shape;95;p2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96"/>
        <p:cNvGrpSpPr/>
        <p:nvPr/>
      </p:nvGrpSpPr>
      <p:grpSpPr>
        <a:xfrm>
          <a:off x="0" y="0"/>
          <a:ext cx="0" cy="0"/>
          <a:chOff x="0" y="0"/>
          <a:chExt cx="0" cy="0"/>
        </a:xfrm>
      </p:grpSpPr>
      <p:sp>
        <p:nvSpPr>
          <p:cNvPr id="97" name="Google Shape;97;p22"/>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8" name="Google Shape;98;p22"/>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normAutofit/>
          </a:bodyPr>
          <a:lstStyle>
            <a:lvl1pPr marL="457200" lvl="0" indent="-381000" algn="l" rtl="0">
              <a:lnSpc>
                <a:spcPct val="90000"/>
              </a:lnSpc>
              <a:spcBef>
                <a:spcPts val="800"/>
              </a:spcBef>
              <a:spcAft>
                <a:spcPts val="0"/>
              </a:spcAft>
              <a:buClr>
                <a:schemeClr val="dk1"/>
              </a:buClr>
              <a:buSzPts val="2400"/>
              <a:buChar char="•"/>
              <a:defRPr sz="2400"/>
            </a:lvl1pPr>
            <a:lvl2pPr marL="914400" lvl="1" indent="-361950" algn="l" rtl="0">
              <a:lnSpc>
                <a:spcPct val="90000"/>
              </a:lnSpc>
              <a:spcBef>
                <a:spcPts val="400"/>
              </a:spcBef>
              <a:spcAft>
                <a:spcPts val="0"/>
              </a:spcAft>
              <a:buClr>
                <a:schemeClr val="dk1"/>
              </a:buClr>
              <a:buSzPts val="2100"/>
              <a:buChar char="•"/>
              <a:defRPr sz="2100"/>
            </a:lvl2pPr>
            <a:lvl3pPr marL="1371600" lvl="2" indent="-342900" algn="l" rtl="0">
              <a:lnSpc>
                <a:spcPct val="90000"/>
              </a:lnSpc>
              <a:spcBef>
                <a:spcPts val="400"/>
              </a:spcBef>
              <a:spcAft>
                <a:spcPts val="0"/>
              </a:spcAft>
              <a:buClr>
                <a:schemeClr val="dk1"/>
              </a:buClr>
              <a:buSzPts val="1800"/>
              <a:buChar char="•"/>
              <a:defRPr sz="1800"/>
            </a:lvl3pPr>
            <a:lvl4pPr marL="1828800" lvl="3" indent="-323850" algn="l" rtl="0">
              <a:lnSpc>
                <a:spcPct val="90000"/>
              </a:lnSpc>
              <a:spcBef>
                <a:spcPts val="400"/>
              </a:spcBef>
              <a:spcAft>
                <a:spcPts val="0"/>
              </a:spcAft>
              <a:buClr>
                <a:schemeClr val="dk1"/>
              </a:buClr>
              <a:buSzPts val="1500"/>
              <a:buChar char="•"/>
              <a:defRPr sz="1500"/>
            </a:lvl4pPr>
            <a:lvl5pPr marL="2286000" lvl="4" indent="-323850" algn="l" rtl="0">
              <a:lnSpc>
                <a:spcPct val="90000"/>
              </a:lnSpc>
              <a:spcBef>
                <a:spcPts val="400"/>
              </a:spcBef>
              <a:spcAft>
                <a:spcPts val="0"/>
              </a:spcAft>
              <a:buClr>
                <a:schemeClr val="dk1"/>
              </a:buClr>
              <a:buSzPts val="1500"/>
              <a:buChar char="•"/>
              <a:defRPr sz="1500"/>
            </a:lvl5pPr>
            <a:lvl6pPr marL="2743200" lvl="5" indent="-323850" algn="l" rtl="0">
              <a:lnSpc>
                <a:spcPct val="90000"/>
              </a:lnSpc>
              <a:spcBef>
                <a:spcPts val="400"/>
              </a:spcBef>
              <a:spcAft>
                <a:spcPts val="0"/>
              </a:spcAft>
              <a:buClr>
                <a:schemeClr val="dk1"/>
              </a:buClr>
              <a:buSzPts val="1500"/>
              <a:buChar char="•"/>
              <a:defRPr sz="1500"/>
            </a:lvl6pPr>
            <a:lvl7pPr marL="3200400" lvl="6" indent="-323850" algn="l" rtl="0">
              <a:lnSpc>
                <a:spcPct val="90000"/>
              </a:lnSpc>
              <a:spcBef>
                <a:spcPts val="400"/>
              </a:spcBef>
              <a:spcAft>
                <a:spcPts val="0"/>
              </a:spcAft>
              <a:buClr>
                <a:schemeClr val="dk1"/>
              </a:buClr>
              <a:buSzPts val="1500"/>
              <a:buChar char="•"/>
              <a:defRPr sz="1500"/>
            </a:lvl7pPr>
            <a:lvl8pPr marL="3657600" lvl="7" indent="-323850" algn="l" rtl="0">
              <a:lnSpc>
                <a:spcPct val="90000"/>
              </a:lnSpc>
              <a:spcBef>
                <a:spcPts val="400"/>
              </a:spcBef>
              <a:spcAft>
                <a:spcPts val="0"/>
              </a:spcAft>
              <a:buClr>
                <a:schemeClr val="dk1"/>
              </a:buClr>
              <a:buSzPts val="1500"/>
              <a:buChar char="•"/>
              <a:defRPr sz="1500"/>
            </a:lvl8pPr>
            <a:lvl9pPr marL="4114800" lvl="8" indent="-323850" algn="l" rtl="0">
              <a:lnSpc>
                <a:spcPct val="90000"/>
              </a:lnSpc>
              <a:spcBef>
                <a:spcPts val="400"/>
              </a:spcBef>
              <a:spcAft>
                <a:spcPts val="0"/>
              </a:spcAft>
              <a:buClr>
                <a:schemeClr val="dk1"/>
              </a:buClr>
              <a:buSzPts val="1500"/>
              <a:buChar char="•"/>
              <a:defRPr sz="1500"/>
            </a:lvl9pPr>
          </a:lstStyle>
          <a:p>
            <a:endParaRPr/>
          </a:p>
        </p:txBody>
      </p:sp>
      <p:sp>
        <p:nvSpPr>
          <p:cNvPr id="99" name="Google Shape;99;p22"/>
          <p:cNvSpPr txBox="1">
            <a:spLocks noGrp="1"/>
          </p:cNvSpPr>
          <p:nvPr>
            <p:ph type="body" idx="2"/>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0" name="Google Shape;100;p2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1" name="Google Shape;101;p2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2" name="Google Shape;102;p2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103"/>
        <p:cNvGrpSpPr/>
        <p:nvPr/>
      </p:nvGrpSpPr>
      <p:grpSpPr>
        <a:xfrm>
          <a:off x="0" y="0"/>
          <a:ext cx="0" cy="0"/>
          <a:chOff x="0" y="0"/>
          <a:chExt cx="0" cy="0"/>
        </a:xfrm>
      </p:grpSpPr>
      <p:sp>
        <p:nvSpPr>
          <p:cNvPr id="104" name="Google Shape;104;p23"/>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5" name="Google Shape;105;p23"/>
          <p:cNvSpPr>
            <a:spLocks noGrp="1"/>
          </p:cNvSpPr>
          <p:nvPr>
            <p:ph type="pic" idx="2"/>
          </p:nvPr>
        </p:nvSpPr>
        <p:spPr>
          <a:xfrm>
            <a:off x="3887391" y="740569"/>
            <a:ext cx="4629300" cy="3655200"/>
          </a:xfrm>
          <a:prstGeom prst="rect">
            <a:avLst/>
          </a:prstGeom>
          <a:noFill/>
          <a:ln>
            <a:noFill/>
          </a:ln>
        </p:spPr>
      </p:sp>
      <p:sp>
        <p:nvSpPr>
          <p:cNvPr id="106" name="Google Shape;106;p23"/>
          <p:cNvSpPr txBox="1">
            <a:spLocks noGrp="1"/>
          </p:cNvSpPr>
          <p:nvPr>
            <p:ph type="body" idx="1"/>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7" name="Google Shape;107;p2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8" name="Google Shape;108;p2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9" name="Google Shape;109;p2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110"/>
        <p:cNvGrpSpPr/>
        <p:nvPr/>
      </p:nvGrpSpPr>
      <p:grpSpPr>
        <a:xfrm>
          <a:off x="0" y="0"/>
          <a:ext cx="0" cy="0"/>
          <a:chOff x="0" y="0"/>
          <a:chExt cx="0" cy="0"/>
        </a:xfrm>
      </p:grpSpPr>
      <p:sp>
        <p:nvSpPr>
          <p:cNvPr id="111" name="Google Shape;111;p24"/>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2" name="Google Shape;112;p24"/>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3" name="Google Shape;113;p2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4" name="Google Shape;114;p2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5" name="Google Shape;115;p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116"/>
        <p:cNvGrpSpPr/>
        <p:nvPr/>
      </p:nvGrpSpPr>
      <p:grpSpPr>
        <a:xfrm>
          <a:off x="0" y="0"/>
          <a:ext cx="0" cy="0"/>
          <a:chOff x="0" y="0"/>
          <a:chExt cx="0" cy="0"/>
        </a:xfrm>
      </p:grpSpPr>
      <p:sp>
        <p:nvSpPr>
          <p:cNvPr id="117" name="Google Shape;117;p25"/>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8" name="Google Shape;118;p25"/>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9" name="Google Shape;119;p2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0" name="Google Shape;120;p2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1" name="Google Shape;121;p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2" name="Google Shape;52;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26"/>
          <p:cNvPicPr preferRelativeResize="0"/>
          <p:nvPr/>
        </p:nvPicPr>
        <p:blipFill>
          <a:blip r:embed="rId3">
            <a:alphaModFix/>
          </a:blip>
          <a:stretch>
            <a:fillRect/>
          </a:stretch>
        </p:blipFill>
        <p:spPr>
          <a:xfrm>
            <a:off x="0" y="0"/>
            <a:ext cx="9144003" cy="5143501"/>
          </a:xfrm>
          <a:prstGeom prst="rect">
            <a:avLst/>
          </a:prstGeom>
          <a:noFill/>
          <a:ln>
            <a:noFill/>
          </a:ln>
        </p:spPr>
      </p:pic>
      <p:sp>
        <p:nvSpPr>
          <p:cNvPr id="127" name="Google Shape;127;p26"/>
          <p:cNvSpPr txBox="1"/>
          <p:nvPr/>
        </p:nvSpPr>
        <p:spPr>
          <a:xfrm>
            <a:off x="483935" y="2297504"/>
            <a:ext cx="8175900" cy="11544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Proyecto </a:t>
            </a:r>
            <a:r>
              <a:rPr lang="es-ES" sz="3300" b="1" dirty="0">
                <a:solidFill>
                  <a:schemeClr val="lt1"/>
                </a:solidFill>
                <a:latin typeface="Calibri"/>
                <a:ea typeface="Calibri"/>
                <a:cs typeface="Calibri"/>
                <a:sym typeface="Calibri"/>
              </a:rPr>
              <a:t>Probabilidad y Estadística</a:t>
            </a:r>
            <a:endParaRPr sz="3300" b="1" dirty="0">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(Etapa Investigación)</a:t>
            </a:r>
            <a:endParaRPr sz="3300" b="1" dirty="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7"/>
          <p:cNvSpPr txBox="1"/>
          <p:nvPr/>
        </p:nvSpPr>
        <p:spPr>
          <a:xfrm>
            <a:off x="396430" y="3856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a:solidFill>
                  <a:srgbClr val="423B71"/>
                </a:solidFill>
                <a:latin typeface="Calibri"/>
                <a:ea typeface="Calibri"/>
                <a:cs typeface="Calibri"/>
                <a:sym typeface="Calibri"/>
              </a:rPr>
              <a:t>Recuerdo</a:t>
            </a:r>
            <a:endParaRPr sz="3000" b="1" i="0" u="none" strike="noStrike" cap="none">
              <a:solidFill>
                <a:srgbClr val="423B71"/>
              </a:solidFill>
              <a:latin typeface="Calibri"/>
              <a:ea typeface="Calibri"/>
              <a:cs typeface="Calibri"/>
              <a:sym typeface="Calibri"/>
            </a:endParaRPr>
          </a:p>
        </p:txBody>
      </p:sp>
      <p:sp>
        <p:nvSpPr>
          <p:cNvPr id="134" name="Google Shape;134;p27"/>
          <p:cNvSpPr txBox="1"/>
          <p:nvPr/>
        </p:nvSpPr>
        <p:spPr>
          <a:xfrm>
            <a:off x="2693194" y="1928813"/>
            <a:ext cx="6172200" cy="1800463"/>
          </a:xfrm>
          <a:prstGeom prst="rect">
            <a:avLst/>
          </a:prstGeom>
          <a:noFill/>
          <a:ln w="9525">
            <a:solidFill>
              <a:srgbClr val="62B799"/>
            </a:solidFill>
          </a:ln>
        </p:spPr>
        <p:txBody>
          <a:bodyPr spcFirstLastPara="1" wrap="square" lIns="91425" tIns="91425" rIns="91425" bIns="91425" anchor="t" anchorCtr="0">
            <a:spAutoFit/>
          </a:bodyPr>
          <a:lstStyle/>
          <a:p>
            <a:pPr marL="0" lvl="0" indent="0" algn="l" rtl="0">
              <a:spcBef>
                <a:spcPts val="0"/>
              </a:spcBef>
              <a:spcAft>
                <a:spcPts val="0"/>
              </a:spcAft>
              <a:buNone/>
            </a:pPr>
            <a:r>
              <a:rPr lang="es-419" sz="2100" dirty="0">
                <a:solidFill>
                  <a:schemeClr val="dk1"/>
                </a:solidFill>
                <a:latin typeface="Calibri"/>
                <a:ea typeface="Calibri"/>
                <a:cs typeface="Calibri"/>
                <a:sym typeface="Calibri"/>
              </a:rPr>
              <a:t>En la etapa anterior, cada grupo planteó una pregunta estadística factible de ser respondida usando los datos sobre el tiempo de uso que entregan los dispositivos móviles. Considerando esta propuesta, deben abordar las preguntas de la etapa de investigación.</a:t>
            </a:r>
            <a:endParaRPr sz="2100" dirty="0">
              <a:solidFill>
                <a:schemeClr val="dk1"/>
              </a:solidFill>
              <a:latin typeface="Calibri"/>
              <a:ea typeface="Calibri"/>
              <a:cs typeface="Calibri"/>
              <a:sym typeface="Calibri"/>
            </a:endParaRPr>
          </a:p>
        </p:txBody>
      </p:sp>
      <p:pic>
        <p:nvPicPr>
          <p:cNvPr id="2" name="Imagen 1" descr="Interfaz de usuario gráfica, Aplicación&#10;&#10;Descripción generada automáticamente con confianza media">
            <a:extLst>
              <a:ext uri="{FF2B5EF4-FFF2-40B4-BE49-F238E27FC236}">
                <a16:creationId xmlns:a16="http://schemas.microsoft.com/office/drawing/2014/main" id="{4439A4D1-DF76-4627-C78F-30E739EB77A1}"/>
              </a:ext>
            </a:extLst>
          </p:cNvPr>
          <p:cNvPicPr>
            <a:picLocks noChangeAspect="1"/>
          </p:cNvPicPr>
          <p:nvPr/>
        </p:nvPicPr>
        <p:blipFill rotWithShape="1">
          <a:blip r:embed="rId3"/>
          <a:srcRect t="11588" b="14272"/>
          <a:stretch/>
        </p:blipFill>
        <p:spPr>
          <a:xfrm>
            <a:off x="578645" y="1463698"/>
            <a:ext cx="1807368" cy="2977695"/>
          </a:xfrm>
          <a:prstGeom prst="rect">
            <a:avLst/>
          </a:prstGeom>
          <a:ln>
            <a:solidFill>
              <a:schemeClr val="tx2">
                <a:lumMod val="75000"/>
              </a:schemeClr>
            </a:solid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55009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a:solidFill>
                  <a:srgbClr val="423B71"/>
                </a:solidFill>
                <a:latin typeface="Calibri"/>
                <a:ea typeface="Calibri"/>
                <a:cs typeface="Calibri"/>
                <a:sym typeface="Calibri"/>
              </a:rPr>
              <a:t>Investigación </a:t>
            </a:r>
            <a:endParaRPr sz="3000" b="1" i="0" u="none" strike="noStrike" cap="none">
              <a:solidFill>
                <a:srgbClr val="423B71"/>
              </a:solidFill>
              <a:latin typeface="Calibri"/>
              <a:ea typeface="Calibri"/>
              <a:cs typeface="Calibri"/>
              <a:sym typeface="Calibri"/>
            </a:endParaRPr>
          </a:p>
        </p:txBody>
      </p:sp>
      <p:sp>
        <p:nvSpPr>
          <p:cNvPr id="141" name="Google Shape;141;p28"/>
          <p:cNvSpPr txBox="1"/>
          <p:nvPr/>
        </p:nvSpPr>
        <p:spPr>
          <a:xfrm>
            <a:off x="594901" y="1436137"/>
            <a:ext cx="8191912" cy="3051574"/>
          </a:xfrm>
          <a:prstGeom prst="rect">
            <a:avLst/>
          </a:prstGeom>
          <a:solidFill>
            <a:srgbClr val="F3F3F3"/>
          </a:solidFill>
          <a:ln>
            <a:noFill/>
          </a:ln>
        </p:spPr>
        <p:txBody>
          <a:bodyPr spcFirstLastPara="1" wrap="square" lIns="91425" tIns="91425" rIns="91425" bIns="91425" anchor="t" anchorCtr="0">
            <a:spAutoFit/>
          </a:bodyPr>
          <a:lstStyle/>
          <a:p>
            <a:pPr marL="457200" lvl="0" indent="-342900" algn="l" rtl="0">
              <a:lnSpc>
                <a:spcPct val="115000"/>
              </a:lnSpc>
              <a:spcBef>
                <a:spcPts val="0"/>
              </a:spcBef>
              <a:spcAft>
                <a:spcPts val="0"/>
              </a:spcAft>
              <a:buClr>
                <a:schemeClr val="dk1"/>
              </a:buClr>
              <a:buSzPts val="1800"/>
              <a:buFont typeface="Calibri"/>
              <a:buAutoNum type="arabicPeriod"/>
            </a:pPr>
            <a:r>
              <a:rPr lang="es-419" sz="1800" dirty="0">
                <a:solidFill>
                  <a:schemeClr val="dk1"/>
                </a:solidFill>
                <a:latin typeface="Calibri"/>
                <a:ea typeface="Calibri"/>
                <a:cs typeface="Calibri"/>
                <a:sym typeface="Calibri"/>
              </a:rPr>
              <a:t>En relación al contexto ¿Que información necesitan para responder a su pregunta?</a:t>
            </a:r>
          </a:p>
          <a:p>
            <a:pPr marL="457200" lvl="0" indent="-342900" algn="l" rtl="0">
              <a:lnSpc>
                <a:spcPct val="115000"/>
              </a:lnSpc>
              <a:spcBef>
                <a:spcPts val="0"/>
              </a:spcBef>
              <a:spcAft>
                <a:spcPts val="0"/>
              </a:spcAft>
              <a:buClr>
                <a:schemeClr val="dk1"/>
              </a:buClr>
              <a:buSzPts val="1800"/>
              <a:buFont typeface="Calibri"/>
              <a:buAutoNum type="arabicPeriod"/>
            </a:pPr>
            <a:r>
              <a:rPr lang="es-419" sz="1800" dirty="0">
                <a:solidFill>
                  <a:schemeClr val="dk1"/>
                </a:solidFill>
                <a:latin typeface="Calibri"/>
                <a:ea typeface="Calibri"/>
                <a:cs typeface="Calibri"/>
                <a:sym typeface="Calibri"/>
              </a:rPr>
              <a:t>¿Cuál es la población de interés que define su pregunta?</a:t>
            </a:r>
          </a:p>
          <a:p>
            <a:pPr marL="457200" lvl="0" indent="-342900" algn="l" rtl="0">
              <a:lnSpc>
                <a:spcPct val="115000"/>
              </a:lnSpc>
              <a:spcBef>
                <a:spcPts val="0"/>
              </a:spcBef>
              <a:spcAft>
                <a:spcPts val="0"/>
              </a:spcAft>
              <a:buClr>
                <a:schemeClr val="dk1"/>
              </a:buClr>
              <a:buSzPts val="1800"/>
              <a:buFont typeface="Calibri"/>
              <a:buAutoNum type="arabicPeriod"/>
            </a:pPr>
            <a:r>
              <a:rPr lang="es-419" sz="1800" dirty="0">
                <a:solidFill>
                  <a:schemeClr val="dk1"/>
                </a:solidFill>
                <a:latin typeface="Calibri"/>
                <a:ea typeface="Calibri"/>
                <a:cs typeface="Calibri"/>
                <a:sym typeface="Calibri"/>
              </a:rPr>
              <a:t>¿Qué variables deben considerar para abordar las preguntas de investigación que se plantearon? Indiquen si estas variables son cuantitativas o cualitativas.</a:t>
            </a:r>
          </a:p>
          <a:p>
            <a:pPr marL="457200" lvl="0" indent="-342900" algn="l" rtl="0">
              <a:lnSpc>
                <a:spcPct val="115000"/>
              </a:lnSpc>
              <a:spcBef>
                <a:spcPts val="0"/>
              </a:spcBef>
              <a:spcAft>
                <a:spcPts val="0"/>
              </a:spcAft>
              <a:buClr>
                <a:schemeClr val="dk1"/>
              </a:buClr>
              <a:buSzPts val="1800"/>
              <a:buFont typeface="Calibri"/>
              <a:buAutoNum type="arabicPeriod"/>
            </a:pPr>
            <a:r>
              <a:rPr lang="es-419" sz="1800" dirty="0">
                <a:solidFill>
                  <a:schemeClr val="dk1"/>
                </a:solidFill>
                <a:latin typeface="Calibri"/>
                <a:ea typeface="Calibri"/>
                <a:cs typeface="Calibri"/>
                <a:sym typeface="Calibri"/>
              </a:rPr>
              <a:t>¿Cómo podrían conseguir la información que necesitan para responder a su pregunta?</a:t>
            </a:r>
          </a:p>
          <a:p>
            <a:pPr marL="457200" lvl="0" indent="-342900" algn="l" rtl="0">
              <a:lnSpc>
                <a:spcPct val="115000"/>
              </a:lnSpc>
              <a:spcBef>
                <a:spcPts val="0"/>
              </a:spcBef>
              <a:spcAft>
                <a:spcPts val="0"/>
              </a:spcAft>
              <a:buClr>
                <a:schemeClr val="dk1"/>
              </a:buClr>
              <a:buSzPts val="1800"/>
              <a:buFont typeface="Calibri"/>
              <a:buAutoNum type="arabicPeriod"/>
            </a:pPr>
            <a:r>
              <a:rPr lang="es-419" sz="1800" dirty="0">
                <a:solidFill>
                  <a:schemeClr val="dk1"/>
                </a:solidFill>
                <a:latin typeface="Calibri"/>
                <a:ea typeface="Calibri"/>
                <a:cs typeface="Calibri"/>
                <a:sym typeface="Calibri"/>
              </a:rPr>
              <a:t>¿Qué tipo de análisis estadístico (que hemos visto en el curso) necesitan realizar para abordar sus preguntas de investigación?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9"/>
          <p:cNvSpPr txBox="1"/>
          <p:nvPr/>
        </p:nvSpPr>
        <p:spPr>
          <a:xfrm>
            <a:off x="396425" y="2080163"/>
            <a:ext cx="5303100" cy="2042837"/>
          </a:xfrm>
          <a:prstGeom prst="rect">
            <a:avLst/>
          </a:prstGeom>
          <a:solidFill>
            <a:srgbClr val="F3F3F3"/>
          </a:solidFill>
          <a:ln>
            <a:noFill/>
          </a:ln>
        </p:spPr>
        <p:txBody>
          <a:bodyPr spcFirstLastPara="1" wrap="square" lIns="91425" tIns="91425" rIns="91425" bIns="91425" anchor="t" anchorCtr="0">
            <a:spAutoFit/>
          </a:bodyPr>
          <a:lstStyle/>
          <a:p>
            <a:pPr marL="457200" lvl="0" indent="-361950" algn="just" rtl="0">
              <a:lnSpc>
                <a:spcPct val="115000"/>
              </a:lnSpc>
              <a:spcBef>
                <a:spcPts val="0"/>
              </a:spcBef>
              <a:spcAft>
                <a:spcPts val="0"/>
              </a:spcAft>
              <a:buClr>
                <a:schemeClr val="dk1"/>
              </a:buClr>
              <a:buSzPts val="2100"/>
              <a:buFont typeface="Calibri"/>
              <a:buChar char="●"/>
            </a:pPr>
            <a:r>
              <a:rPr lang="es" sz="2100" dirty="0">
                <a:solidFill>
                  <a:schemeClr val="dk1"/>
                </a:solidFill>
                <a:latin typeface="Calibri"/>
                <a:ea typeface="Calibri"/>
                <a:cs typeface="Calibri"/>
                <a:sym typeface="Calibri"/>
              </a:rPr>
              <a:t>¿Cómo esta información se relaciona con la situación planteada?</a:t>
            </a:r>
            <a:endParaRPr sz="2100" dirty="0">
              <a:solidFill>
                <a:schemeClr val="dk1"/>
              </a:solidFill>
              <a:latin typeface="Calibri"/>
              <a:ea typeface="Calibri"/>
              <a:cs typeface="Calibri"/>
              <a:sym typeface="Calibri"/>
            </a:endParaRPr>
          </a:p>
          <a:p>
            <a:pPr marL="457200" lvl="0" indent="0" algn="just" rtl="0">
              <a:lnSpc>
                <a:spcPct val="115000"/>
              </a:lnSpc>
              <a:spcBef>
                <a:spcPts val="0"/>
              </a:spcBef>
              <a:spcAft>
                <a:spcPts val="0"/>
              </a:spcAft>
              <a:buNone/>
            </a:pPr>
            <a:endParaRPr sz="2100" dirty="0">
              <a:solidFill>
                <a:schemeClr val="dk1"/>
              </a:solidFill>
              <a:latin typeface="Calibri"/>
              <a:ea typeface="Calibri"/>
              <a:cs typeface="Calibri"/>
              <a:sym typeface="Calibri"/>
            </a:endParaRPr>
          </a:p>
          <a:p>
            <a:pPr marL="457200" lvl="0" indent="-361950" algn="just" rtl="0">
              <a:lnSpc>
                <a:spcPct val="115000"/>
              </a:lnSpc>
              <a:spcBef>
                <a:spcPts val="0"/>
              </a:spcBef>
              <a:spcAft>
                <a:spcPts val="0"/>
              </a:spcAft>
              <a:buClr>
                <a:schemeClr val="dk1"/>
              </a:buClr>
              <a:buSzPts val="2100"/>
              <a:buFont typeface="Calibri"/>
              <a:buChar char="●"/>
            </a:pPr>
            <a:r>
              <a:rPr lang="es" sz="2100" dirty="0">
                <a:solidFill>
                  <a:schemeClr val="dk1"/>
                </a:solidFill>
                <a:latin typeface="Calibri"/>
                <a:ea typeface="Calibri"/>
                <a:cs typeface="Calibri"/>
                <a:sym typeface="Calibri"/>
              </a:rPr>
              <a:t>¿Cómo esta información nos puede ayudar a resolver la pregunta de investigación?</a:t>
            </a:r>
            <a:endParaRPr sz="2100" dirty="0">
              <a:solidFill>
                <a:schemeClr val="dk1"/>
              </a:solidFill>
              <a:latin typeface="Calibri"/>
              <a:ea typeface="Calibri"/>
              <a:cs typeface="Calibri"/>
              <a:sym typeface="Calibri"/>
            </a:endParaRPr>
          </a:p>
        </p:txBody>
      </p:sp>
      <p:sp>
        <p:nvSpPr>
          <p:cNvPr id="148" name="Google Shape;148;p29"/>
          <p:cNvSpPr txBox="1"/>
          <p:nvPr/>
        </p:nvSpPr>
        <p:spPr>
          <a:xfrm>
            <a:off x="396430" y="55009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a:solidFill>
                  <a:srgbClr val="423B71"/>
                </a:solidFill>
                <a:latin typeface="Calibri"/>
                <a:ea typeface="Calibri"/>
                <a:cs typeface="Calibri"/>
                <a:sym typeface="Calibri"/>
              </a:rPr>
              <a:t>Investigación </a:t>
            </a:r>
            <a:endParaRPr sz="3000" b="1" i="0" u="none" strike="noStrike" cap="none">
              <a:solidFill>
                <a:srgbClr val="423B71"/>
              </a:solidFill>
              <a:latin typeface="Calibri"/>
              <a:ea typeface="Calibri"/>
              <a:cs typeface="Calibri"/>
              <a:sym typeface="Calibri"/>
            </a:endParaRPr>
          </a:p>
        </p:txBody>
      </p:sp>
      <p:sp>
        <p:nvSpPr>
          <p:cNvPr id="149" name="Google Shape;149;p29"/>
          <p:cNvSpPr txBox="1"/>
          <p:nvPr/>
        </p:nvSpPr>
        <p:spPr>
          <a:xfrm>
            <a:off x="396425" y="1228313"/>
            <a:ext cx="60543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 sz="2100">
                <a:solidFill>
                  <a:schemeClr val="dk1"/>
                </a:solidFill>
                <a:latin typeface="Calibri"/>
                <a:ea typeface="Calibri"/>
                <a:cs typeface="Calibri"/>
                <a:sym typeface="Calibri"/>
              </a:rPr>
              <a:t>Para dirigir su investigación, piensen en lo siguiente:</a:t>
            </a:r>
            <a:endParaRPr sz="2100">
              <a:solidFill>
                <a:schemeClr val="dk1"/>
              </a:solidFill>
              <a:latin typeface="Calibri"/>
              <a:ea typeface="Calibri"/>
              <a:cs typeface="Calibri"/>
              <a:sym typeface="Calibri"/>
            </a:endParaRPr>
          </a:p>
        </p:txBody>
      </p:sp>
      <p:pic>
        <p:nvPicPr>
          <p:cNvPr id="150" name="Google Shape;150;p29"/>
          <p:cNvPicPr preferRelativeResize="0"/>
          <p:nvPr/>
        </p:nvPicPr>
        <p:blipFill>
          <a:blip r:embed="rId3">
            <a:alphaModFix/>
          </a:blip>
          <a:stretch>
            <a:fillRect/>
          </a:stretch>
        </p:blipFill>
        <p:spPr>
          <a:xfrm>
            <a:off x="5832475" y="2206300"/>
            <a:ext cx="2717900" cy="17424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30"/>
          <p:cNvSpPr txBox="1"/>
          <p:nvPr/>
        </p:nvSpPr>
        <p:spPr>
          <a:xfrm>
            <a:off x="396430" y="55009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a:solidFill>
                  <a:srgbClr val="423B71"/>
                </a:solidFill>
                <a:latin typeface="Calibri"/>
                <a:ea typeface="Calibri"/>
                <a:cs typeface="Calibri"/>
                <a:sym typeface="Calibri"/>
              </a:rPr>
              <a:t>Investigación</a:t>
            </a:r>
            <a:endParaRPr sz="3000" b="1" i="0" u="none" strike="noStrike" cap="none">
              <a:solidFill>
                <a:srgbClr val="423B71"/>
              </a:solidFill>
              <a:latin typeface="Calibri"/>
              <a:ea typeface="Calibri"/>
              <a:cs typeface="Calibri"/>
              <a:sym typeface="Calibri"/>
            </a:endParaRPr>
          </a:p>
        </p:txBody>
      </p:sp>
      <p:sp>
        <p:nvSpPr>
          <p:cNvPr id="156" name="Google Shape;156;p30"/>
          <p:cNvSpPr txBox="1"/>
          <p:nvPr/>
        </p:nvSpPr>
        <p:spPr>
          <a:xfrm>
            <a:off x="2071400" y="1637350"/>
            <a:ext cx="3758400" cy="1200600"/>
          </a:xfrm>
          <a:prstGeom prst="rect">
            <a:avLst/>
          </a:prstGeom>
          <a:solidFill>
            <a:srgbClr val="F3F3F3"/>
          </a:solid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s" sz="2000">
                <a:solidFill>
                  <a:schemeClr val="dk1"/>
                </a:solidFill>
                <a:latin typeface="Calibri"/>
                <a:ea typeface="Calibri"/>
                <a:cs typeface="Calibri"/>
                <a:sym typeface="Calibri"/>
              </a:rPr>
              <a:t>Recuerden registrar sus principales hallazgos a partir de la investigación que han realizado. </a:t>
            </a:r>
            <a:endParaRPr sz="2000">
              <a:solidFill>
                <a:schemeClr val="dk1"/>
              </a:solidFill>
              <a:latin typeface="Calibri"/>
              <a:ea typeface="Calibri"/>
              <a:cs typeface="Calibri"/>
              <a:sym typeface="Calibri"/>
            </a:endParaRPr>
          </a:p>
        </p:txBody>
      </p:sp>
      <p:pic>
        <p:nvPicPr>
          <p:cNvPr id="157" name="Google Shape;157;p30"/>
          <p:cNvPicPr preferRelativeResize="0"/>
          <p:nvPr/>
        </p:nvPicPr>
        <p:blipFill>
          <a:blip r:embed="rId3">
            <a:alphaModFix/>
          </a:blip>
          <a:stretch>
            <a:fillRect/>
          </a:stretch>
        </p:blipFill>
        <p:spPr>
          <a:xfrm>
            <a:off x="683675" y="1637351"/>
            <a:ext cx="1117075" cy="1117075"/>
          </a:xfrm>
          <a:prstGeom prst="rect">
            <a:avLst/>
          </a:prstGeom>
          <a:noFill/>
          <a:ln>
            <a:noFill/>
          </a:ln>
        </p:spPr>
      </p:pic>
      <p:sp>
        <p:nvSpPr>
          <p:cNvPr id="158" name="Google Shape;158;p30"/>
          <p:cNvSpPr txBox="1"/>
          <p:nvPr/>
        </p:nvSpPr>
        <p:spPr>
          <a:xfrm>
            <a:off x="2838975" y="3187525"/>
            <a:ext cx="5905200" cy="1246465"/>
          </a:xfrm>
          <a:prstGeom prst="rect">
            <a:avLst/>
          </a:prstGeom>
          <a:solidFill>
            <a:srgbClr val="F3F3F3"/>
          </a:solid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s" sz="2000" dirty="0">
                <a:solidFill>
                  <a:schemeClr val="dk1"/>
                </a:solidFill>
                <a:latin typeface="Calibri"/>
                <a:ea typeface="Calibri"/>
                <a:cs typeface="Calibri"/>
                <a:sym typeface="Calibri"/>
              </a:rPr>
              <a:t>¿Han encontrado otra información, adicional a las preguntas sugeridas, qué crean que es relevante para su trabajo?</a:t>
            </a:r>
            <a:endParaRPr sz="2000" dirty="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26"/>
          <p:cNvPicPr preferRelativeResize="0"/>
          <p:nvPr/>
        </p:nvPicPr>
        <p:blipFill>
          <a:blip r:embed="rId3">
            <a:alphaModFix/>
          </a:blip>
          <a:stretch>
            <a:fillRect/>
          </a:stretch>
        </p:blipFill>
        <p:spPr>
          <a:xfrm>
            <a:off x="0" y="0"/>
            <a:ext cx="9144003" cy="5143501"/>
          </a:xfrm>
          <a:prstGeom prst="rect">
            <a:avLst/>
          </a:prstGeom>
          <a:noFill/>
          <a:ln>
            <a:noFill/>
          </a:ln>
        </p:spPr>
      </p:pic>
      <p:sp>
        <p:nvSpPr>
          <p:cNvPr id="127" name="Google Shape;127;p26"/>
          <p:cNvSpPr txBox="1"/>
          <p:nvPr/>
        </p:nvSpPr>
        <p:spPr>
          <a:xfrm>
            <a:off x="483935" y="2297504"/>
            <a:ext cx="8175900" cy="11544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Proyecto </a:t>
            </a:r>
            <a:r>
              <a:rPr lang="es-ES" sz="3300" b="1" dirty="0">
                <a:solidFill>
                  <a:schemeClr val="lt1"/>
                </a:solidFill>
                <a:latin typeface="Calibri"/>
                <a:ea typeface="Calibri"/>
                <a:cs typeface="Calibri"/>
                <a:sym typeface="Calibri"/>
              </a:rPr>
              <a:t>Probabilidad y Estadística</a:t>
            </a:r>
            <a:endParaRPr sz="3300" b="1" dirty="0">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(Etapa Investigación)</a:t>
            </a:r>
            <a:endParaRPr sz="3300" b="1" dirty="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45248970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268</Words>
  <Application>Microsoft Office PowerPoint</Application>
  <PresentationFormat>Presentación en pantalla (16:9)</PresentationFormat>
  <Paragraphs>24</Paragraphs>
  <Slides>6</Slides>
  <Notes>6</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6</vt:i4>
      </vt:variant>
    </vt:vector>
  </HeadingPairs>
  <TitlesOfParts>
    <vt:vector size="10" baseType="lpstr">
      <vt:lpstr>Arial</vt:lpstr>
      <vt:lpstr>Calibri</vt:lpstr>
      <vt:lpstr>Simple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cp:lastModifiedBy>Ricardo Felipe Fredes Silva (ricardo.fredes)</cp:lastModifiedBy>
  <cp:revision>3</cp:revision>
  <dcterms:modified xsi:type="dcterms:W3CDTF">2024-04-24T05:08:56Z</dcterms:modified>
</cp:coreProperties>
</file>