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0"/>
  </p:notesMasterIdLst>
  <p:sldIdLst>
    <p:sldId id="256" r:id="rId3"/>
    <p:sldId id="257" r:id="rId4"/>
    <p:sldId id="258" r:id="rId5"/>
    <p:sldId id="259" r:id="rId6"/>
    <p:sldId id="264" r:id="rId7"/>
    <p:sldId id="265" r:id="rId8"/>
    <p:sldId id="266" r:id="rId9"/>
    <p:sldId id="267" r:id="rId10"/>
    <p:sldId id="261" r:id="rId11"/>
    <p:sldId id="263" r:id="rId12"/>
    <p:sldId id="269" r:id="rId13"/>
    <p:sldId id="270" r:id="rId14"/>
    <p:sldId id="271" r:id="rId15"/>
    <p:sldId id="260"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68"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7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a296db580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53" name="Google Shape;153;g2a296db580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308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97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16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62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315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1591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7" name="Google Shape;137;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e6c73c55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44" name="Google Shape;144;g2ae6c73c55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94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dirty="0"/>
              <a:t>Este momento está dedicado a que revisen la infografía de la situación, la que se puede descargar directamente desde la web de la situación.</a:t>
            </a: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413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163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733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122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Probabilidad y Estadística</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Desafío)</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Probabilidad y Estadística</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Investigación)</a:t>
            </a:r>
            <a:endParaRPr sz="3300" b="1"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Recuerdo</a:t>
            </a:r>
            <a:endParaRPr sz="3000" b="1" i="0" u="none" strike="noStrike" cap="none">
              <a:solidFill>
                <a:srgbClr val="423B71"/>
              </a:solidFill>
              <a:latin typeface="Calibri"/>
              <a:ea typeface="Calibri"/>
              <a:cs typeface="Calibri"/>
              <a:sym typeface="Calibri"/>
            </a:endParaRPr>
          </a:p>
        </p:txBody>
      </p:sp>
      <p:sp>
        <p:nvSpPr>
          <p:cNvPr id="134" name="Google Shape;134;p27"/>
          <p:cNvSpPr txBox="1"/>
          <p:nvPr/>
        </p:nvSpPr>
        <p:spPr>
          <a:xfrm>
            <a:off x="2693194" y="1928813"/>
            <a:ext cx="6172200" cy="1800463"/>
          </a:xfrm>
          <a:prstGeom prst="rect">
            <a:avLst/>
          </a:prstGeom>
          <a:noFill/>
          <a:ln w="9525">
            <a:solidFill>
              <a:srgbClr val="62B799"/>
            </a:solidFill>
          </a:ln>
        </p:spPr>
        <p:txBody>
          <a:bodyPr spcFirstLastPara="1" wrap="square" lIns="91425" tIns="91425" rIns="91425" bIns="91425" anchor="t" anchorCtr="0">
            <a:spAutoFit/>
          </a:bodyPr>
          <a:lstStyle/>
          <a:p>
            <a:pPr marL="0" lvl="0" indent="0" algn="l" rtl="0">
              <a:spcBef>
                <a:spcPts val="0"/>
              </a:spcBef>
              <a:spcAft>
                <a:spcPts val="0"/>
              </a:spcAft>
              <a:buNone/>
            </a:pPr>
            <a:r>
              <a:rPr lang="es-419" sz="2100" dirty="0">
                <a:solidFill>
                  <a:schemeClr val="dk1"/>
                </a:solidFill>
                <a:latin typeface="Calibri"/>
                <a:ea typeface="Calibri"/>
                <a:cs typeface="Calibri"/>
                <a:sym typeface="Calibri"/>
              </a:rPr>
              <a:t>En la etapa anterior, cada grupo planteó una pregunta estadística factible de ser respondida usando los datos sobre el tiempo de uso que entregan los dispositivos móviles. Considerando esta propuesta, deben abordar las preguntas de la etapa de investigación.</a:t>
            </a:r>
            <a:endParaRPr sz="2100" dirty="0">
              <a:solidFill>
                <a:schemeClr val="dk1"/>
              </a:solidFill>
              <a:latin typeface="Calibri"/>
              <a:ea typeface="Calibri"/>
              <a:cs typeface="Calibri"/>
              <a:sym typeface="Calibri"/>
            </a:endParaRPr>
          </a:p>
        </p:txBody>
      </p:sp>
      <p:pic>
        <p:nvPicPr>
          <p:cNvPr id="2" name="Imagen 1" descr="Interfaz de usuario gráfica, Aplicación&#10;&#10;Descripción generada automáticamente con confianza media">
            <a:extLst>
              <a:ext uri="{FF2B5EF4-FFF2-40B4-BE49-F238E27FC236}">
                <a16:creationId xmlns:a16="http://schemas.microsoft.com/office/drawing/2014/main" id="{4439A4D1-DF76-4627-C78F-30E739EB77A1}"/>
              </a:ext>
            </a:extLst>
          </p:cNvPr>
          <p:cNvPicPr>
            <a:picLocks noChangeAspect="1"/>
          </p:cNvPicPr>
          <p:nvPr/>
        </p:nvPicPr>
        <p:blipFill rotWithShape="1">
          <a:blip r:embed="rId3"/>
          <a:srcRect t="11588" b="14272"/>
          <a:stretch/>
        </p:blipFill>
        <p:spPr>
          <a:xfrm>
            <a:off x="578645" y="1463698"/>
            <a:ext cx="1807368" cy="2977695"/>
          </a:xfrm>
          <a:prstGeom prst="rect">
            <a:avLst/>
          </a:prstGeom>
          <a:ln>
            <a:solidFill>
              <a:schemeClr val="tx2">
                <a:lumMod val="75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 </a:t>
            </a:r>
            <a:endParaRPr sz="3000" b="1" i="0" u="none" strike="noStrike" cap="none">
              <a:solidFill>
                <a:srgbClr val="423B71"/>
              </a:solidFill>
              <a:latin typeface="Calibri"/>
              <a:ea typeface="Calibri"/>
              <a:cs typeface="Calibri"/>
              <a:sym typeface="Calibri"/>
            </a:endParaRPr>
          </a:p>
        </p:txBody>
      </p:sp>
      <p:sp>
        <p:nvSpPr>
          <p:cNvPr id="141" name="Google Shape;141;p28"/>
          <p:cNvSpPr txBox="1"/>
          <p:nvPr/>
        </p:nvSpPr>
        <p:spPr>
          <a:xfrm>
            <a:off x="594901" y="1436137"/>
            <a:ext cx="8191912" cy="3051574"/>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Calibri"/>
              <a:buAutoNum type="arabicPeriod"/>
            </a:pPr>
            <a:r>
              <a:rPr lang="es-419" sz="1800" dirty="0">
                <a:solidFill>
                  <a:schemeClr val="dk1"/>
                </a:solidFill>
                <a:latin typeface="Calibri"/>
                <a:ea typeface="Calibri"/>
                <a:cs typeface="Calibri"/>
                <a:sym typeface="Calibri"/>
              </a:rPr>
              <a:t>En relación al contexto ¿Que información necesitan para responder a su pregunta?</a:t>
            </a:r>
          </a:p>
          <a:p>
            <a:pPr marL="457200" lvl="0" indent="-342900" algn="l" rtl="0">
              <a:lnSpc>
                <a:spcPct val="115000"/>
              </a:lnSpc>
              <a:spcBef>
                <a:spcPts val="0"/>
              </a:spcBef>
              <a:spcAft>
                <a:spcPts val="0"/>
              </a:spcAft>
              <a:buClr>
                <a:schemeClr val="dk1"/>
              </a:buClr>
              <a:buSzPts val="1800"/>
              <a:buFont typeface="Calibri"/>
              <a:buAutoNum type="arabicPeriod"/>
            </a:pPr>
            <a:r>
              <a:rPr lang="es-419" sz="1800" dirty="0">
                <a:solidFill>
                  <a:schemeClr val="dk1"/>
                </a:solidFill>
                <a:latin typeface="Calibri"/>
                <a:ea typeface="Calibri"/>
                <a:cs typeface="Calibri"/>
                <a:sym typeface="Calibri"/>
              </a:rPr>
              <a:t>¿Cuál es la población de interés que define su pregunta?</a:t>
            </a:r>
          </a:p>
          <a:p>
            <a:pPr marL="457200" lvl="0" indent="-342900" algn="l" rtl="0">
              <a:lnSpc>
                <a:spcPct val="115000"/>
              </a:lnSpc>
              <a:spcBef>
                <a:spcPts val="0"/>
              </a:spcBef>
              <a:spcAft>
                <a:spcPts val="0"/>
              </a:spcAft>
              <a:buClr>
                <a:schemeClr val="dk1"/>
              </a:buClr>
              <a:buSzPts val="1800"/>
              <a:buFont typeface="Calibri"/>
              <a:buAutoNum type="arabicPeriod"/>
            </a:pPr>
            <a:r>
              <a:rPr lang="es-419" sz="1800" dirty="0">
                <a:solidFill>
                  <a:schemeClr val="dk1"/>
                </a:solidFill>
                <a:latin typeface="Calibri"/>
                <a:ea typeface="Calibri"/>
                <a:cs typeface="Calibri"/>
                <a:sym typeface="Calibri"/>
              </a:rPr>
              <a:t>¿Qué variables deben considerar para abordar las preguntas de investigación que se plantearon? Indiquen si estas variables son cuantitativas o cualitativas.</a:t>
            </a:r>
          </a:p>
          <a:p>
            <a:pPr marL="457200" lvl="0" indent="-342900" algn="l" rtl="0">
              <a:lnSpc>
                <a:spcPct val="115000"/>
              </a:lnSpc>
              <a:spcBef>
                <a:spcPts val="0"/>
              </a:spcBef>
              <a:spcAft>
                <a:spcPts val="0"/>
              </a:spcAft>
              <a:buClr>
                <a:schemeClr val="dk1"/>
              </a:buClr>
              <a:buSzPts val="1800"/>
              <a:buFont typeface="Calibri"/>
              <a:buAutoNum type="arabicPeriod"/>
            </a:pPr>
            <a:r>
              <a:rPr lang="es-419" sz="1800" dirty="0">
                <a:solidFill>
                  <a:schemeClr val="dk1"/>
                </a:solidFill>
                <a:latin typeface="Calibri"/>
                <a:ea typeface="Calibri"/>
                <a:cs typeface="Calibri"/>
                <a:sym typeface="Calibri"/>
              </a:rPr>
              <a:t>¿Cómo podrían conseguir la información que necesitan para responder a su pregunta?</a:t>
            </a:r>
          </a:p>
          <a:p>
            <a:pPr marL="457200" lvl="0" indent="-342900" algn="l" rtl="0">
              <a:lnSpc>
                <a:spcPct val="115000"/>
              </a:lnSpc>
              <a:spcBef>
                <a:spcPts val="0"/>
              </a:spcBef>
              <a:spcAft>
                <a:spcPts val="0"/>
              </a:spcAft>
              <a:buClr>
                <a:schemeClr val="dk1"/>
              </a:buClr>
              <a:buSzPts val="1800"/>
              <a:buFont typeface="Calibri"/>
              <a:buAutoNum type="arabicPeriod"/>
            </a:pPr>
            <a:r>
              <a:rPr lang="es-419" sz="1800" dirty="0">
                <a:solidFill>
                  <a:schemeClr val="dk1"/>
                </a:solidFill>
                <a:latin typeface="Calibri"/>
                <a:ea typeface="Calibri"/>
                <a:cs typeface="Calibri"/>
                <a:sym typeface="Calibri"/>
              </a:rPr>
              <a:t>¿Qué tipo de análisis estadístico (que hemos visto en el curso) necesitan realizar para abordar sus preguntas de investigación?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25" y="2080163"/>
            <a:ext cx="5303100" cy="2042837"/>
          </a:xfrm>
          <a:prstGeom prst="rect">
            <a:avLst/>
          </a:prstGeom>
          <a:solidFill>
            <a:srgbClr val="F3F3F3"/>
          </a:solidFill>
          <a:ln>
            <a:noFill/>
          </a:ln>
        </p:spPr>
        <p:txBody>
          <a:bodyPr spcFirstLastPara="1" wrap="square" lIns="91425" tIns="91425" rIns="91425" bIns="91425" anchor="t" anchorCtr="0">
            <a:spAutoFit/>
          </a:bodyPr>
          <a:lstStyle/>
          <a:p>
            <a:pPr marL="457200" lvl="0" indent="-361950" algn="just" rtl="0">
              <a:lnSpc>
                <a:spcPct val="115000"/>
              </a:lnSpc>
              <a:spcBef>
                <a:spcPts val="0"/>
              </a:spcBef>
              <a:spcAft>
                <a:spcPts val="0"/>
              </a:spcAft>
              <a:buClr>
                <a:schemeClr val="dk1"/>
              </a:buClr>
              <a:buSzPts val="2100"/>
              <a:buFont typeface="Calibri"/>
              <a:buChar char="●"/>
            </a:pPr>
            <a:r>
              <a:rPr lang="es" sz="2100" dirty="0">
                <a:solidFill>
                  <a:schemeClr val="dk1"/>
                </a:solidFill>
                <a:latin typeface="Calibri"/>
                <a:ea typeface="Calibri"/>
                <a:cs typeface="Calibri"/>
                <a:sym typeface="Calibri"/>
              </a:rPr>
              <a:t>¿Cómo esta información se relaciona con la situación planteada?</a:t>
            </a:r>
            <a:endParaRPr sz="2100" dirty="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100" dirty="0">
              <a:solidFill>
                <a:schemeClr val="dk1"/>
              </a:solidFill>
              <a:latin typeface="Calibri"/>
              <a:ea typeface="Calibri"/>
              <a:cs typeface="Calibri"/>
              <a:sym typeface="Calibri"/>
            </a:endParaRPr>
          </a:p>
          <a:p>
            <a:pPr marL="457200" lvl="0" indent="-361950" algn="just" rtl="0">
              <a:lnSpc>
                <a:spcPct val="115000"/>
              </a:lnSpc>
              <a:spcBef>
                <a:spcPts val="0"/>
              </a:spcBef>
              <a:spcAft>
                <a:spcPts val="0"/>
              </a:spcAft>
              <a:buClr>
                <a:schemeClr val="dk1"/>
              </a:buClr>
              <a:buSzPts val="2100"/>
              <a:buFont typeface="Calibri"/>
              <a:buChar char="●"/>
            </a:pPr>
            <a:r>
              <a:rPr lang="es" sz="2100" dirty="0">
                <a:solidFill>
                  <a:schemeClr val="dk1"/>
                </a:solidFill>
                <a:latin typeface="Calibri"/>
                <a:ea typeface="Calibri"/>
                <a:cs typeface="Calibri"/>
                <a:sym typeface="Calibri"/>
              </a:rPr>
              <a:t>¿Cómo esta información nos puede ayudar a resolver la pregunta de investigación?</a:t>
            </a:r>
            <a:endParaRPr sz="2100" dirty="0">
              <a:solidFill>
                <a:schemeClr val="dk1"/>
              </a:solidFill>
              <a:latin typeface="Calibri"/>
              <a:ea typeface="Calibri"/>
              <a:cs typeface="Calibri"/>
              <a:sym typeface="Calibri"/>
            </a:endParaRPr>
          </a:p>
        </p:txBody>
      </p:sp>
      <p:sp>
        <p:nvSpPr>
          <p:cNvPr id="148" name="Google Shape;148;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 </a:t>
            </a:r>
            <a:endParaRPr sz="3000" b="1" i="0" u="none" strike="noStrike" cap="none">
              <a:solidFill>
                <a:srgbClr val="423B71"/>
              </a:solidFill>
              <a:latin typeface="Calibri"/>
              <a:ea typeface="Calibri"/>
              <a:cs typeface="Calibri"/>
              <a:sym typeface="Calibri"/>
            </a:endParaRPr>
          </a:p>
        </p:txBody>
      </p:sp>
      <p:sp>
        <p:nvSpPr>
          <p:cNvPr id="149" name="Google Shape;149;p29"/>
          <p:cNvSpPr txBox="1"/>
          <p:nvPr/>
        </p:nvSpPr>
        <p:spPr>
          <a:xfrm>
            <a:off x="396425" y="1228313"/>
            <a:ext cx="6054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a:solidFill>
                  <a:schemeClr val="dk1"/>
                </a:solidFill>
                <a:latin typeface="Calibri"/>
                <a:ea typeface="Calibri"/>
                <a:cs typeface="Calibri"/>
                <a:sym typeface="Calibri"/>
              </a:rPr>
              <a:t>Para dirigir su investigación, piensen en lo siguiente:</a:t>
            </a:r>
            <a:endParaRPr sz="2100">
              <a:solidFill>
                <a:schemeClr val="dk1"/>
              </a:solidFill>
              <a:latin typeface="Calibri"/>
              <a:ea typeface="Calibri"/>
              <a:cs typeface="Calibri"/>
              <a:sym typeface="Calibri"/>
            </a:endParaRPr>
          </a:p>
        </p:txBody>
      </p:sp>
      <p:pic>
        <p:nvPicPr>
          <p:cNvPr id="150" name="Google Shape;150;p29"/>
          <p:cNvPicPr preferRelativeResize="0"/>
          <p:nvPr/>
        </p:nvPicPr>
        <p:blipFill>
          <a:blip r:embed="rId3">
            <a:alphaModFix/>
          </a:blip>
          <a:stretch>
            <a:fillRect/>
          </a:stretch>
        </p:blipFill>
        <p:spPr>
          <a:xfrm>
            <a:off x="5832475" y="2206300"/>
            <a:ext cx="2717900" cy="1742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a:t>
            </a:r>
            <a:endParaRPr sz="3000" b="1" i="0" u="none" strike="noStrike" cap="none">
              <a:solidFill>
                <a:srgbClr val="423B71"/>
              </a:solidFill>
              <a:latin typeface="Calibri"/>
              <a:ea typeface="Calibri"/>
              <a:cs typeface="Calibri"/>
              <a:sym typeface="Calibri"/>
            </a:endParaRPr>
          </a:p>
        </p:txBody>
      </p:sp>
      <p:sp>
        <p:nvSpPr>
          <p:cNvPr id="156" name="Google Shape;156;p30"/>
          <p:cNvSpPr txBox="1"/>
          <p:nvPr/>
        </p:nvSpPr>
        <p:spPr>
          <a:xfrm>
            <a:off x="2071400" y="1637350"/>
            <a:ext cx="3758400" cy="12006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2000">
                <a:solidFill>
                  <a:schemeClr val="dk1"/>
                </a:solidFill>
                <a:latin typeface="Calibri"/>
                <a:ea typeface="Calibri"/>
                <a:cs typeface="Calibri"/>
                <a:sym typeface="Calibri"/>
              </a:rPr>
              <a:t>Recuerden registrar sus principales hallazgos a partir de la investigación que han realizado. </a:t>
            </a:r>
            <a:endParaRPr sz="2000">
              <a:solidFill>
                <a:schemeClr val="dk1"/>
              </a:solidFill>
              <a:latin typeface="Calibri"/>
              <a:ea typeface="Calibri"/>
              <a:cs typeface="Calibri"/>
              <a:sym typeface="Calibri"/>
            </a:endParaRPr>
          </a:p>
        </p:txBody>
      </p:sp>
      <p:pic>
        <p:nvPicPr>
          <p:cNvPr id="157" name="Google Shape;157;p30"/>
          <p:cNvPicPr preferRelativeResize="0"/>
          <p:nvPr/>
        </p:nvPicPr>
        <p:blipFill>
          <a:blip r:embed="rId3">
            <a:alphaModFix/>
          </a:blip>
          <a:stretch>
            <a:fillRect/>
          </a:stretch>
        </p:blipFill>
        <p:spPr>
          <a:xfrm>
            <a:off x="683675" y="1637351"/>
            <a:ext cx="1117075" cy="1117075"/>
          </a:xfrm>
          <a:prstGeom prst="rect">
            <a:avLst/>
          </a:prstGeom>
          <a:noFill/>
          <a:ln>
            <a:noFill/>
          </a:ln>
        </p:spPr>
      </p:pic>
      <p:sp>
        <p:nvSpPr>
          <p:cNvPr id="158" name="Google Shape;158;p30"/>
          <p:cNvSpPr txBox="1"/>
          <p:nvPr/>
        </p:nvSpPr>
        <p:spPr>
          <a:xfrm>
            <a:off x="2838975" y="3187525"/>
            <a:ext cx="5905200" cy="1246465"/>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2000" dirty="0">
                <a:solidFill>
                  <a:schemeClr val="dk1"/>
                </a:solidFill>
                <a:latin typeface="Calibri"/>
                <a:ea typeface="Calibri"/>
                <a:cs typeface="Calibri"/>
                <a:sym typeface="Calibri"/>
              </a:rPr>
              <a:t>¿Han encontrado otra información, adicional a las preguntas sugeridas, qué crean que es relevante para su trabajo?</a:t>
            </a:r>
            <a:endParaRPr sz="20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Probabilidad y Estadística</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419" sz="3300" b="1" dirty="0">
                <a:solidFill>
                  <a:schemeClr val="lt1"/>
                </a:solidFill>
                <a:latin typeface="Calibri"/>
                <a:ea typeface="Calibri"/>
                <a:cs typeface="Calibri"/>
                <a:sym typeface="Calibri"/>
              </a:rPr>
              <a:t>(Etapa Creación)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Recuerdo</a:t>
            </a:r>
            <a:endParaRPr sz="3000" b="1" i="0" u="none" strike="noStrike" cap="none">
              <a:solidFill>
                <a:srgbClr val="423B71"/>
              </a:solidFill>
              <a:latin typeface="Calibri"/>
              <a:ea typeface="Calibri"/>
              <a:cs typeface="Calibri"/>
              <a:sym typeface="Calibri"/>
            </a:endParaRPr>
          </a:p>
        </p:txBody>
      </p:sp>
      <p:sp>
        <p:nvSpPr>
          <p:cNvPr id="4" name="Google Shape;134;p27">
            <a:extLst>
              <a:ext uri="{FF2B5EF4-FFF2-40B4-BE49-F238E27FC236}">
                <a16:creationId xmlns:a16="http://schemas.microsoft.com/office/drawing/2014/main" id="{661F2059-D64C-E669-9474-237934BA5189}"/>
              </a:ext>
            </a:extLst>
          </p:cNvPr>
          <p:cNvSpPr txBox="1"/>
          <p:nvPr/>
        </p:nvSpPr>
        <p:spPr>
          <a:xfrm>
            <a:off x="456207" y="1492403"/>
            <a:ext cx="5177939" cy="2893069"/>
          </a:xfrm>
          <a:prstGeom prst="rect">
            <a:avLst/>
          </a:prstGeom>
          <a:noFill/>
          <a:ln w="9525">
            <a:solidFill>
              <a:srgbClr val="62B799"/>
            </a:solid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1600" dirty="0">
                <a:solidFill>
                  <a:schemeClr val="dk1"/>
                </a:solidFill>
                <a:latin typeface="Calibri"/>
                <a:ea typeface="Calibri"/>
                <a:cs typeface="Calibri"/>
                <a:sym typeface="Calibri"/>
              </a:rPr>
              <a:t>En las etapas anteriores, cada grupo planteó una pregunta estadística factible de ser respondida usando los datos sobre el tiempo de uso que entregan los dispositivos móviles. Considerando esta propuesta, abordaron una serie de preguntas con el objetivo de definir la población de interés, el tipo de variables involucradas y el tipo de información requerida para abordarla, entre otras cosas. </a:t>
            </a:r>
          </a:p>
          <a:p>
            <a:pPr marL="0" lvl="0" indent="0" algn="just" rtl="0">
              <a:spcBef>
                <a:spcPts val="0"/>
              </a:spcBef>
              <a:spcAft>
                <a:spcPts val="0"/>
              </a:spcAft>
              <a:buNone/>
            </a:pPr>
            <a:endParaRPr lang="es-419" sz="1600" dirty="0">
              <a:solidFill>
                <a:schemeClr val="dk1"/>
              </a:solidFill>
              <a:latin typeface="Calibri"/>
              <a:ea typeface="Calibri"/>
              <a:cs typeface="Calibri"/>
              <a:sym typeface="Calibri"/>
            </a:endParaRPr>
          </a:p>
          <a:p>
            <a:pPr marL="0" lvl="0" indent="0" algn="just" rtl="0">
              <a:spcBef>
                <a:spcPts val="0"/>
              </a:spcBef>
              <a:spcAft>
                <a:spcPts val="0"/>
              </a:spcAft>
              <a:buNone/>
            </a:pPr>
            <a:r>
              <a:rPr lang="es-419" sz="1600" dirty="0">
                <a:solidFill>
                  <a:schemeClr val="dk1"/>
                </a:solidFill>
                <a:latin typeface="Calibri"/>
                <a:ea typeface="Calibri"/>
                <a:cs typeface="Calibri"/>
                <a:sym typeface="Calibri"/>
              </a:rPr>
              <a:t>En esta etapa, nos centraremos en recolectar datos, trabajar con ellos y analizarlos para dar respuesta a la pregunta de investigación. </a:t>
            </a:r>
          </a:p>
        </p:txBody>
      </p:sp>
      <p:pic>
        <p:nvPicPr>
          <p:cNvPr id="2" name="Imagen 1">
            <a:extLst>
              <a:ext uri="{FF2B5EF4-FFF2-40B4-BE49-F238E27FC236}">
                <a16:creationId xmlns:a16="http://schemas.microsoft.com/office/drawing/2014/main" id="{FC9B11B8-E319-8D73-AF56-1E56822CB13D}"/>
              </a:ext>
            </a:extLst>
          </p:cNvPr>
          <p:cNvPicPr>
            <a:picLocks noChangeAspect="1"/>
          </p:cNvPicPr>
          <p:nvPr/>
        </p:nvPicPr>
        <p:blipFill>
          <a:blip r:embed="rId3"/>
          <a:stretch>
            <a:fillRect/>
          </a:stretch>
        </p:blipFill>
        <p:spPr>
          <a:xfrm>
            <a:off x="5745309" y="2229802"/>
            <a:ext cx="3085358" cy="14182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Recolección de datos</a:t>
            </a:r>
            <a:endParaRPr sz="3000" b="1" i="0" u="none" strike="noStrike" cap="none" dirty="0">
              <a:solidFill>
                <a:srgbClr val="423B71"/>
              </a:solidFill>
              <a:latin typeface="Calibri"/>
              <a:ea typeface="Calibri"/>
              <a:cs typeface="Calibri"/>
              <a:sym typeface="Calibri"/>
            </a:endParaRPr>
          </a:p>
        </p:txBody>
      </p:sp>
      <p:sp>
        <p:nvSpPr>
          <p:cNvPr id="141" name="Google Shape;141;p28"/>
          <p:cNvSpPr txBox="1"/>
          <p:nvPr/>
        </p:nvSpPr>
        <p:spPr>
          <a:xfrm>
            <a:off x="491962" y="1716422"/>
            <a:ext cx="8302075" cy="1980512"/>
          </a:xfrm>
          <a:prstGeom prst="rect">
            <a:avLst/>
          </a:prstGeom>
          <a:solidFill>
            <a:srgbClr val="EFEFEF"/>
          </a:solidFill>
          <a:ln>
            <a:noFill/>
          </a:ln>
        </p:spPr>
        <p:txBody>
          <a:bodyPr spcFirstLastPara="1" wrap="square" lIns="68575" tIns="34275" rIns="68575" bIns="34275" anchor="t" anchorCtr="0">
            <a:spAutoFit/>
          </a:bodyPr>
          <a:lstStyle/>
          <a:p>
            <a:pPr marL="342900" lvl="0" indent="-342900" rtl="0">
              <a:lnSpc>
                <a:spcPct val="115000"/>
              </a:lnSpc>
              <a:spcBef>
                <a:spcPts val="0"/>
              </a:spcBef>
              <a:spcAft>
                <a:spcPts val="0"/>
              </a:spcAft>
              <a:buFont typeface="+mj-lt"/>
              <a:buAutoNum type="arabicPeriod"/>
            </a:pPr>
            <a:r>
              <a:rPr lang="es-419" sz="1800" dirty="0">
                <a:latin typeface="Calibri"/>
                <a:ea typeface="Calibri"/>
                <a:cs typeface="Calibri"/>
                <a:sym typeface="Calibri"/>
              </a:rPr>
              <a:t>¿Cuál es la población y las variables de interés para responder a su pregunta de investigación?</a:t>
            </a:r>
          </a:p>
          <a:p>
            <a:pPr marL="342900" lvl="0" indent="-342900" rtl="0">
              <a:lnSpc>
                <a:spcPct val="115000"/>
              </a:lnSpc>
              <a:spcBef>
                <a:spcPts val="0"/>
              </a:spcBef>
              <a:spcAft>
                <a:spcPts val="0"/>
              </a:spcAft>
              <a:buFont typeface="+mj-lt"/>
              <a:buAutoNum type="arabicPeriod"/>
            </a:pPr>
            <a:endParaRPr lang="es-419" sz="1800" dirty="0">
              <a:latin typeface="Calibri"/>
              <a:ea typeface="Calibri"/>
              <a:cs typeface="Calibri"/>
              <a:sym typeface="Calibri"/>
            </a:endParaRPr>
          </a:p>
          <a:p>
            <a:pPr marL="342900" lvl="0" indent="-342900" rtl="0">
              <a:lnSpc>
                <a:spcPct val="115000"/>
              </a:lnSpc>
              <a:spcBef>
                <a:spcPts val="0"/>
              </a:spcBef>
              <a:spcAft>
                <a:spcPts val="0"/>
              </a:spcAft>
              <a:buFont typeface="+mj-lt"/>
              <a:buAutoNum type="arabicPeriod"/>
            </a:pPr>
            <a:r>
              <a:rPr lang="es-419" sz="1800" dirty="0">
                <a:latin typeface="Calibri"/>
                <a:ea typeface="Calibri"/>
                <a:cs typeface="Calibri"/>
                <a:sym typeface="Calibri"/>
              </a:rPr>
              <a:t>¿De qué manera recogerán los datos que necesitan?</a:t>
            </a:r>
          </a:p>
          <a:p>
            <a:pPr marL="342900" lvl="0" indent="-342900" rtl="0">
              <a:lnSpc>
                <a:spcPct val="115000"/>
              </a:lnSpc>
              <a:spcBef>
                <a:spcPts val="0"/>
              </a:spcBef>
              <a:spcAft>
                <a:spcPts val="0"/>
              </a:spcAft>
              <a:buFont typeface="+mj-lt"/>
              <a:buAutoNum type="arabicPeriod"/>
            </a:pPr>
            <a:endParaRPr lang="es-419" sz="1800" dirty="0">
              <a:latin typeface="Calibri"/>
              <a:ea typeface="Calibri"/>
              <a:cs typeface="Calibri"/>
              <a:sym typeface="Calibri"/>
            </a:endParaRPr>
          </a:p>
          <a:p>
            <a:pPr marL="342900" lvl="0" indent="-342900" rtl="0">
              <a:lnSpc>
                <a:spcPct val="115000"/>
              </a:lnSpc>
              <a:spcBef>
                <a:spcPts val="0"/>
              </a:spcBef>
              <a:spcAft>
                <a:spcPts val="0"/>
              </a:spcAft>
              <a:buFont typeface="+mj-lt"/>
              <a:buAutoNum type="arabicPeriod"/>
            </a:pPr>
            <a:r>
              <a:rPr lang="es-419" sz="1800" dirty="0">
                <a:latin typeface="Calibri"/>
                <a:ea typeface="Calibri"/>
                <a:cs typeface="Calibri"/>
                <a:sym typeface="Calibri"/>
              </a:rPr>
              <a:t>¿Qué período de tiempo tendrán en cuenta para registrar los datos? </a:t>
            </a:r>
            <a:endParaRPr sz="1800" dirty="0">
              <a:latin typeface="Calibri"/>
              <a:ea typeface="Calibri"/>
              <a:cs typeface="Calibri"/>
              <a:sym typeface="Calibri"/>
            </a:endParaRPr>
          </a:p>
        </p:txBody>
      </p:sp>
    </p:spTree>
    <p:extLst>
      <p:ext uri="{BB962C8B-B14F-4D97-AF65-F5344CB8AC3E}">
        <p14:creationId xmlns:p14="http://schemas.microsoft.com/office/powerpoint/2010/main" val="422594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Recolección de datos</a:t>
            </a:r>
            <a:endParaRPr sz="3000" b="1" i="0" u="none" strike="noStrike" cap="none" dirty="0">
              <a:solidFill>
                <a:srgbClr val="423B71"/>
              </a:solidFill>
              <a:latin typeface="Calibri"/>
              <a:ea typeface="Calibri"/>
              <a:cs typeface="Calibri"/>
              <a:sym typeface="Calibri"/>
            </a:endParaRPr>
          </a:p>
        </p:txBody>
      </p:sp>
      <p:graphicFrame>
        <p:nvGraphicFramePr>
          <p:cNvPr id="6" name="Tabla 5">
            <a:extLst>
              <a:ext uri="{FF2B5EF4-FFF2-40B4-BE49-F238E27FC236}">
                <a16:creationId xmlns:a16="http://schemas.microsoft.com/office/drawing/2014/main" id="{BA0A91BA-1296-E9F1-95EF-71ADF1AC9F51}"/>
              </a:ext>
            </a:extLst>
          </p:cNvPr>
          <p:cNvGraphicFramePr>
            <a:graphicFrameLocks noGrp="1"/>
          </p:cNvGraphicFramePr>
          <p:nvPr/>
        </p:nvGraphicFramePr>
        <p:xfrm>
          <a:off x="1352550" y="2234483"/>
          <a:ext cx="6586592" cy="2147360"/>
        </p:xfrm>
        <a:graphic>
          <a:graphicData uri="http://schemas.openxmlformats.org/drawingml/2006/table">
            <a:tbl>
              <a:tblPr firstRow="1" bandRow="1">
                <a:tableStyleId>{5C22544A-7EE6-4342-B048-85BDC9FD1C3A}</a:tableStyleId>
              </a:tblPr>
              <a:tblGrid>
                <a:gridCol w="1646648">
                  <a:extLst>
                    <a:ext uri="{9D8B030D-6E8A-4147-A177-3AD203B41FA5}">
                      <a16:colId xmlns:a16="http://schemas.microsoft.com/office/drawing/2014/main" val="991294430"/>
                    </a:ext>
                  </a:extLst>
                </a:gridCol>
                <a:gridCol w="1646648">
                  <a:extLst>
                    <a:ext uri="{9D8B030D-6E8A-4147-A177-3AD203B41FA5}">
                      <a16:colId xmlns:a16="http://schemas.microsoft.com/office/drawing/2014/main" val="3178922747"/>
                    </a:ext>
                  </a:extLst>
                </a:gridCol>
                <a:gridCol w="1646648">
                  <a:extLst>
                    <a:ext uri="{9D8B030D-6E8A-4147-A177-3AD203B41FA5}">
                      <a16:colId xmlns:a16="http://schemas.microsoft.com/office/drawing/2014/main" val="3867152806"/>
                    </a:ext>
                  </a:extLst>
                </a:gridCol>
                <a:gridCol w="1646648">
                  <a:extLst>
                    <a:ext uri="{9D8B030D-6E8A-4147-A177-3AD203B41FA5}">
                      <a16:colId xmlns:a16="http://schemas.microsoft.com/office/drawing/2014/main" val="4044234603"/>
                    </a:ext>
                  </a:extLst>
                </a:gridCol>
              </a:tblGrid>
              <a:tr h="536840">
                <a:tc>
                  <a:txBody>
                    <a:bodyPr/>
                    <a:lstStyle/>
                    <a:p>
                      <a:pPr algn="ctr"/>
                      <a:r>
                        <a:rPr lang="es-ES" b="0" dirty="0">
                          <a:solidFill>
                            <a:schemeClr val="tx1"/>
                          </a:solidFill>
                          <a:latin typeface="Calibri" panose="020F0502020204030204" pitchFamily="34" charset="0"/>
                          <a:cs typeface="Calibri" panose="020F0502020204030204" pitchFamily="34" charset="0"/>
                        </a:rPr>
                        <a:t>Tarea</a:t>
                      </a:r>
                      <a:endParaRPr lang="es-419"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tx2"/>
                    </a:solidFill>
                  </a:tcPr>
                </a:tc>
                <a:tc>
                  <a:txBody>
                    <a:bodyPr/>
                    <a:lstStyle/>
                    <a:p>
                      <a:pPr algn="ctr"/>
                      <a:r>
                        <a:rPr lang="es-ES" b="0" dirty="0">
                          <a:solidFill>
                            <a:schemeClr val="tx1"/>
                          </a:solidFill>
                          <a:latin typeface="Calibri" panose="020F0502020204030204" pitchFamily="34" charset="0"/>
                          <a:cs typeface="Calibri" panose="020F0502020204030204" pitchFamily="34" charset="0"/>
                        </a:rPr>
                        <a:t>Descripción</a:t>
                      </a:r>
                      <a:endParaRPr lang="es-419"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tx2"/>
                    </a:solidFill>
                  </a:tcPr>
                </a:tc>
                <a:tc>
                  <a:txBody>
                    <a:bodyPr/>
                    <a:lstStyle/>
                    <a:p>
                      <a:pPr algn="ctr"/>
                      <a:r>
                        <a:rPr lang="es-ES" b="0" dirty="0">
                          <a:solidFill>
                            <a:schemeClr val="tx1"/>
                          </a:solidFill>
                          <a:latin typeface="Calibri" panose="020F0502020204030204" pitchFamily="34" charset="0"/>
                          <a:cs typeface="Calibri" panose="020F0502020204030204" pitchFamily="34" charset="0"/>
                        </a:rPr>
                        <a:t>Encargados/as</a:t>
                      </a:r>
                      <a:endParaRPr lang="es-419"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tx2"/>
                    </a:solidFill>
                  </a:tcPr>
                </a:tc>
                <a:tc>
                  <a:txBody>
                    <a:bodyPr/>
                    <a:lstStyle/>
                    <a:p>
                      <a:pPr algn="ctr"/>
                      <a:r>
                        <a:rPr lang="es-ES" b="0" dirty="0">
                          <a:solidFill>
                            <a:schemeClr val="tx1"/>
                          </a:solidFill>
                          <a:latin typeface="Calibri" panose="020F0502020204030204" pitchFamily="34" charset="0"/>
                          <a:cs typeface="Calibri" panose="020F0502020204030204" pitchFamily="34" charset="0"/>
                        </a:rPr>
                        <a:t>Duración</a:t>
                      </a:r>
                      <a:endParaRPr lang="es-419"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tx2"/>
                    </a:solidFill>
                  </a:tcPr>
                </a:tc>
                <a:extLst>
                  <a:ext uri="{0D108BD9-81ED-4DB2-BD59-A6C34878D82A}">
                    <a16:rowId xmlns:a16="http://schemas.microsoft.com/office/drawing/2014/main" val="308500058"/>
                  </a:ext>
                </a:extLst>
              </a:tr>
              <a:tr h="536840">
                <a:tc>
                  <a:txBody>
                    <a:bodyPr/>
                    <a:lstStyle/>
                    <a:p>
                      <a:endParaRPr lang="es-419"/>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dirty="0"/>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869565100"/>
                  </a:ext>
                </a:extLst>
              </a:tr>
              <a:tr h="536840">
                <a:tc>
                  <a:txBody>
                    <a:bodyPr/>
                    <a:lstStyle/>
                    <a:p>
                      <a:endParaRPr lang="es-419"/>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dirty="0"/>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dirty="0"/>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1777748458"/>
                  </a:ext>
                </a:extLst>
              </a:tr>
              <a:tr h="536840">
                <a:tc>
                  <a:txBody>
                    <a:bodyPr/>
                    <a:lstStyle/>
                    <a:p>
                      <a:endParaRPr lang="es-419" dirty="0"/>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dirty="0"/>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tc>
                  <a:txBody>
                    <a:bodyPr/>
                    <a:lstStyle/>
                    <a:p>
                      <a:endParaRPr lang="es-419" dirty="0"/>
                    </a:p>
                  </a:txBody>
                  <a:tcPr>
                    <a:lnL w="12700" cap="flat" cmpd="sng" algn="ctr">
                      <a:solidFill>
                        <a:srgbClr val="62B799"/>
                      </a:solidFill>
                      <a:prstDash val="solid"/>
                      <a:round/>
                      <a:headEnd type="none" w="med" len="med"/>
                      <a:tailEnd type="none" w="med" len="med"/>
                    </a:lnL>
                    <a:lnR w="12700" cap="flat" cmpd="sng" algn="ctr">
                      <a:solidFill>
                        <a:srgbClr val="62B799"/>
                      </a:solidFill>
                      <a:prstDash val="solid"/>
                      <a:round/>
                      <a:headEnd type="none" w="med" len="med"/>
                      <a:tailEnd type="none" w="med" len="med"/>
                    </a:lnR>
                    <a:lnT w="12700" cap="flat" cmpd="sng" algn="ctr">
                      <a:solidFill>
                        <a:srgbClr val="62B799"/>
                      </a:solidFill>
                      <a:prstDash val="solid"/>
                      <a:round/>
                      <a:headEnd type="none" w="med" len="med"/>
                      <a:tailEnd type="none" w="med" len="med"/>
                    </a:lnT>
                    <a:lnB w="12700" cap="flat" cmpd="sng" algn="ctr">
                      <a:solidFill>
                        <a:srgbClr val="62B799"/>
                      </a:solidFill>
                      <a:prstDash val="solid"/>
                      <a:round/>
                      <a:headEnd type="none" w="med" len="med"/>
                      <a:tailEnd type="none" w="med" len="med"/>
                    </a:lnB>
                    <a:solidFill>
                      <a:schemeClr val="bg1"/>
                    </a:solidFill>
                  </a:tcPr>
                </a:tc>
                <a:extLst>
                  <a:ext uri="{0D108BD9-81ED-4DB2-BD59-A6C34878D82A}">
                    <a16:rowId xmlns:a16="http://schemas.microsoft.com/office/drawing/2014/main" val="2592824731"/>
                  </a:ext>
                </a:extLst>
              </a:tr>
            </a:tbl>
          </a:graphicData>
        </a:graphic>
      </p:graphicFrame>
      <p:sp>
        <p:nvSpPr>
          <p:cNvPr id="8" name="CuadroTexto 7">
            <a:extLst>
              <a:ext uri="{FF2B5EF4-FFF2-40B4-BE49-F238E27FC236}">
                <a16:creationId xmlns:a16="http://schemas.microsoft.com/office/drawing/2014/main" id="{BF9A80DB-5ED5-EA18-667B-F8A04C1D3814}"/>
              </a:ext>
            </a:extLst>
          </p:cNvPr>
          <p:cNvSpPr txBox="1"/>
          <p:nvPr/>
        </p:nvSpPr>
        <p:spPr>
          <a:xfrm>
            <a:off x="396430" y="1254348"/>
            <a:ext cx="8136731" cy="646331"/>
          </a:xfrm>
          <a:prstGeom prst="rect">
            <a:avLst/>
          </a:prstGeom>
          <a:noFill/>
        </p:spPr>
        <p:txBody>
          <a:bodyPr wrap="square">
            <a:spAutoFit/>
          </a:bodyPr>
          <a:lstStyle/>
          <a:p>
            <a:pPr algn="just"/>
            <a:r>
              <a:rPr lang="es-419" sz="1800" b="0" i="0" u="none" strike="noStrike" dirty="0">
                <a:solidFill>
                  <a:srgbClr val="000000"/>
                </a:solidFill>
                <a:effectLst/>
                <a:highlight>
                  <a:srgbClr val="FFFFFF"/>
                </a:highlight>
                <a:latin typeface="Calibri" panose="020F0502020204030204" pitchFamily="34" charset="0"/>
              </a:rPr>
              <a:t>Detallen las tareas necesarias para recolectar los datos para responder a su pregunta de investigación. </a:t>
            </a:r>
            <a:endParaRPr lang="es-419" sz="1800" dirty="0"/>
          </a:p>
        </p:txBody>
      </p:sp>
    </p:spTree>
    <p:extLst>
      <p:ext uri="{BB962C8B-B14F-4D97-AF65-F5344CB8AC3E}">
        <p14:creationId xmlns:p14="http://schemas.microsoft.com/office/powerpoint/2010/main" val="322947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Recolección de datos</a:t>
            </a:r>
            <a:endParaRPr sz="3000" b="1" i="0" u="none" strike="noStrike" cap="none" dirty="0">
              <a:solidFill>
                <a:srgbClr val="423B71"/>
              </a:solidFill>
              <a:latin typeface="Calibri"/>
              <a:ea typeface="Calibri"/>
              <a:cs typeface="Calibri"/>
              <a:sym typeface="Calibri"/>
            </a:endParaRPr>
          </a:p>
        </p:txBody>
      </p:sp>
      <p:sp>
        <p:nvSpPr>
          <p:cNvPr id="8" name="CuadroTexto 7">
            <a:extLst>
              <a:ext uri="{FF2B5EF4-FFF2-40B4-BE49-F238E27FC236}">
                <a16:creationId xmlns:a16="http://schemas.microsoft.com/office/drawing/2014/main" id="{BF9A80DB-5ED5-EA18-667B-F8A04C1D3814}"/>
              </a:ext>
            </a:extLst>
          </p:cNvPr>
          <p:cNvSpPr txBox="1"/>
          <p:nvPr/>
        </p:nvSpPr>
        <p:spPr>
          <a:xfrm>
            <a:off x="396430" y="1254348"/>
            <a:ext cx="8136731" cy="646331"/>
          </a:xfrm>
          <a:prstGeom prst="rect">
            <a:avLst/>
          </a:prstGeom>
          <a:noFill/>
        </p:spPr>
        <p:txBody>
          <a:bodyPr wrap="square">
            <a:spAutoFit/>
          </a:bodyPr>
          <a:lstStyle/>
          <a:p>
            <a:pPr algn="just"/>
            <a:r>
              <a:rPr lang="es-419" sz="1800" b="0" i="0" u="none" strike="noStrike" dirty="0">
                <a:solidFill>
                  <a:srgbClr val="000000"/>
                </a:solidFill>
                <a:effectLst/>
                <a:highlight>
                  <a:srgbClr val="FFFFFF"/>
                </a:highlight>
                <a:latin typeface="Calibri" panose="020F0502020204030204" pitchFamily="34" charset="0"/>
              </a:rPr>
              <a:t>Creen una Carta Gantt para organizar el proceso de recolección de datos, de acuerdo con las tareas que han identificado (plantilla disponible en la Hoja de Actividades).</a:t>
            </a:r>
            <a:endParaRPr lang="es-419" sz="1800" dirty="0"/>
          </a:p>
        </p:txBody>
      </p:sp>
      <p:pic>
        <p:nvPicPr>
          <p:cNvPr id="3" name="Imagen 2">
            <a:extLst>
              <a:ext uri="{FF2B5EF4-FFF2-40B4-BE49-F238E27FC236}">
                <a16:creationId xmlns:a16="http://schemas.microsoft.com/office/drawing/2014/main" id="{185E07D8-EBA5-26B2-0887-2884B14E7E92}"/>
              </a:ext>
            </a:extLst>
          </p:cNvPr>
          <p:cNvPicPr>
            <a:picLocks noChangeAspect="1"/>
          </p:cNvPicPr>
          <p:nvPr/>
        </p:nvPicPr>
        <p:blipFill rotWithShape="1">
          <a:blip r:embed="rId3"/>
          <a:srcRect l="2286" t="8465" r="3175" b="8653"/>
          <a:stretch/>
        </p:blipFill>
        <p:spPr>
          <a:xfrm>
            <a:off x="1279780" y="2031200"/>
            <a:ext cx="6341097" cy="2497937"/>
          </a:xfrm>
          <a:prstGeom prst="rect">
            <a:avLst/>
          </a:prstGeom>
        </p:spPr>
      </p:pic>
    </p:spTree>
    <p:extLst>
      <p:ext uri="{BB962C8B-B14F-4D97-AF65-F5344CB8AC3E}">
        <p14:creationId xmlns:p14="http://schemas.microsoft.com/office/powerpoint/2010/main" val="117809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Trabajo en proyectos</a:t>
            </a:r>
            <a:endParaRPr sz="3000" b="1" i="0" u="none" strike="noStrike" cap="none">
              <a:solidFill>
                <a:srgbClr val="423B71"/>
              </a:solidFill>
              <a:latin typeface="Calibri"/>
              <a:ea typeface="Calibri"/>
              <a:cs typeface="Calibri"/>
              <a:sym typeface="Calibri"/>
            </a:endParaRPr>
          </a:p>
        </p:txBody>
      </p:sp>
      <p:sp>
        <p:nvSpPr>
          <p:cNvPr id="133" name="Google Shape;133;p27"/>
          <p:cNvSpPr txBox="1"/>
          <p:nvPr/>
        </p:nvSpPr>
        <p:spPr>
          <a:xfrm>
            <a:off x="396425" y="1017975"/>
            <a:ext cx="4300500" cy="36942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a:solidFill>
                  <a:schemeClr val="dk1"/>
                </a:solidFill>
                <a:latin typeface="Calibri"/>
                <a:ea typeface="Calibri"/>
                <a:cs typeface="Calibri"/>
                <a:sym typeface="Calibri"/>
              </a:rPr>
              <a:t>Durante esta y siguientes clases abordaremos un proyecto. Esto implica entre otras cosas, </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Trabajar en equipos</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Definir un desafío</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Investigar en torno al contexto de la situación</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Diseñar y desarrollar soluciones al desafío planteado</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Presentar y compartir sus soluciones a una audiencia</a:t>
            </a:r>
            <a:endParaRPr sz="1900">
              <a:solidFill>
                <a:schemeClr val="dk1"/>
              </a:solidFill>
              <a:latin typeface="Calibri"/>
              <a:ea typeface="Calibri"/>
              <a:cs typeface="Calibri"/>
              <a:sym typeface="Calibri"/>
            </a:endParaRPr>
          </a:p>
        </p:txBody>
      </p:sp>
      <p:pic>
        <p:nvPicPr>
          <p:cNvPr id="134" name="Google Shape;134;p27"/>
          <p:cNvPicPr preferRelativeResize="0"/>
          <p:nvPr/>
        </p:nvPicPr>
        <p:blipFill>
          <a:blip r:embed="rId3">
            <a:alphaModFix/>
          </a:blip>
          <a:stretch>
            <a:fillRect/>
          </a:stretch>
        </p:blipFill>
        <p:spPr>
          <a:xfrm>
            <a:off x="4871450" y="3157700"/>
            <a:ext cx="3898075" cy="1157675"/>
          </a:xfrm>
          <a:prstGeom prst="rect">
            <a:avLst/>
          </a:prstGeom>
          <a:noFill/>
          <a:ln>
            <a:noFill/>
          </a:ln>
        </p:spPr>
      </p:pic>
      <p:pic>
        <p:nvPicPr>
          <p:cNvPr id="135" name="Google Shape;135;p27"/>
          <p:cNvPicPr preferRelativeResize="0"/>
          <p:nvPr/>
        </p:nvPicPr>
        <p:blipFill>
          <a:blip r:embed="rId4">
            <a:alphaModFix/>
          </a:blip>
          <a:stretch>
            <a:fillRect/>
          </a:stretch>
        </p:blipFill>
        <p:spPr>
          <a:xfrm>
            <a:off x="5555775" y="1379213"/>
            <a:ext cx="2296525" cy="1444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Depuración de la base de datos</a:t>
            </a: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491962" y="1716422"/>
            <a:ext cx="8302075" cy="2299061"/>
          </a:xfrm>
          <a:prstGeom prst="rect">
            <a:avLst/>
          </a:prstGeom>
          <a:solidFill>
            <a:srgbClr val="EFEFEF"/>
          </a:solidFill>
          <a:ln>
            <a:noFill/>
          </a:ln>
        </p:spPr>
        <p:txBody>
          <a:bodyPr spcFirstLastPara="1" wrap="square" lIns="68575" tIns="34275" rIns="68575" bIns="34275" anchor="t" anchorCtr="0">
            <a:spAutoFit/>
          </a:bodyPr>
          <a:lstStyle/>
          <a:p>
            <a:pPr marL="342900" lvl="0" indent="-342900" rtl="0">
              <a:lnSpc>
                <a:spcPct val="115000"/>
              </a:lnSpc>
              <a:spcBef>
                <a:spcPts val="0"/>
              </a:spcBef>
              <a:spcAft>
                <a:spcPts val="0"/>
              </a:spcAft>
              <a:buFont typeface="+mj-lt"/>
              <a:buAutoNum type="arabicPeriod"/>
            </a:pPr>
            <a:r>
              <a:rPr lang="es-419" sz="1800" dirty="0">
                <a:latin typeface="Calibri"/>
                <a:ea typeface="Calibri"/>
                <a:cs typeface="Calibri"/>
                <a:sym typeface="Calibri"/>
              </a:rPr>
              <a:t>¿Hay datos inusuales en sus bases de datos? ¿Por qué consideran que esos datos son inusuales?</a:t>
            </a:r>
          </a:p>
          <a:p>
            <a:pPr marL="342900" lvl="0" indent="-342900" rtl="0">
              <a:lnSpc>
                <a:spcPct val="115000"/>
              </a:lnSpc>
              <a:spcBef>
                <a:spcPts val="0"/>
              </a:spcBef>
              <a:spcAft>
                <a:spcPts val="0"/>
              </a:spcAft>
              <a:buFont typeface="+mj-lt"/>
              <a:buAutoNum type="arabicPeriod"/>
            </a:pPr>
            <a:endParaRPr lang="es-419" sz="1800" dirty="0">
              <a:latin typeface="Calibri"/>
              <a:ea typeface="Calibri"/>
              <a:cs typeface="Calibri"/>
              <a:sym typeface="Calibri"/>
            </a:endParaRPr>
          </a:p>
          <a:p>
            <a:pPr marL="342900" lvl="0" indent="-342900" rtl="0">
              <a:lnSpc>
                <a:spcPct val="115000"/>
              </a:lnSpc>
              <a:spcBef>
                <a:spcPts val="0"/>
              </a:spcBef>
              <a:spcAft>
                <a:spcPts val="0"/>
              </a:spcAft>
              <a:buFont typeface="+mj-lt"/>
              <a:buAutoNum type="arabicPeriod"/>
            </a:pPr>
            <a:r>
              <a:rPr lang="es-419" sz="1800" dirty="0">
                <a:latin typeface="Calibri"/>
                <a:ea typeface="Calibri"/>
                <a:cs typeface="Calibri"/>
                <a:sym typeface="Calibri"/>
              </a:rPr>
              <a:t>¿Las medidas de tiempo en su base de datos están en la misma unidad?</a:t>
            </a:r>
          </a:p>
          <a:p>
            <a:pPr marL="342900" lvl="0" indent="-342900" rtl="0">
              <a:lnSpc>
                <a:spcPct val="115000"/>
              </a:lnSpc>
              <a:spcBef>
                <a:spcPts val="0"/>
              </a:spcBef>
              <a:spcAft>
                <a:spcPts val="0"/>
              </a:spcAft>
              <a:buFont typeface="+mj-lt"/>
              <a:buAutoNum type="arabicPeriod"/>
            </a:pPr>
            <a:endParaRPr lang="es-419" sz="1800" dirty="0">
              <a:latin typeface="Calibri"/>
              <a:ea typeface="Calibri"/>
              <a:cs typeface="Calibri"/>
              <a:sym typeface="Calibri"/>
            </a:endParaRPr>
          </a:p>
          <a:p>
            <a:pPr marL="342900" lvl="0" indent="-342900" rtl="0">
              <a:lnSpc>
                <a:spcPct val="115000"/>
              </a:lnSpc>
              <a:spcBef>
                <a:spcPts val="0"/>
              </a:spcBef>
              <a:spcAft>
                <a:spcPts val="0"/>
              </a:spcAft>
              <a:buFont typeface="+mj-lt"/>
              <a:buAutoNum type="arabicPeriod"/>
            </a:pPr>
            <a:r>
              <a:rPr lang="es-419" sz="1800" dirty="0">
                <a:latin typeface="Calibri"/>
                <a:ea typeface="Calibri"/>
                <a:cs typeface="Calibri"/>
                <a:sym typeface="Calibri"/>
              </a:rPr>
              <a:t>¿La cantidad de datos para una variable, por ejemplo, tiempo, coincide con la cantidad de encuestados?</a:t>
            </a:r>
          </a:p>
        </p:txBody>
      </p:sp>
    </p:spTree>
    <p:extLst>
      <p:ext uri="{BB962C8B-B14F-4D97-AF65-F5344CB8AC3E}">
        <p14:creationId xmlns:p14="http://schemas.microsoft.com/office/powerpoint/2010/main" val="201614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491962" y="1716422"/>
            <a:ext cx="8302075" cy="1024866"/>
          </a:xfrm>
          <a:prstGeom prst="rect">
            <a:avLst/>
          </a:prstGeom>
          <a:solidFill>
            <a:srgbClr val="EFEFEF"/>
          </a:solidFill>
          <a:ln>
            <a:noFill/>
          </a:ln>
        </p:spPr>
        <p:txBody>
          <a:bodyPr spcFirstLastPara="1" wrap="square" lIns="68575" tIns="34275" rIns="68575" bIns="34275" anchor="t" anchorCtr="0">
            <a:spAutoFit/>
          </a:bodyPr>
          <a:lstStyle/>
          <a:p>
            <a:pPr lvl="0" rtl="0">
              <a:lnSpc>
                <a:spcPct val="115000"/>
              </a:lnSpc>
              <a:spcBef>
                <a:spcPts val="0"/>
              </a:spcBef>
              <a:spcAft>
                <a:spcPts val="0"/>
              </a:spcAft>
            </a:pPr>
            <a:r>
              <a:rPr lang="es-419" sz="1800" b="0" i="0" u="none" strike="noStrike" dirty="0">
                <a:solidFill>
                  <a:srgbClr val="000000"/>
                </a:solidFill>
                <a:effectLst/>
                <a:latin typeface="Calibri" panose="020F0502020204030204" pitchFamily="34" charset="0"/>
              </a:rPr>
              <a:t>Usen herramientas métodos y técnicas estadísticas para analizar los datos que han obtenido. Recuerden que las herramientas que utilicen </a:t>
            </a:r>
            <a:r>
              <a:rPr lang="es-419" sz="1800" b="1" i="0" u="none" strike="noStrike" dirty="0">
                <a:solidFill>
                  <a:srgbClr val="000000"/>
                </a:solidFill>
                <a:effectLst/>
                <a:latin typeface="Calibri" panose="020F0502020204030204" pitchFamily="34" charset="0"/>
              </a:rPr>
              <a:t>deben ser coherentes con el tipo de variable que están estudiando</a:t>
            </a:r>
            <a:r>
              <a:rPr lang="es-419" sz="1800" b="0" i="0" u="none" strike="noStrike" dirty="0">
                <a:solidFill>
                  <a:srgbClr val="000000"/>
                </a:solidFill>
                <a:effectLst/>
                <a:latin typeface="Calibri" panose="020F0502020204030204" pitchFamily="34" charset="0"/>
              </a:rPr>
              <a:t>. </a:t>
            </a:r>
            <a:endParaRPr lang="es-419" sz="1800" dirty="0">
              <a:latin typeface="Calibri"/>
              <a:ea typeface="Calibri"/>
              <a:cs typeface="Calibri"/>
              <a:sym typeface="Calibri"/>
            </a:endParaRPr>
          </a:p>
        </p:txBody>
      </p:sp>
    </p:spTree>
    <p:extLst>
      <p:ext uri="{BB962C8B-B14F-4D97-AF65-F5344CB8AC3E}">
        <p14:creationId xmlns:p14="http://schemas.microsoft.com/office/powerpoint/2010/main" val="15599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491962" y="1716422"/>
            <a:ext cx="8302075" cy="1024866"/>
          </a:xfrm>
          <a:prstGeom prst="rect">
            <a:avLst/>
          </a:prstGeom>
          <a:solidFill>
            <a:srgbClr val="EFEFEF"/>
          </a:solidFill>
          <a:ln>
            <a:noFill/>
          </a:ln>
        </p:spPr>
        <p:txBody>
          <a:bodyPr spcFirstLastPara="1" wrap="square" lIns="68575" tIns="34275" rIns="68575" bIns="34275" anchor="t" anchorCtr="0">
            <a:spAutoFit/>
          </a:bodyPr>
          <a:lstStyle/>
          <a:p>
            <a:pPr lvl="0" rtl="0">
              <a:lnSpc>
                <a:spcPct val="115000"/>
              </a:lnSpc>
              <a:spcBef>
                <a:spcPts val="0"/>
              </a:spcBef>
              <a:spcAft>
                <a:spcPts val="0"/>
              </a:spcAft>
            </a:pPr>
            <a:r>
              <a:rPr lang="es-419" sz="1800" b="0" i="0" u="none" strike="noStrike" dirty="0">
                <a:solidFill>
                  <a:srgbClr val="000000"/>
                </a:solidFill>
                <a:effectLst/>
                <a:latin typeface="Calibri" panose="020F0502020204030204" pitchFamily="34" charset="0"/>
              </a:rPr>
              <a:t>Usen herramientas métodos y técnicas estadísticas para analizar los datos que han obtenido. Recuerden que las herramientas que utilicen </a:t>
            </a:r>
            <a:r>
              <a:rPr lang="es-419" sz="1800" b="1" i="0" u="none" strike="noStrike" dirty="0">
                <a:solidFill>
                  <a:srgbClr val="000000"/>
                </a:solidFill>
                <a:effectLst/>
                <a:latin typeface="Calibri" panose="020F0502020204030204" pitchFamily="34" charset="0"/>
              </a:rPr>
              <a:t>deben ser coherentes con el tipo de variable que están estudiando</a:t>
            </a:r>
            <a:r>
              <a:rPr lang="es-419" sz="1800" b="0" i="0" u="none" strike="noStrike" dirty="0">
                <a:solidFill>
                  <a:srgbClr val="000000"/>
                </a:solidFill>
                <a:effectLst/>
                <a:latin typeface="Calibri" panose="020F0502020204030204" pitchFamily="34" charset="0"/>
              </a:rPr>
              <a:t>. </a:t>
            </a:r>
            <a:endParaRPr lang="es-419" sz="1800" dirty="0">
              <a:latin typeface="Calibri"/>
              <a:ea typeface="Calibri"/>
              <a:cs typeface="Calibri"/>
              <a:sym typeface="Calibri"/>
            </a:endParaRPr>
          </a:p>
        </p:txBody>
      </p:sp>
      <p:sp>
        <p:nvSpPr>
          <p:cNvPr id="3" name="Google Shape;134;p27">
            <a:extLst>
              <a:ext uri="{FF2B5EF4-FFF2-40B4-BE49-F238E27FC236}">
                <a16:creationId xmlns:a16="http://schemas.microsoft.com/office/drawing/2014/main" id="{47FA6C59-F5FE-B2CC-FF9D-53E93597A4D8}"/>
              </a:ext>
            </a:extLst>
          </p:cNvPr>
          <p:cNvSpPr txBox="1"/>
          <p:nvPr/>
        </p:nvSpPr>
        <p:spPr>
          <a:xfrm>
            <a:off x="838455" y="3256910"/>
            <a:ext cx="7609087" cy="738633"/>
          </a:xfrm>
          <a:prstGeom prst="rect">
            <a:avLst/>
          </a:prstGeom>
          <a:solidFill>
            <a:srgbClr val="433B71"/>
          </a:solidFill>
          <a:ln w="9525">
            <a:noFill/>
          </a:ln>
        </p:spPr>
        <p:txBody>
          <a:bodyPr spcFirstLastPara="1" wrap="square" lIns="91425" tIns="91425" rIns="91425" bIns="91425" anchor="t" anchorCtr="0">
            <a:spAutoFit/>
          </a:bodyPr>
          <a:lstStyle/>
          <a:p>
            <a:pPr marL="0" lvl="0" indent="0" algn="ctr" rtl="0">
              <a:spcBef>
                <a:spcPts val="0"/>
              </a:spcBef>
              <a:spcAft>
                <a:spcPts val="0"/>
              </a:spcAft>
              <a:buNone/>
            </a:pPr>
            <a:r>
              <a:rPr lang="es-419" sz="1800" b="1" dirty="0">
                <a:solidFill>
                  <a:schemeClr val="bg1"/>
                </a:solidFill>
                <a:latin typeface="Calibri"/>
                <a:ea typeface="Calibri"/>
                <a:cs typeface="Calibri"/>
                <a:sym typeface="Calibri"/>
              </a:rPr>
              <a:t>A partir de este análisis, interpreten sus resultados y den respuesta a su pregunta de investigación</a:t>
            </a:r>
          </a:p>
        </p:txBody>
      </p:sp>
    </p:spTree>
    <p:extLst>
      <p:ext uri="{BB962C8B-B14F-4D97-AF65-F5344CB8AC3E}">
        <p14:creationId xmlns:p14="http://schemas.microsoft.com/office/powerpoint/2010/main" val="300608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Probabilidad y Estadística</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419" sz="3300" b="1" dirty="0">
                <a:solidFill>
                  <a:schemeClr val="lt1"/>
                </a:solidFill>
                <a:latin typeface="Calibri"/>
                <a:ea typeface="Calibri"/>
                <a:cs typeface="Calibri"/>
                <a:sym typeface="Calibri"/>
              </a:rPr>
              <a:t>(Etapa Comunicación)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Comunicación</a:t>
            </a:r>
            <a:endParaRPr sz="3000" b="1" i="0" u="none" strike="noStrike" cap="none">
              <a:solidFill>
                <a:srgbClr val="423B71"/>
              </a:solidFill>
              <a:latin typeface="Calibri"/>
              <a:ea typeface="Calibri"/>
              <a:cs typeface="Calibri"/>
              <a:sym typeface="Calibri"/>
            </a:endParaRPr>
          </a:p>
        </p:txBody>
      </p:sp>
      <p:sp>
        <p:nvSpPr>
          <p:cNvPr id="133" name="Google Shape;133;p27"/>
          <p:cNvSpPr txBox="1"/>
          <p:nvPr/>
        </p:nvSpPr>
        <p:spPr>
          <a:xfrm>
            <a:off x="576900" y="2271975"/>
            <a:ext cx="3995100" cy="1135800"/>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2100">
                <a:latin typeface="Calibri"/>
                <a:ea typeface="Calibri"/>
                <a:cs typeface="Calibri"/>
                <a:sym typeface="Calibri"/>
              </a:rPr>
              <a:t>Un aspecto crucial del trabajo de proyecto es la comunicación de su desarrollo y resultados. </a:t>
            </a:r>
            <a:endParaRPr sz="2100">
              <a:latin typeface="Calibri"/>
              <a:ea typeface="Calibri"/>
              <a:cs typeface="Calibri"/>
              <a:sym typeface="Calibri"/>
            </a:endParaRPr>
          </a:p>
        </p:txBody>
      </p:sp>
      <p:pic>
        <p:nvPicPr>
          <p:cNvPr id="134" name="Google Shape;134;p27"/>
          <p:cNvPicPr preferRelativeResize="0"/>
          <p:nvPr/>
        </p:nvPicPr>
        <p:blipFill>
          <a:blip r:embed="rId3">
            <a:alphaModFix/>
          </a:blip>
          <a:stretch>
            <a:fillRect/>
          </a:stretch>
        </p:blipFill>
        <p:spPr>
          <a:xfrm>
            <a:off x="5106250" y="1456299"/>
            <a:ext cx="3440849" cy="2890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0" name="Google Shape;140;p28"/>
          <p:cNvSpPr txBox="1"/>
          <p:nvPr/>
        </p:nvSpPr>
        <p:spPr>
          <a:xfrm>
            <a:off x="396430" y="1124095"/>
            <a:ext cx="5361433" cy="3183918"/>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1600" dirty="0">
                <a:latin typeface="Calibri"/>
                <a:ea typeface="Calibri"/>
                <a:cs typeface="Calibri"/>
                <a:sym typeface="Calibri"/>
              </a:rPr>
              <a:t>Su presentación o informe debe considerar al menos los siguientes puntos:</a:t>
            </a:r>
            <a:endParaRPr sz="1600" dirty="0">
              <a:latin typeface="Calibri"/>
              <a:ea typeface="Calibri"/>
              <a:cs typeface="Calibri"/>
              <a:sym typeface="Calibri"/>
            </a:endParaRPr>
          </a:p>
          <a:p>
            <a:pPr marL="457200" lvl="0" indent="-349250" algn="l" rtl="0">
              <a:lnSpc>
                <a:spcPct val="115000"/>
              </a:lnSpc>
              <a:spcBef>
                <a:spcPts val="0"/>
              </a:spcBef>
              <a:spcAft>
                <a:spcPts val="0"/>
              </a:spcAft>
              <a:buSzPct val="90000"/>
              <a:buFont typeface="Calibri"/>
              <a:buChar char="●"/>
            </a:pPr>
            <a:r>
              <a:rPr lang="es-419" sz="1600" dirty="0">
                <a:latin typeface="Calibri"/>
                <a:ea typeface="Calibri"/>
                <a:cs typeface="Calibri"/>
                <a:sym typeface="Calibri"/>
              </a:rPr>
              <a:t>Pregunta de investigación estadística abordada.</a:t>
            </a:r>
          </a:p>
          <a:p>
            <a:pPr marL="457200" lvl="0" indent="-349250" algn="l" rtl="0">
              <a:lnSpc>
                <a:spcPct val="115000"/>
              </a:lnSpc>
              <a:spcBef>
                <a:spcPts val="0"/>
              </a:spcBef>
              <a:spcAft>
                <a:spcPts val="0"/>
              </a:spcAft>
              <a:buSzPct val="90000"/>
              <a:buFont typeface="Calibri"/>
              <a:buChar char="●"/>
            </a:pPr>
            <a:r>
              <a:rPr lang="es-419" sz="1600" dirty="0">
                <a:latin typeface="Calibri"/>
                <a:ea typeface="Calibri"/>
                <a:cs typeface="Calibri"/>
                <a:sym typeface="Calibri"/>
              </a:rPr>
              <a:t>Población de interés, tipo y descripción de las variables consideradas para abordar su pregunta.</a:t>
            </a:r>
          </a:p>
          <a:p>
            <a:pPr marL="457200" lvl="0" indent="-349250" algn="l" rtl="0">
              <a:lnSpc>
                <a:spcPct val="115000"/>
              </a:lnSpc>
              <a:spcBef>
                <a:spcPts val="0"/>
              </a:spcBef>
              <a:spcAft>
                <a:spcPts val="0"/>
              </a:spcAft>
              <a:buSzPct val="90000"/>
              <a:buFont typeface="Calibri"/>
              <a:buChar char="●"/>
            </a:pPr>
            <a:r>
              <a:rPr lang="es-419" sz="1600" dirty="0">
                <a:latin typeface="Calibri"/>
                <a:ea typeface="Calibri"/>
                <a:cs typeface="Calibri"/>
                <a:sym typeface="Calibri"/>
              </a:rPr>
              <a:t>Tipo de análisis estadístico realizado</a:t>
            </a:r>
          </a:p>
          <a:p>
            <a:pPr marL="457200" lvl="0" indent="-349250" algn="l" rtl="0">
              <a:lnSpc>
                <a:spcPct val="115000"/>
              </a:lnSpc>
              <a:spcBef>
                <a:spcPts val="0"/>
              </a:spcBef>
              <a:spcAft>
                <a:spcPts val="0"/>
              </a:spcAft>
              <a:buSzPct val="90000"/>
              <a:buFont typeface="Calibri"/>
              <a:buChar char="●"/>
            </a:pPr>
            <a:r>
              <a:rPr lang="es-419" sz="1600" dirty="0">
                <a:latin typeface="Calibri"/>
                <a:ea typeface="Calibri"/>
                <a:cs typeface="Calibri"/>
                <a:sym typeface="Calibri"/>
              </a:rPr>
              <a:t>Descripción del proceso de toma de datos y depuración de la base de datos obtenida.</a:t>
            </a:r>
          </a:p>
          <a:p>
            <a:pPr marL="457200" lvl="0" indent="-349250" algn="l" rtl="0">
              <a:lnSpc>
                <a:spcPct val="115000"/>
              </a:lnSpc>
              <a:spcBef>
                <a:spcPts val="0"/>
              </a:spcBef>
              <a:spcAft>
                <a:spcPts val="0"/>
              </a:spcAft>
              <a:buSzPct val="90000"/>
              <a:buFont typeface="Calibri"/>
              <a:buChar char="●"/>
            </a:pPr>
            <a:r>
              <a:rPr lang="es-419" sz="1600" dirty="0">
                <a:latin typeface="Calibri"/>
                <a:ea typeface="Calibri"/>
                <a:cs typeface="Calibri"/>
                <a:sym typeface="Calibri"/>
              </a:rPr>
              <a:t>Análisis estadístico de los datos obtenidos, y los principales resultados que se desprenden de dicho análisis</a:t>
            </a:r>
            <a:endParaRPr sz="1600" dirty="0">
              <a:latin typeface="Calibri"/>
              <a:ea typeface="Calibri"/>
              <a:cs typeface="Calibri"/>
              <a:sym typeface="Calibri"/>
            </a:endParaRPr>
          </a:p>
        </p:txBody>
      </p:sp>
      <p:pic>
        <p:nvPicPr>
          <p:cNvPr id="141" name="Google Shape;141;p28"/>
          <p:cNvPicPr preferRelativeResize="0"/>
          <p:nvPr/>
        </p:nvPicPr>
        <p:blipFill>
          <a:blip r:embed="rId3">
            <a:alphaModFix/>
          </a:blip>
          <a:stretch>
            <a:fillRect/>
          </a:stretch>
        </p:blipFill>
        <p:spPr>
          <a:xfrm>
            <a:off x="6162649" y="1812051"/>
            <a:ext cx="2754401" cy="1985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7" name="Google Shape;147;p29"/>
          <p:cNvSpPr txBox="1"/>
          <p:nvPr/>
        </p:nvSpPr>
        <p:spPr>
          <a:xfrm>
            <a:off x="605750" y="1337074"/>
            <a:ext cx="7645282" cy="2617609"/>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1800" dirty="0">
                <a:latin typeface="Calibri"/>
                <a:ea typeface="Calibri"/>
                <a:cs typeface="Calibri"/>
                <a:sym typeface="Calibri"/>
              </a:rPr>
              <a:t>Para realizar su reflexión final, las siguientes preguntas pueden ser de ayuda:</a:t>
            </a:r>
            <a:endParaRPr sz="1800" dirty="0">
              <a:latin typeface="Calibri"/>
              <a:ea typeface="Calibri"/>
              <a:cs typeface="Calibri"/>
              <a:sym typeface="Calibri"/>
            </a:endParaRPr>
          </a:p>
          <a:p>
            <a:pPr marL="0" lvl="0" indent="0" algn="l" rtl="0">
              <a:lnSpc>
                <a:spcPct val="115000"/>
              </a:lnSpc>
              <a:spcBef>
                <a:spcPts val="0"/>
              </a:spcBef>
              <a:spcAft>
                <a:spcPts val="0"/>
              </a:spcAft>
              <a:buNone/>
            </a:pPr>
            <a:endParaRPr sz="1800" dirty="0">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¿Cuáles fueron las etapas del proyecto que desarrollamos? ¿Cuál de ellas fue la más desafiante? </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¿Cómo la matemática me permitió resolver el desafío planteado?</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¿Qué logramos realizar con este proyecto? ¿Cómo se conecta con el mundo real?</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¿Qué aspectos podríamos mejorar del trabajo realizado como equipo?</a:t>
            </a:r>
            <a:endParaRPr sz="1800" dirty="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555373" y="2248589"/>
            <a:ext cx="8175900" cy="646321"/>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Probabilidad y Estadística</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7040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Infografía </a:t>
            </a:r>
            <a:endParaRPr sz="3000" b="1" i="0" u="none" strike="noStrike" cap="none" dirty="0">
              <a:solidFill>
                <a:srgbClr val="423B71"/>
              </a:solidFill>
              <a:latin typeface="Calibri"/>
              <a:ea typeface="Calibri"/>
              <a:cs typeface="Calibri"/>
              <a:sym typeface="Calibri"/>
            </a:endParaRPr>
          </a:p>
        </p:txBody>
      </p:sp>
      <p:sp>
        <p:nvSpPr>
          <p:cNvPr id="142" name="Google Shape;142;p28"/>
          <p:cNvSpPr txBox="1"/>
          <p:nvPr/>
        </p:nvSpPr>
        <p:spPr>
          <a:xfrm>
            <a:off x="879699" y="1240525"/>
            <a:ext cx="743562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dirty="0">
                <a:solidFill>
                  <a:schemeClr val="dk1"/>
                </a:solidFill>
                <a:latin typeface="Calibri"/>
                <a:ea typeface="Calibri"/>
                <a:cs typeface="Calibri"/>
                <a:sym typeface="Calibri"/>
              </a:rPr>
              <a:t>Revisemos la infografía “Tiempo de uso en dispositivos móviles”</a:t>
            </a:r>
            <a:endParaRPr sz="2100" dirty="0">
              <a:solidFill>
                <a:schemeClr val="dk1"/>
              </a:solidFill>
              <a:latin typeface="Calibri"/>
              <a:ea typeface="Calibri"/>
              <a:cs typeface="Calibri"/>
              <a:sym typeface="Calibri"/>
            </a:endParaRPr>
          </a:p>
        </p:txBody>
      </p:sp>
      <p:sp>
        <p:nvSpPr>
          <p:cNvPr id="4" name="Google Shape;142;p28">
            <a:extLst>
              <a:ext uri="{FF2B5EF4-FFF2-40B4-BE49-F238E27FC236}">
                <a16:creationId xmlns:a16="http://schemas.microsoft.com/office/drawing/2014/main" id="{0CD9B10E-A9B3-51E9-10B9-649AD4684DBF}"/>
              </a:ext>
            </a:extLst>
          </p:cNvPr>
          <p:cNvSpPr txBox="1"/>
          <p:nvPr/>
        </p:nvSpPr>
        <p:spPr>
          <a:xfrm>
            <a:off x="3370485" y="4075556"/>
            <a:ext cx="2454051"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i="1" dirty="0">
                <a:solidFill>
                  <a:schemeClr val="dk1"/>
                </a:solidFill>
                <a:latin typeface="Calibri"/>
                <a:ea typeface="Calibri"/>
                <a:cs typeface="Calibri"/>
                <a:sym typeface="Calibri"/>
              </a:rPr>
              <a:t>*Imagen referencial de la situación</a:t>
            </a:r>
            <a:endParaRPr sz="1200" i="1"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94F5FEF9-62F2-78E4-1406-1FE1D7496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945" y="2046731"/>
            <a:ext cx="2787130" cy="202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Reflexión</a:t>
            </a:r>
            <a:endParaRPr sz="3000" b="1" i="0" u="none" strike="noStrike" cap="none">
              <a:solidFill>
                <a:srgbClr val="423B71"/>
              </a:solidFill>
              <a:latin typeface="Calibri"/>
              <a:ea typeface="Calibri"/>
              <a:cs typeface="Calibri"/>
              <a:sym typeface="Calibri"/>
            </a:endParaRPr>
          </a:p>
        </p:txBody>
      </p:sp>
      <p:sp>
        <p:nvSpPr>
          <p:cNvPr id="149" name="Google Shape;149;p29"/>
          <p:cNvSpPr txBox="1"/>
          <p:nvPr/>
        </p:nvSpPr>
        <p:spPr>
          <a:xfrm>
            <a:off x="487795" y="1359841"/>
            <a:ext cx="5098617" cy="3051574"/>
          </a:xfrm>
          <a:prstGeom prst="rect">
            <a:avLst/>
          </a:prstGeom>
          <a:solidFill>
            <a:srgbClr val="F3F3F3"/>
          </a:solid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ct val="95000"/>
              <a:buFont typeface="Calibri"/>
              <a:buChar char="●"/>
            </a:pPr>
            <a:r>
              <a:rPr lang="es-419" sz="1800" dirty="0">
                <a:solidFill>
                  <a:schemeClr val="dk1"/>
                </a:solidFill>
                <a:latin typeface="Calibri"/>
                <a:ea typeface="Calibri"/>
                <a:cs typeface="Calibri"/>
                <a:sym typeface="Calibri"/>
              </a:rPr>
              <a:t>¿Por qué creen que es importante limitar el tiempo de uso de redes sociales?</a:t>
            </a:r>
          </a:p>
          <a:p>
            <a:pPr marL="457200" lvl="0" indent="-355600" algn="l" rtl="0">
              <a:lnSpc>
                <a:spcPct val="115000"/>
              </a:lnSpc>
              <a:spcBef>
                <a:spcPts val="0"/>
              </a:spcBef>
              <a:spcAft>
                <a:spcPts val="0"/>
              </a:spcAft>
              <a:buClr>
                <a:schemeClr val="dk1"/>
              </a:buClr>
              <a:buSzPct val="95000"/>
              <a:buFont typeface="Calibri"/>
              <a:buChar char="●"/>
            </a:pPr>
            <a:r>
              <a:rPr lang="es-419" sz="1800" dirty="0">
                <a:solidFill>
                  <a:schemeClr val="dk1"/>
                </a:solidFill>
                <a:latin typeface="Calibri"/>
                <a:ea typeface="Calibri"/>
                <a:cs typeface="Calibri"/>
                <a:sym typeface="Calibri"/>
              </a:rPr>
              <a:t>¿Consideran que pasan en promedio más o menos tiempo que el recomendado en redes sociales?</a:t>
            </a:r>
          </a:p>
          <a:p>
            <a:pPr marL="457200" lvl="0" indent="-355600" algn="l" rtl="0">
              <a:lnSpc>
                <a:spcPct val="115000"/>
              </a:lnSpc>
              <a:spcBef>
                <a:spcPts val="0"/>
              </a:spcBef>
              <a:spcAft>
                <a:spcPts val="0"/>
              </a:spcAft>
              <a:buClr>
                <a:schemeClr val="dk1"/>
              </a:buClr>
              <a:buSzPct val="95000"/>
              <a:buFont typeface="Calibri"/>
              <a:buChar char="●"/>
            </a:pPr>
            <a:r>
              <a:rPr lang="es-419" sz="1800" dirty="0">
                <a:solidFill>
                  <a:schemeClr val="dk1"/>
                </a:solidFill>
                <a:latin typeface="Calibri"/>
                <a:ea typeface="Calibri"/>
                <a:cs typeface="Calibri"/>
                <a:sym typeface="Calibri"/>
              </a:rPr>
              <a:t>¿En comparación con tu hermano/a mayor/menor crees que pasas más o menos tiempo en redes sociales/ frente a la pantalla de celular?</a:t>
            </a:r>
          </a:p>
        </p:txBody>
      </p:sp>
      <p:pic>
        <p:nvPicPr>
          <p:cNvPr id="6" name="Imagen 5">
            <a:extLst>
              <a:ext uri="{FF2B5EF4-FFF2-40B4-BE49-F238E27FC236}">
                <a16:creationId xmlns:a16="http://schemas.microsoft.com/office/drawing/2014/main" id="{4C19B442-E545-64F0-EDF0-A5D187A44C09}"/>
              </a:ext>
            </a:extLst>
          </p:cNvPr>
          <p:cNvPicPr>
            <a:picLocks noChangeAspect="1"/>
          </p:cNvPicPr>
          <p:nvPr/>
        </p:nvPicPr>
        <p:blipFill>
          <a:blip r:embed="rId3"/>
          <a:stretch>
            <a:fillRect/>
          </a:stretch>
        </p:blipFill>
        <p:spPr>
          <a:xfrm>
            <a:off x="5944594" y="2362407"/>
            <a:ext cx="2711611" cy="12464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Reflexión</a:t>
            </a:r>
            <a:endParaRPr sz="3000" b="1" i="0" u="none" strike="noStrike" cap="none">
              <a:solidFill>
                <a:srgbClr val="423B71"/>
              </a:solidFill>
              <a:latin typeface="Calibri"/>
              <a:ea typeface="Calibri"/>
              <a:cs typeface="Calibri"/>
              <a:sym typeface="Calibri"/>
            </a:endParaRPr>
          </a:p>
        </p:txBody>
      </p:sp>
      <p:sp>
        <p:nvSpPr>
          <p:cNvPr id="2" name="Google Shape;149;p29">
            <a:extLst>
              <a:ext uri="{FF2B5EF4-FFF2-40B4-BE49-F238E27FC236}">
                <a16:creationId xmlns:a16="http://schemas.microsoft.com/office/drawing/2014/main" id="{F0017CAA-C4AC-806C-2ED8-DD98A2FDAF48}"/>
              </a:ext>
            </a:extLst>
          </p:cNvPr>
          <p:cNvSpPr txBox="1"/>
          <p:nvPr/>
        </p:nvSpPr>
        <p:spPr>
          <a:xfrm>
            <a:off x="772535" y="1374129"/>
            <a:ext cx="7598930" cy="821733"/>
          </a:xfrm>
          <a:prstGeom prst="rect">
            <a:avLst/>
          </a:prstGeom>
          <a:solidFill>
            <a:srgbClr val="F3F3F3"/>
          </a:solidFill>
          <a:ln>
            <a:noFill/>
          </a:ln>
        </p:spPr>
        <p:txBody>
          <a:bodyPr spcFirstLastPara="1" wrap="square" lIns="91425" tIns="91425" rIns="91425" bIns="91425" anchor="t" anchorCtr="0">
            <a:spAutoFit/>
          </a:bodyPr>
          <a:lstStyle/>
          <a:p>
            <a:pPr marL="101600" lvl="0" algn="ctr" rtl="0">
              <a:lnSpc>
                <a:spcPct val="115000"/>
              </a:lnSpc>
              <a:spcBef>
                <a:spcPts val="0"/>
              </a:spcBef>
              <a:spcAft>
                <a:spcPts val="0"/>
              </a:spcAft>
              <a:buClr>
                <a:schemeClr val="dk1"/>
              </a:buClr>
              <a:buSzPct val="95000"/>
            </a:pPr>
            <a:r>
              <a:rPr lang="es-419" sz="1800" dirty="0">
                <a:solidFill>
                  <a:schemeClr val="dk1"/>
                </a:solidFill>
                <a:latin typeface="Calibri"/>
                <a:ea typeface="Calibri"/>
                <a:cs typeface="Calibri"/>
                <a:sym typeface="Calibri"/>
              </a:rPr>
              <a:t>¿Qué aspecto del tiempo que pasamos en redes sociales o frente a una pantalla les parece interesante de investigar?</a:t>
            </a:r>
          </a:p>
        </p:txBody>
      </p:sp>
      <p:pic>
        <p:nvPicPr>
          <p:cNvPr id="4" name="Imagen 3">
            <a:extLst>
              <a:ext uri="{FF2B5EF4-FFF2-40B4-BE49-F238E27FC236}">
                <a16:creationId xmlns:a16="http://schemas.microsoft.com/office/drawing/2014/main" id="{246B142E-4E96-8901-DB3B-DE1AFB23DD6D}"/>
              </a:ext>
            </a:extLst>
          </p:cNvPr>
          <p:cNvPicPr>
            <a:picLocks noChangeAspect="1"/>
          </p:cNvPicPr>
          <p:nvPr/>
        </p:nvPicPr>
        <p:blipFill>
          <a:blip r:embed="rId3"/>
          <a:stretch>
            <a:fillRect/>
          </a:stretch>
        </p:blipFill>
        <p:spPr>
          <a:xfrm>
            <a:off x="5349408" y="2479289"/>
            <a:ext cx="2964907" cy="1953073"/>
          </a:xfrm>
          <a:prstGeom prst="rect">
            <a:avLst/>
          </a:prstGeom>
        </p:spPr>
      </p:pic>
      <p:pic>
        <p:nvPicPr>
          <p:cNvPr id="5" name="Gráfico 4" descr="Usuarios con relleno sólido">
            <a:extLst>
              <a:ext uri="{FF2B5EF4-FFF2-40B4-BE49-F238E27FC236}">
                <a16:creationId xmlns:a16="http://schemas.microsoft.com/office/drawing/2014/main" id="{E2A81B4D-C2DE-DEAA-46C4-24AB855EFF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685" y="2303694"/>
            <a:ext cx="643945" cy="643945"/>
          </a:xfrm>
          <a:prstGeom prst="rect">
            <a:avLst/>
          </a:prstGeom>
        </p:spPr>
      </p:pic>
      <p:sp>
        <p:nvSpPr>
          <p:cNvPr id="7" name="CuadroTexto 6">
            <a:extLst>
              <a:ext uri="{FF2B5EF4-FFF2-40B4-BE49-F238E27FC236}">
                <a16:creationId xmlns:a16="http://schemas.microsoft.com/office/drawing/2014/main" id="{FD9D89E7-18B3-7A24-0702-F70FB3A83025}"/>
              </a:ext>
            </a:extLst>
          </p:cNvPr>
          <p:cNvSpPr txBox="1"/>
          <p:nvPr/>
        </p:nvSpPr>
        <p:spPr>
          <a:xfrm>
            <a:off x="1473630" y="2487166"/>
            <a:ext cx="1330814" cy="276999"/>
          </a:xfrm>
          <a:prstGeom prst="rect">
            <a:avLst/>
          </a:prstGeom>
          <a:noFill/>
        </p:spPr>
        <p:txBody>
          <a:bodyPr wrap="none" rtlCol="0">
            <a:spAutoFit/>
          </a:bodyPr>
          <a:lstStyle/>
          <a:p>
            <a:r>
              <a:rPr lang="es-ES" sz="1200" i="1" dirty="0">
                <a:latin typeface="Calibri" panose="020F0502020204030204" pitchFamily="34" charset="0"/>
                <a:cs typeface="Calibri" panose="020F0502020204030204" pitchFamily="34" charset="0"/>
              </a:rPr>
              <a:t>*Trabajo en grupo</a:t>
            </a:r>
            <a:endParaRPr lang="es-419" sz="1200" i="1" dirty="0">
              <a:latin typeface="Calibri" panose="020F0502020204030204" pitchFamily="34" charset="0"/>
              <a:cs typeface="Calibri" panose="020F0502020204030204" pitchFamily="34" charset="0"/>
            </a:endParaRPr>
          </a:p>
        </p:txBody>
      </p:sp>
      <p:sp>
        <p:nvSpPr>
          <p:cNvPr id="8" name="Google Shape;149;p29">
            <a:extLst>
              <a:ext uri="{FF2B5EF4-FFF2-40B4-BE49-F238E27FC236}">
                <a16:creationId xmlns:a16="http://schemas.microsoft.com/office/drawing/2014/main" id="{A79E36B0-9A28-DD11-96B0-AFD26E0F2C3A}"/>
              </a:ext>
            </a:extLst>
          </p:cNvPr>
          <p:cNvSpPr txBox="1"/>
          <p:nvPr/>
        </p:nvSpPr>
        <p:spPr>
          <a:xfrm>
            <a:off x="829685" y="3275127"/>
            <a:ext cx="3356553" cy="1140282"/>
          </a:xfrm>
          <a:prstGeom prst="rect">
            <a:avLst/>
          </a:prstGeom>
          <a:noFill/>
          <a:ln>
            <a:solidFill>
              <a:srgbClr val="62B799"/>
            </a:solidFill>
            <a:prstDash val="dash"/>
          </a:ln>
        </p:spPr>
        <p:txBody>
          <a:bodyPr spcFirstLastPara="1" wrap="square" lIns="91425" tIns="91425" rIns="91425" bIns="91425" anchor="t" anchorCtr="0">
            <a:spAutoFit/>
          </a:bodyPr>
          <a:lstStyle/>
          <a:p>
            <a:pPr marL="101600" lvl="0" algn="ctr" rtl="0">
              <a:lnSpc>
                <a:spcPct val="115000"/>
              </a:lnSpc>
              <a:spcBef>
                <a:spcPts val="0"/>
              </a:spcBef>
              <a:spcAft>
                <a:spcPts val="0"/>
              </a:spcAft>
              <a:buClr>
                <a:schemeClr val="dk1"/>
              </a:buClr>
              <a:buSzPct val="95000"/>
            </a:pPr>
            <a:r>
              <a:rPr lang="es-419" sz="1800" dirty="0">
                <a:solidFill>
                  <a:schemeClr val="dk1"/>
                </a:solidFill>
                <a:latin typeface="Calibri"/>
                <a:ea typeface="Calibri"/>
                <a:cs typeface="Calibri"/>
                <a:sym typeface="Calibri"/>
              </a:rPr>
              <a:t>Planteen preguntas que les parecen relevantes investigar en este contexto</a:t>
            </a:r>
          </a:p>
        </p:txBody>
      </p:sp>
    </p:spTree>
    <p:extLst>
      <p:ext uri="{BB962C8B-B14F-4D97-AF65-F5344CB8AC3E}">
        <p14:creationId xmlns:p14="http://schemas.microsoft.com/office/powerpoint/2010/main" val="273178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Consulta del tiempo diario en redes</a:t>
            </a:r>
            <a:endParaRPr sz="3000" b="1" i="0" u="none" strike="noStrike" cap="none" dirty="0">
              <a:solidFill>
                <a:srgbClr val="423B71"/>
              </a:solidFill>
              <a:latin typeface="Calibri"/>
              <a:ea typeface="Calibri"/>
              <a:cs typeface="Calibri"/>
              <a:sym typeface="Calibri"/>
            </a:endParaRPr>
          </a:p>
        </p:txBody>
      </p:sp>
      <p:sp>
        <p:nvSpPr>
          <p:cNvPr id="2" name="Google Shape;149;p29">
            <a:extLst>
              <a:ext uri="{FF2B5EF4-FFF2-40B4-BE49-F238E27FC236}">
                <a16:creationId xmlns:a16="http://schemas.microsoft.com/office/drawing/2014/main" id="{F0017CAA-C4AC-806C-2ED8-DD98A2FDAF48}"/>
              </a:ext>
            </a:extLst>
          </p:cNvPr>
          <p:cNvSpPr txBox="1"/>
          <p:nvPr/>
        </p:nvSpPr>
        <p:spPr>
          <a:xfrm>
            <a:off x="336767" y="1256292"/>
            <a:ext cx="8685790" cy="750945"/>
          </a:xfrm>
          <a:prstGeom prst="rect">
            <a:avLst/>
          </a:prstGeom>
          <a:solidFill>
            <a:srgbClr val="F3F3F3"/>
          </a:solidFill>
          <a:ln>
            <a:noFill/>
          </a:ln>
        </p:spPr>
        <p:txBody>
          <a:bodyPr spcFirstLastPara="1" wrap="square" lIns="91425" tIns="91425" rIns="91425" bIns="91425" anchor="t" anchorCtr="0">
            <a:spAutoFit/>
          </a:bodyPr>
          <a:lstStyle/>
          <a:p>
            <a:pPr marL="101600" lvl="0" rtl="0">
              <a:lnSpc>
                <a:spcPct val="115000"/>
              </a:lnSpc>
              <a:spcBef>
                <a:spcPts val="0"/>
              </a:spcBef>
              <a:spcAft>
                <a:spcPts val="0"/>
              </a:spcAft>
              <a:buClr>
                <a:schemeClr val="dk1"/>
              </a:buClr>
              <a:buSzPct val="95000"/>
            </a:pPr>
            <a:r>
              <a:rPr lang="es-ES" sz="1600" dirty="0">
                <a:solidFill>
                  <a:schemeClr val="dk1"/>
                </a:solidFill>
                <a:latin typeface="Calibri"/>
                <a:ea typeface="Calibri"/>
                <a:cs typeface="Calibri"/>
                <a:sym typeface="Calibri"/>
              </a:rPr>
              <a:t>En sus celulares pueden consultar el tiempo diario que ocupan sus celulares y en las distintas redes sociales.</a:t>
            </a:r>
            <a:r>
              <a:rPr lang="es-ES" sz="1600" i="1" dirty="0">
                <a:solidFill>
                  <a:schemeClr val="dk1"/>
                </a:solidFill>
                <a:latin typeface="Calibri"/>
                <a:ea typeface="Calibri"/>
                <a:cs typeface="Calibri"/>
                <a:sym typeface="Calibri"/>
              </a:rPr>
              <a:t> </a:t>
            </a:r>
            <a:endParaRPr lang="es-419" sz="1600" i="1" dirty="0">
              <a:solidFill>
                <a:schemeClr val="dk1"/>
              </a:solidFill>
              <a:latin typeface="Calibri"/>
              <a:ea typeface="Calibri"/>
              <a:cs typeface="Calibri"/>
              <a:sym typeface="Calibri"/>
            </a:endParaRPr>
          </a:p>
        </p:txBody>
      </p:sp>
      <p:pic>
        <p:nvPicPr>
          <p:cNvPr id="9" name="Imagen 8" descr="Interfaz de usuario gráfica, Aplicación&#10;&#10;Descripción generada automáticamente con confianza media">
            <a:extLst>
              <a:ext uri="{FF2B5EF4-FFF2-40B4-BE49-F238E27FC236}">
                <a16:creationId xmlns:a16="http://schemas.microsoft.com/office/drawing/2014/main" id="{FFA029C5-9A21-6A54-3041-58C1B57CE07D}"/>
              </a:ext>
            </a:extLst>
          </p:cNvPr>
          <p:cNvPicPr>
            <a:picLocks noChangeAspect="1"/>
          </p:cNvPicPr>
          <p:nvPr/>
        </p:nvPicPr>
        <p:blipFill rotWithShape="1">
          <a:blip r:embed="rId3"/>
          <a:srcRect t="11588" b="14272"/>
          <a:stretch/>
        </p:blipFill>
        <p:spPr>
          <a:xfrm>
            <a:off x="6693656" y="2318482"/>
            <a:ext cx="1557375" cy="2565824"/>
          </a:xfrm>
          <a:prstGeom prst="rect">
            <a:avLst/>
          </a:prstGeom>
          <a:ln>
            <a:solidFill>
              <a:schemeClr val="tx2">
                <a:lumMod val="75000"/>
              </a:schemeClr>
            </a:solidFill>
          </a:ln>
        </p:spPr>
      </p:pic>
      <p:sp>
        <p:nvSpPr>
          <p:cNvPr id="10" name="Flecha: a la derecha 9">
            <a:extLst>
              <a:ext uri="{FF2B5EF4-FFF2-40B4-BE49-F238E27FC236}">
                <a16:creationId xmlns:a16="http://schemas.microsoft.com/office/drawing/2014/main" id="{23353CA8-02A7-0573-FE33-E1F23B3D02CA}"/>
              </a:ext>
            </a:extLst>
          </p:cNvPr>
          <p:cNvSpPr/>
          <p:nvPr/>
        </p:nvSpPr>
        <p:spPr>
          <a:xfrm>
            <a:off x="3248566" y="3449485"/>
            <a:ext cx="328613" cy="293839"/>
          </a:xfrm>
          <a:prstGeom prst="rightArrow">
            <a:avLst/>
          </a:prstGeom>
          <a:solidFill>
            <a:srgbClr val="62B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Flecha: a la derecha 11">
            <a:extLst>
              <a:ext uri="{FF2B5EF4-FFF2-40B4-BE49-F238E27FC236}">
                <a16:creationId xmlns:a16="http://schemas.microsoft.com/office/drawing/2014/main" id="{852DE619-342C-8DC8-E221-5F1C2384C54A}"/>
              </a:ext>
            </a:extLst>
          </p:cNvPr>
          <p:cNvSpPr/>
          <p:nvPr/>
        </p:nvSpPr>
        <p:spPr>
          <a:xfrm>
            <a:off x="5937644" y="3449485"/>
            <a:ext cx="328613" cy="293839"/>
          </a:xfrm>
          <a:prstGeom prst="rightArrow">
            <a:avLst/>
          </a:prstGeom>
          <a:solidFill>
            <a:srgbClr val="62B7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grpSp>
        <p:nvGrpSpPr>
          <p:cNvPr id="15" name="Grupo 14">
            <a:extLst>
              <a:ext uri="{FF2B5EF4-FFF2-40B4-BE49-F238E27FC236}">
                <a16:creationId xmlns:a16="http://schemas.microsoft.com/office/drawing/2014/main" id="{3CE22A98-D57E-5A6E-6866-664AF56518D4}"/>
              </a:ext>
            </a:extLst>
          </p:cNvPr>
          <p:cNvGrpSpPr/>
          <p:nvPr/>
        </p:nvGrpSpPr>
        <p:grpSpPr>
          <a:xfrm>
            <a:off x="641477" y="2527973"/>
            <a:ext cx="2180304" cy="2218283"/>
            <a:chOff x="641477" y="2527973"/>
            <a:chExt cx="2180304" cy="2218283"/>
          </a:xfrm>
        </p:grpSpPr>
        <p:pic>
          <p:nvPicPr>
            <p:cNvPr id="7" name="Imagen 6" descr="Interfaz de usuario gráfica, Aplicación&#10;&#10;Descripción generada automáticamente">
              <a:extLst>
                <a:ext uri="{FF2B5EF4-FFF2-40B4-BE49-F238E27FC236}">
                  <a16:creationId xmlns:a16="http://schemas.microsoft.com/office/drawing/2014/main" id="{98EE3A1C-CC40-BED8-A640-E26C6C15B489}"/>
                </a:ext>
              </a:extLst>
            </p:cNvPr>
            <p:cNvPicPr>
              <a:picLocks noChangeAspect="1"/>
            </p:cNvPicPr>
            <p:nvPr/>
          </p:nvPicPr>
          <p:blipFill rotWithShape="1">
            <a:blip r:embed="rId4"/>
            <a:srcRect t="1" b="54216"/>
            <a:stretch/>
          </p:blipFill>
          <p:spPr>
            <a:xfrm>
              <a:off x="641477" y="2527973"/>
              <a:ext cx="2180304" cy="2218283"/>
            </a:xfrm>
            <a:prstGeom prst="rect">
              <a:avLst/>
            </a:prstGeom>
            <a:ln>
              <a:solidFill>
                <a:schemeClr val="tx2">
                  <a:lumMod val="75000"/>
                </a:schemeClr>
              </a:solidFill>
            </a:ln>
          </p:spPr>
        </p:pic>
        <p:sp>
          <p:nvSpPr>
            <p:cNvPr id="13" name="Rectángulo 12">
              <a:extLst>
                <a:ext uri="{FF2B5EF4-FFF2-40B4-BE49-F238E27FC236}">
                  <a16:creationId xmlns:a16="http://schemas.microsoft.com/office/drawing/2014/main" id="{0174AC9C-EA76-6B03-631A-CE3BC342D3D4}"/>
                </a:ext>
              </a:extLst>
            </p:cNvPr>
            <p:cNvSpPr/>
            <p:nvPr/>
          </p:nvSpPr>
          <p:spPr>
            <a:xfrm>
              <a:off x="659880" y="3743323"/>
              <a:ext cx="2130298" cy="450057"/>
            </a:xfrm>
            <a:prstGeom prst="rect">
              <a:avLst/>
            </a:prstGeom>
            <a:noFill/>
            <a:ln>
              <a:solidFill>
                <a:srgbClr val="62B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grpSp>
      <p:grpSp>
        <p:nvGrpSpPr>
          <p:cNvPr id="16" name="Grupo 15">
            <a:extLst>
              <a:ext uri="{FF2B5EF4-FFF2-40B4-BE49-F238E27FC236}">
                <a16:creationId xmlns:a16="http://schemas.microsoft.com/office/drawing/2014/main" id="{7F9CC5CC-A903-64D5-B3C8-B475C966714A}"/>
              </a:ext>
            </a:extLst>
          </p:cNvPr>
          <p:cNvGrpSpPr/>
          <p:nvPr/>
        </p:nvGrpSpPr>
        <p:grpSpPr>
          <a:xfrm>
            <a:off x="3888613" y="2409443"/>
            <a:ext cx="1621632" cy="2336813"/>
            <a:chOff x="3888613" y="2409443"/>
            <a:chExt cx="1621632" cy="2336813"/>
          </a:xfrm>
        </p:grpSpPr>
        <p:pic>
          <p:nvPicPr>
            <p:cNvPr id="5" name="Imagen 4" descr="Diagrama&#10;&#10;Descripción generada automáticamente">
              <a:extLst>
                <a:ext uri="{FF2B5EF4-FFF2-40B4-BE49-F238E27FC236}">
                  <a16:creationId xmlns:a16="http://schemas.microsoft.com/office/drawing/2014/main" id="{D42DC177-3B82-8F96-2955-1E3CB114D28E}"/>
                </a:ext>
              </a:extLst>
            </p:cNvPr>
            <p:cNvPicPr>
              <a:picLocks noChangeAspect="1"/>
            </p:cNvPicPr>
            <p:nvPr/>
          </p:nvPicPr>
          <p:blipFill>
            <a:blip r:embed="rId5"/>
            <a:stretch>
              <a:fillRect/>
            </a:stretch>
          </p:blipFill>
          <p:spPr>
            <a:xfrm>
              <a:off x="3888613" y="2409443"/>
              <a:ext cx="1621632" cy="2336813"/>
            </a:xfrm>
            <a:prstGeom prst="rect">
              <a:avLst/>
            </a:prstGeom>
            <a:ln>
              <a:solidFill>
                <a:schemeClr val="tx2">
                  <a:lumMod val="75000"/>
                </a:schemeClr>
              </a:solidFill>
            </a:ln>
          </p:spPr>
        </p:pic>
        <p:sp>
          <p:nvSpPr>
            <p:cNvPr id="14" name="Rectángulo 13">
              <a:extLst>
                <a:ext uri="{FF2B5EF4-FFF2-40B4-BE49-F238E27FC236}">
                  <a16:creationId xmlns:a16="http://schemas.microsoft.com/office/drawing/2014/main" id="{62560689-706E-F662-284D-654EA2B3B4F1}"/>
                </a:ext>
              </a:extLst>
            </p:cNvPr>
            <p:cNvSpPr/>
            <p:nvPr/>
          </p:nvSpPr>
          <p:spPr>
            <a:xfrm>
              <a:off x="3955185" y="3343276"/>
              <a:ext cx="1359765" cy="1071562"/>
            </a:xfrm>
            <a:prstGeom prst="rect">
              <a:avLst/>
            </a:prstGeom>
            <a:noFill/>
            <a:ln>
              <a:solidFill>
                <a:srgbClr val="62B7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grpSp>
      <p:sp>
        <p:nvSpPr>
          <p:cNvPr id="17" name="CuadroTexto 16">
            <a:extLst>
              <a:ext uri="{FF2B5EF4-FFF2-40B4-BE49-F238E27FC236}">
                <a16:creationId xmlns:a16="http://schemas.microsoft.com/office/drawing/2014/main" id="{F2D54DFB-A6AD-EA91-7CEB-E4C6519C4911}"/>
              </a:ext>
            </a:extLst>
          </p:cNvPr>
          <p:cNvSpPr txBox="1"/>
          <p:nvPr/>
        </p:nvSpPr>
        <p:spPr>
          <a:xfrm>
            <a:off x="396430" y="2060185"/>
            <a:ext cx="3421129" cy="246221"/>
          </a:xfrm>
          <a:prstGeom prst="rect">
            <a:avLst/>
          </a:prstGeom>
          <a:noFill/>
        </p:spPr>
        <p:txBody>
          <a:bodyPr wrap="none" rtlCol="0">
            <a:spAutoFit/>
          </a:bodyPr>
          <a:lstStyle/>
          <a:p>
            <a:r>
              <a:rPr lang="es-ES" sz="1000" i="1" dirty="0">
                <a:latin typeface="Calibri" panose="020F0502020204030204" pitchFamily="34" charset="0"/>
                <a:cs typeface="Calibri" panose="020F0502020204030204" pitchFamily="34" charset="0"/>
              </a:rPr>
              <a:t>*Explicación para Android, en </a:t>
            </a:r>
            <a:r>
              <a:rPr lang="es-ES" sz="1000" i="1" dirty="0" err="1">
                <a:latin typeface="Calibri" panose="020F0502020204030204" pitchFamily="34" charset="0"/>
                <a:cs typeface="Calibri" panose="020F0502020204030204" pitchFamily="34" charset="0"/>
              </a:rPr>
              <a:t>Iphone</a:t>
            </a:r>
            <a:r>
              <a:rPr lang="es-ES" sz="1000" i="1" dirty="0">
                <a:latin typeface="Calibri" panose="020F0502020204030204" pitchFamily="34" charset="0"/>
                <a:cs typeface="Calibri" panose="020F0502020204030204" pitchFamily="34" charset="0"/>
              </a:rPr>
              <a:t> el proceso es muy similar</a:t>
            </a:r>
            <a:endParaRPr lang="es-419" sz="1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89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30" y="463162"/>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Desafío</a:t>
            </a:r>
            <a:endParaRPr sz="3000" b="1" i="0" u="none" strike="noStrike" cap="none" dirty="0">
              <a:solidFill>
                <a:srgbClr val="423B71"/>
              </a:solidFill>
              <a:latin typeface="Calibri"/>
              <a:ea typeface="Calibri"/>
              <a:cs typeface="Calibri"/>
              <a:sym typeface="Calibri"/>
            </a:endParaRPr>
          </a:p>
        </p:txBody>
      </p:sp>
      <p:sp>
        <p:nvSpPr>
          <p:cNvPr id="2" name="Google Shape;149;p29">
            <a:extLst>
              <a:ext uri="{FF2B5EF4-FFF2-40B4-BE49-F238E27FC236}">
                <a16:creationId xmlns:a16="http://schemas.microsoft.com/office/drawing/2014/main" id="{F0017CAA-C4AC-806C-2ED8-DD98A2FDAF48}"/>
              </a:ext>
            </a:extLst>
          </p:cNvPr>
          <p:cNvSpPr txBox="1"/>
          <p:nvPr/>
        </p:nvSpPr>
        <p:spPr>
          <a:xfrm>
            <a:off x="336767" y="1256292"/>
            <a:ext cx="8685790" cy="1034099"/>
          </a:xfrm>
          <a:prstGeom prst="rect">
            <a:avLst/>
          </a:prstGeom>
          <a:solidFill>
            <a:srgbClr val="F3F3F3"/>
          </a:solidFill>
          <a:ln>
            <a:noFill/>
          </a:ln>
        </p:spPr>
        <p:txBody>
          <a:bodyPr spcFirstLastPara="1" wrap="square" lIns="91425" tIns="91425" rIns="91425" bIns="91425" anchor="t" anchorCtr="0">
            <a:spAutoFit/>
          </a:bodyPr>
          <a:lstStyle/>
          <a:p>
            <a:pPr marL="101600" lvl="0" rtl="0">
              <a:lnSpc>
                <a:spcPct val="115000"/>
              </a:lnSpc>
              <a:spcBef>
                <a:spcPts val="0"/>
              </a:spcBef>
              <a:spcAft>
                <a:spcPts val="0"/>
              </a:spcAft>
              <a:buClr>
                <a:schemeClr val="dk1"/>
              </a:buClr>
              <a:buSzPct val="95000"/>
            </a:pPr>
            <a:r>
              <a:rPr lang="es-ES" sz="1600" dirty="0">
                <a:solidFill>
                  <a:schemeClr val="dk1"/>
                </a:solidFill>
                <a:latin typeface="Calibri"/>
                <a:ea typeface="Calibri"/>
                <a:cs typeface="Calibri"/>
                <a:sym typeface="Calibri"/>
              </a:rPr>
              <a:t>Considerando la información anterior, y las preguntas que mencionaron anteriormente, </a:t>
            </a:r>
          </a:p>
          <a:p>
            <a:pPr marL="101600" lvl="0" rtl="0">
              <a:lnSpc>
                <a:spcPct val="115000"/>
              </a:lnSpc>
              <a:spcBef>
                <a:spcPts val="0"/>
              </a:spcBef>
              <a:spcAft>
                <a:spcPts val="0"/>
              </a:spcAft>
              <a:buClr>
                <a:schemeClr val="dk1"/>
              </a:buClr>
              <a:buSzPct val="95000"/>
            </a:pPr>
            <a:endParaRPr lang="es-ES" sz="1600" i="1" dirty="0">
              <a:solidFill>
                <a:schemeClr val="dk1"/>
              </a:solidFill>
              <a:latin typeface="Calibri"/>
              <a:ea typeface="Calibri"/>
              <a:cs typeface="Calibri"/>
              <a:sym typeface="Calibri"/>
            </a:endParaRPr>
          </a:p>
          <a:p>
            <a:pPr marL="101600" lvl="0" algn="ctr" rtl="0">
              <a:lnSpc>
                <a:spcPct val="115000"/>
              </a:lnSpc>
              <a:spcBef>
                <a:spcPts val="0"/>
              </a:spcBef>
              <a:spcAft>
                <a:spcPts val="0"/>
              </a:spcAft>
              <a:buClr>
                <a:schemeClr val="dk1"/>
              </a:buClr>
              <a:buSzPct val="95000"/>
            </a:pPr>
            <a:r>
              <a:rPr lang="es-ES" sz="1600" b="1" i="1" dirty="0">
                <a:solidFill>
                  <a:schemeClr val="dk1"/>
                </a:solidFill>
                <a:latin typeface="Calibri"/>
                <a:ea typeface="Calibri"/>
                <a:cs typeface="Calibri"/>
                <a:sym typeface="Calibri"/>
              </a:rPr>
              <a:t>¿Cuáles de ellas se pueden responder con los datos obtenidos a partir de los celulares?</a:t>
            </a:r>
            <a:endParaRPr lang="es-419" sz="1600" b="1" i="1" dirty="0">
              <a:solidFill>
                <a:schemeClr val="dk1"/>
              </a:solidFill>
              <a:latin typeface="Calibri"/>
              <a:ea typeface="Calibri"/>
              <a:cs typeface="Calibri"/>
              <a:sym typeface="Calibri"/>
            </a:endParaRPr>
          </a:p>
        </p:txBody>
      </p:sp>
      <p:pic>
        <p:nvPicPr>
          <p:cNvPr id="4" name="Gráfico 3" descr="Usuarios con relleno sólido">
            <a:extLst>
              <a:ext uri="{FF2B5EF4-FFF2-40B4-BE49-F238E27FC236}">
                <a16:creationId xmlns:a16="http://schemas.microsoft.com/office/drawing/2014/main" id="{09CA4092-7E67-6350-9071-944E2753A9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5043" y="2320050"/>
            <a:ext cx="643945" cy="643945"/>
          </a:xfrm>
          <a:prstGeom prst="rect">
            <a:avLst/>
          </a:prstGeom>
        </p:spPr>
      </p:pic>
      <p:sp>
        <p:nvSpPr>
          <p:cNvPr id="6" name="CuadroTexto 5">
            <a:extLst>
              <a:ext uri="{FF2B5EF4-FFF2-40B4-BE49-F238E27FC236}">
                <a16:creationId xmlns:a16="http://schemas.microsoft.com/office/drawing/2014/main" id="{211EAB9F-0F8E-32E0-838F-B7F8B9B9526A}"/>
              </a:ext>
            </a:extLst>
          </p:cNvPr>
          <p:cNvSpPr txBox="1"/>
          <p:nvPr/>
        </p:nvSpPr>
        <p:spPr>
          <a:xfrm>
            <a:off x="7068988" y="2503522"/>
            <a:ext cx="1330814" cy="276999"/>
          </a:xfrm>
          <a:prstGeom prst="rect">
            <a:avLst/>
          </a:prstGeom>
          <a:noFill/>
        </p:spPr>
        <p:txBody>
          <a:bodyPr wrap="none" rtlCol="0">
            <a:spAutoFit/>
          </a:bodyPr>
          <a:lstStyle/>
          <a:p>
            <a:r>
              <a:rPr lang="es-ES" sz="1200" i="1" dirty="0">
                <a:latin typeface="Calibri" panose="020F0502020204030204" pitchFamily="34" charset="0"/>
                <a:cs typeface="Calibri" panose="020F0502020204030204" pitchFamily="34" charset="0"/>
              </a:rPr>
              <a:t>*Trabajo en grupo</a:t>
            </a:r>
            <a:endParaRPr lang="es-419"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97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43911" y="363149"/>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Pregunta estadística</a:t>
            </a:r>
            <a:endParaRPr sz="3000" b="1" i="0" u="none" strike="noStrike" cap="none" dirty="0">
              <a:solidFill>
                <a:srgbClr val="423B71"/>
              </a:solidFill>
              <a:latin typeface="Calibri"/>
              <a:ea typeface="Calibri"/>
              <a:cs typeface="Calibri"/>
              <a:sym typeface="Calibri"/>
            </a:endParaRPr>
          </a:p>
        </p:txBody>
      </p:sp>
      <p:sp>
        <p:nvSpPr>
          <p:cNvPr id="2" name="Google Shape;149;p29">
            <a:extLst>
              <a:ext uri="{FF2B5EF4-FFF2-40B4-BE49-F238E27FC236}">
                <a16:creationId xmlns:a16="http://schemas.microsoft.com/office/drawing/2014/main" id="{F0017CAA-C4AC-806C-2ED8-DD98A2FDAF48}"/>
              </a:ext>
            </a:extLst>
          </p:cNvPr>
          <p:cNvSpPr txBox="1"/>
          <p:nvPr/>
        </p:nvSpPr>
        <p:spPr>
          <a:xfrm>
            <a:off x="343911" y="1749211"/>
            <a:ext cx="8671502" cy="2414477"/>
          </a:xfrm>
          <a:prstGeom prst="rect">
            <a:avLst/>
          </a:prstGeom>
          <a:solidFill>
            <a:srgbClr val="F3F3F3"/>
          </a:solidFill>
          <a:ln>
            <a:noFill/>
          </a:ln>
        </p:spPr>
        <p:txBody>
          <a:bodyPr spcFirstLastPara="1" wrap="square" lIns="91425" tIns="91425" rIns="91425" bIns="91425" anchor="t" anchorCtr="0">
            <a:spAutoFit/>
          </a:bodyPr>
          <a:lstStyle/>
          <a:p>
            <a:pPr marL="101600" lvl="0" algn="just" rtl="0">
              <a:lnSpc>
                <a:spcPct val="115000"/>
              </a:lnSpc>
              <a:spcBef>
                <a:spcPts val="0"/>
              </a:spcBef>
              <a:spcAft>
                <a:spcPts val="0"/>
              </a:spcAft>
              <a:buClr>
                <a:schemeClr val="dk1"/>
              </a:buClr>
              <a:buSzPct val="95000"/>
            </a:pPr>
            <a:r>
              <a:rPr lang="es-419" sz="1800" dirty="0">
                <a:solidFill>
                  <a:schemeClr val="dk1"/>
                </a:solidFill>
                <a:latin typeface="Calibri"/>
                <a:ea typeface="Calibri"/>
                <a:cs typeface="Calibri"/>
                <a:sym typeface="Calibri"/>
              </a:rPr>
              <a:t>Una </a:t>
            </a:r>
            <a:r>
              <a:rPr lang="es-419" sz="1800" b="1" dirty="0">
                <a:solidFill>
                  <a:schemeClr val="dk1"/>
                </a:solidFill>
                <a:latin typeface="Calibri"/>
                <a:ea typeface="Calibri"/>
                <a:cs typeface="Calibri"/>
                <a:sym typeface="Calibri"/>
              </a:rPr>
              <a:t>pregunta estadística </a:t>
            </a:r>
            <a:r>
              <a:rPr lang="es-419" sz="1800" dirty="0">
                <a:solidFill>
                  <a:schemeClr val="dk1"/>
                </a:solidFill>
                <a:latin typeface="Calibri"/>
                <a:ea typeface="Calibri"/>
                <a:cs typeface="Calibri"/>
                <a:sym typeface="Calibri"/>
              </a:rPr>
              <a:t>es aquella que puede ser respondida analizando datos que muestran variabilidad. Además de ser estadística, la pregunta de investigación debe satisfacer que:</a:t>
            </a:r>
          </a:p>
          <a:p>
            <a:pPr marL="101600" lvl="0" rtl="0">
              <a:lnSpc>
                <a:spcPct val="115000"/>
              </a:lnSpc>
              <a:spcBef>
                <a:spcPts val="0"/>
              </a:spcBef>
              <a:spcAft>
                <a:spcPts val="0"/>
              </a:spcAft>
              <a:buClr>
                <a:schemeClr val="dk1"/>
              </a:buClr>
              <a:buSzPct val="95000"/>
            </a:pPr>
            <a:endParaRPr lang="es-419" sz="1800" dirty="0">
              <a:solidFill>
                <a:schemeClr val="dk1"/>
              </a:solidFill>
              <a:latin typeface="Calibri"/>
              <a:ea typeface="Calibri"/>
              <a:cs typeface="Calibri"/>
              <a:sym typeface="Calibri"/>
            </a:endParaRPr>
          </a:p>
          <a:p>
            <a:pPr marL="444500" lvl="0" indent="-342900" rtl="0">
              <a:lnSpc>
                <a:spcPct val="115000"/>
              </a:lnSpc>
              <a:spcBef>
                <a:spcPts val="0"/>
              </a:spcBef>
              <a:spcAft>
                <a:spcPts val="0"/>
              </a:spcAft>
              <a:buClr>
                <a:schemeClr val="dk1"/>
              </a:buClr>
              <a:buSzPct val="95000"/>
              <a:buFont typeface="+mj-lt"/>
              <a:buAutoNum type="arabicPeriod"/>
            </a:pPr>
            <a:r>
              <a:rPr lang="es-419" sz="1800" dirty="0">
                <a:solidFill>
                  <a:schemeClr val="dk1"/>
                </a:solidFill>
                <a:latin typeface="Calibri"/>
                <a:ea typeface="Calibri"/>
                <a:cs typeface="Calibri"/>
                <a:sym typeface="Calibri"/>
              </a:rPr>
              <a:t>Sea factible de responder con los datos que se cuentan.</a:t>
            </a:r>
          </a:p>
          <a:p>
            <a:pPr marL="444500" lvl="0" indent="-342900" rtl="0">
              <a:lnSpc>
                <a:spcPct val="115000"/>
              </a:lnSpc>
              <a:spcBef>
                <a:spcPts val="0"/>
              </a:spcBef>
              <a:spcAft>
                <a:spcPts val="0"/>
              </a:spcAft>
              <a:buClr>
                <a:schemeClr val="dk1"/>
              </a:buClr>
              <a:buSzPct val="95000"/>
              <a:buFont typeface="+mj-lt"/>
              <a:buAutoNum type="arabicPeriod"/>
            </a:pPr>
            <a:r>
              <a:rPr lang="es-419" sz="1800" dirty="0">
                <a:solidFill>
                  <a:schemeClr val="dk1"/>
                </a:solidFill>
                <a:latin typeface="Calibri"/>
                <a:ea typeface="Calibri"/>
                <a:cs typeface="Calibri"/>
                <a:sym typeface="Calibri"/>
              </a:rPr>
              <a:t>Refiere a la población para la cual se disponen dichos datos.</a:t>
            </a:r>
          </a:p>
          <a:p>
            <a:pPr marL="444500" lvl="0" indent="-342900" rtl="0">
              <a:lnSpc>
                <a:spcPct val="115000"/>
              </a:lnSpc>
              <a:spcBef>
                <a:spcPts val="0"/>
              </a:spcBef>
              <a:spcAft>
                <a:spcPts val="0"/>
              </a:spcAft>
              <a:buClr>
                <a:schemeClr val="dk1"/>
              </a:buClr>
              <a:buSzPct val="95000"/>
              <a:buFont typeface="+mj-lt"/>
              <a:buAutoNum type="arabicPeriod"/>
            </a:pPr>
            <a:r>
              <a:rPr lang="es-419" sz="1800" dirty="0">
                <a:solidFill>
                  <a:schemeClr val="dk1"/>
                </a:solidFill>
                <a:latin typeface="Calibri"/>
                <a:ea typeface="Calibri"/>
                <a:cs typeface="Calibri"/>
                <a:sym typeface="Calibri"/>
              </a:rPr>
              <a:t>Puede abordarse con los análisis estadísticos conocidos por los estudiantes.</a:t>
            </a:r>
            <a:endParaRPr lang="es-419" sz="1800" b="1"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0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427800" y="355375"/>
            <a:ext cx="41442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Desafío</a:t>
            </a:r>
            <a:endParaRPr sz="3000" b="1" i="0" u="none" strike="noStrike" cap="none" dirty="0">
              <a:solidFill>
                <a:srgbClr val="423B71"/>
              </a:solidFill>
              <a:latin typeface="Calibri"/>
              <a:ea typeface="Calibri"/>
              <a:cs typeface="Calibri"/>
              <a:sym typeface="Calibri"/>
            </a:endParaRPr>
          </a:p>
        </p:txBody>
      </p:sp>
      <p:sp>
        <p:nvSpPr>
          <p:cNvPr id="162" name="Google Shape;162;p31"/>
          <p:cNvSpPr txBox="1"/>
          <p:nvPr/>
        </p:nvSpPr>
        <p:spPr>
          <a:xfrm>
            <a:off x="1031490" y="2853110"/>
            <a:ext cx="7328177" cy="706317"/>
          </a:xfrm>
          <a:prstGeom prst="rect">
            <a:avLst/>
          </a:prstGeom>
          <a:noFill/>
          <a:ln>
            <a:solidFill>
              <a:srgbClr val="62B799"/>
            </a:solidFill>
            <a:prstDash val="dash"/>
          </a:ln>
        </p:spPr>
        <p:txBody>
          <a:bodyPr spcFirstLastPara="1" wrap="square" lIns="68575" tIns="34275" rIns="68575" bIns="34275"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1800" dirty="0">
                <a:solidFill>
                  <a:schemeClr val="dk1"/>
                </a:solidFill>
                <a:latin typeface="Calibri"/>
                <a:ea typeface="Calibri"/>
                <a:cs typeface="Calibri"/>
                <a:sym typeface="Calibri"/>
              </a:rPr>
              <a:t>De ahora en adelante trabajarán en realizar un proceso de investigación y análisis que los lleve a responder la pregunta que han planteado</a:t>
            </a:r>
            <a:endParaRPr sz="1800" i="0" u="none" strike="noStrike" cap="none" dirty="0">
              <a:solidFill>
                <a:schemeClr val="dk1"/>
              </a:solidFill>
              <a:latin typeface="Calibri"/>
              <a:ea typeface="Calibri"/>
              <a:cs typeface="Calibri"/>
              <a:sym typeface="Calibri"/>
            </a:endParaRPr>
          </a:p>
        </p:txBody>
      </p:sp>
      <p:sp>
        <p:nvSpPr>
          <p:cNvPr id="2" name="Google Shape;149;p29">
            <a:extLst>
              <a:ext uri="{FF2B5EF4-FFF2-40B4-BE49-F238E27FC236}">
                <a16:creationId xmlns:a16="http://schemas.microsoft.com/office/drawing/2014/main" id="{C3D2B426-6589-E3C9-86B7-EB32E473D16B}"/>
              </a:ext>
            </a:extLst>
          </p:cNvPr>
          <p:cNvSpPr txBox="1"/>
          <p:nvPr/>
        </p:nvSpPr>
        <p:spPr>
          <a:xfrm>
            <a:off x="336767" y="1256292"/>
            <a:ext cx="8685790" cy="1034099"/>
          </a:xfrm>
          <a:prstGeom prst="rect">
            <a:avLst/>
          </a:prstGeom>
          <a:solidFill>
            <a:srgbClr val="F3F3F3"/>
          </a:solidFill>
          <a:ln>
            <a:noFill/>
          </a:ln>
        </p:spPr>
        <p:txBody>
          <a:bodyPr spcFirstLastPara="1" wrap="square" lIns="91425" tIns="91425" rIns="91425" bIns="91425" anchor="t" anchorCtr="0">
            <a:spAutoFit/>
          </a:bodyPr>
          <a:lstStyle/>
          <a:p>
            <a:pPr marL="101600" lvl="0" rtl="0">
              <a:lnSpc>
                <a:spcPct val="115000"/>
              </a:lnSpc>
              <a:spcBef>
                <a:spcPts val="0"/>
              </a:spcBef>
              <a:spcAft>
                <a:spcPts val="0"/>
              </a:spcAft>
              <a:buClr>
                <a:schemeClr val="dk1"/>
              </a:buClr>
              <a:buSzPct val="95000"/>
            </a:pPr>
            <a:r>
              <a:rPr lang="es-ES" sz="1600" dirty="0">
                <a:solidFill>
                  <a:schemeClr val="dk1"/>
                </a:solidFill>
                <a:latin typeface="Calibri"/>
                <a:ea typeface="Calibri"/>
                <a:cs typeface="Calibri"/>
                <a:sym typeface="Calibri"/>
              </a:rPr>
              <a:t>Considerando la información anterior, y las preguntas que mencionaron anteriormente, </a:t>
            </a:r>
          </a:p>
          <a:p>
            <a:pPr marL="101600" lvl="0" rtl="0">
              <a:lnSpc>
                <a:spcPct val="115000"/>
              </a:lnSpc>
              <a:spcBef>
                <a:spcPts val="0"/>
              </a:spcBef>
              <a:spcAft>
                <a:spcPts val="0"/>
              </a:spcAft>
              <a:buClr>
                <a:schemeClr val="dk1"/>
              </a:buClr>
              <a:buSzPct val="95000"/>
            </a:pPr>
            <a:endParaRPr lang="es-ES" sz="1600" i="1" dirty="0">
              <a:solidFill>
                <a:schemeClr val="dk1"/>
              </a:solidFill>
              <a:latin typeface="Calibri"/>
              <a:ea typeface="Calibri"/>
              <a:cs typeface="Calibri"/>
              <a:sym typeface="Calibri"/>
            </a:endParaRPr>
          </a:p>
          <a:p>
            <a:pPr marL="101600" lvl="0" algn="ctr" rtl="0">
              <a:lnSpc>
                <a:spcPct val="115000"/>
              </a:lnSpc>
              <a:spcBef>
                <a:spcPts val="0"/>
              </a:spcBef>
              <a:spcAft>
                <a:spcPts val="0"/>
              </a:spcAft>
              <a:buClr>
                <a:schemeClr val="dk1"/>
              </a:buClr>
              <a:buSzPct val="95000"/>
            </a:pPr>
            <a:r>
              <a:rPr lang="es-ES" sz="1600" b="1" i="1" dirty="0">
                <a:solidFill>
                  <a:schemeClr val="dk1"/>
                </a:solidFill>
                <a:latin typeface="Calibri"/>
                <a:ea typeface="Calibri"/>
                <a:cs typeface="Calibri"/>
                <a:sym typeface="Calibri"/>
              </a:rPr>
              <a:t>¿Cuáles de ellas se pueden responder con los datos obtenidos a partir de los celulares?</a:t>
            </a:r>
            <a:endParaRPr lang="es-419" sz="1600" b="1" i="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1306</Words>
  <Application>Microsoft Office PowerPoint</Application>
  <PresentationFormat>Presentación en pantalla (16:9)</PresentationFormat>
  <Paragraphs>124</Paragraphs>
  <Slides>27</Slides>
  <Notes>27</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27</vt:i4>
      </vt:variant>
    </vt:vector>
  </HeadingPairs>
  <TitlesOfParts>
    <vt:vector size="31" baseType="lpstr">
      <vt:lpstr>Arial</vt:lpstr>
      <vt:lpstr>Calibri</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4</cp:revision>
  <dcterms:modified xsi:type="dcterms:W3CDTF">2024-04-24T06:05:38Z</dcterms:modified>
</cp:coreProperties>
</file>