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71" r:id="rId4"/>
    <p:sldId id="286" r:id="rId5"/>
    <p:sldId id="259" r:id="rId6"/>
    <p:sldId id="272" r:id="rId7"/>
    <p:sldId id="278" r:id="rId8"/>
    <p:sldId id="260" r:id="rId9"/>
    <p:sldId id="274" r:id="rId10"/>
    <p:sldId id="275" r:id="rId11"/>
    <p:sldId id="276" r:id="rId12"/>
    <p:sldId id="264" r:id="rId13"/>
    <p:sldId id="279" r:id="rId14"/>
    <p:sldId id="280" r:id="rId15"/>
    <p:sldId id="277" r:id="rId16"/>
    <p:sldId id="281" r:id="rId17"/>
    <p:sldId id="265" r:id="rId18"/>
    <p:sldId id="282" r:id="rId19"/>
    <p:sldId id="269" r:id="rId20"/>
    <p:sldId id="288" r:id="rId21"/>
    <p:sldId id="284" r:id="rId22"/>
    <p:sldId id="289" r:id="rId23"/>
  </p:sldIdLst>
  <p:sldSz cx="12192000" cy="6858000"/>
  <p:notesSz cx="6797675" cy="9929813"/>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9E1"/>
    <a:srgbClr val="ECF5F7"/>
    <a:srgbClr val="433B71"/>
    <a:srgbClr val="FFFFFF"/>
    <a:srgbClr val="6CBB9F"/>
    <a:srgbClr val="D65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32" autoAdjust="0"/>
  </p:normalViewPr>
  <p:slideViewPr>
    <p:cSldViewPr snapToGrid="0">
      <p:cViewPr varScale="1">
        <p:scale>
          <a:sx n="57" d="100"/>
          <a:sy n="57" d="100"/>
        </p:scale>
        <p:origin x="15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5DFBEF75-2DD8-456D-9082-E3149AB7E7E7}" type="datetimeFigureOut">
              <a:rPr lang="es-419" smtClean="0"/>
              <a:t>29/8/2025</a:t>
            </a:fld>
            <a:endParaRPr lang="es-419"/>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79768" y="4778723"/>
            <a:ext cx="5438140" cy="390986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1" y="9431600"/>
            <a:ext cx="2945659" cy="498215"/>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50444" y="9431600"/>
            <a:ext cx="2945659" cy="498215"/>
          </a:xfrm>
          <a:prstGeom prst="rect">
            <a:avLst/>
          </a:prstGeom>
        </p:spPr>
        <p:txBody>
          <a:bodyPr vert="horz" lIns="91440" tIns="45720" rIns="91440" bIns="45720" rtlCol="0" anchor="b"/>
          <a:lstStyle>
            <a:lvl1pPr algn="r">
              <a:defRPr sz="1200"/>
            </a:lvl1pPr>
          </a:lstStyle>
          <a:p>
            <a:fld id="{B873A814-2C84-4F22-A0AC-6292CF9F9392}" type="slidenum">
              <a:rPr lang="es-419" smtClean="0"/>
              <a:t>‹Nº›</a:t>
            </a:fld>
            <a:endParaRPr lang="es-419"/>
          </a:p>
        </p:txBody>
      </p:sp>
    </p:spTree>
    <p:extLst>
      <p:ext uri="{BB962C8B-B14F-4D97-AF65-F5344CB8AC3E}">
        <p14:creationId xmlns:p14="http://schemas.microsoft.com/office/powerpoint/2010/main" val="100999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B873A814-2C84-4F22-A0AC-6292CF9F9392}" type="slidenum">
              <a:rPr lang="es-419" smtClean="0"/>
              <a:t>1</a:t>
            </a:fld>
            <a:endParaRPr lang="es-419"/>
          </a:p>
        </p:txBody>
      </p:sp>
    </p:spTree>
    <p:extLst>
      <p:ext uri="{BB962C8B-B14F-4D97-AF65-F5344CB8AC3E}">
        <p14:creationId xmlns:p14="http://schemas.microsoft.com/office/powerpoint/2010/main" val="209469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C569-EFC4-B54E-2BFB-1DCEEAD458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1F934C4-D525-0131-DD18-1BA3072B0F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B93734-220B-B5CE-5C0C-B3EACC9040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Notas para la discusión de curso completo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rtl="0"/>
            <a:r>
              <a:rPr lang="es-419" sz="1200" b="0" i="0" u="none" strike="noStrike" kern="1200" dirty="0">
                <a:solidFill>
                  <a:schemeClr val="tx1"/>
                </a:solidFill>
                <a:effectLst/>
                <a:latin typeface="+mn-lt"/>
                <a:ea typeface="+mn-ea"/>
                <a:cs typeface="+mn-cs"/>
              </a:rPr>
              <a:t>Asegúrese de que reconozcan que, para determinar si una relación de dependencia es una función, deben considerar los siguientes aspectos:</a:t>
            </a:r>
            <a:endParaRPr lang="es-419" dirty="0">
              <a:effectLst/>
            </a:endParaRP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Formulación de la pregunta clave (</a:t>
            </a:r>
            <a:r>
              <a:rPr lang="es-419" sz="1200" b="0" i="1" u="none" strike="noStrike" kern="1200" dirty="0">
                <a:solidFill>
                  <a:schemeClr val="tx1"/>
                </a:solidFill>
                <a:effectLst/>
                <a:latin typeface="+mn-lt"/>
                <a:ea typeface="+mn-ea"/>
                <a:cs typeface="+mn-cs"/>
              </a:rPr>
              <a:t>¿Qué deben preguntarse para analizar si la relación es una función? En el caso del tipo y el color de la fruta, ¿se debe evaluar si a cada color le corresponde una única fruta o si a cada fruta le corresponde un único color?</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Análisis del contexto (</a:t>
            </a:r>
            <a:r>
              <a:rPr lang="es-419" sz="1200" b="0" i="1" u="none" strike="noStrike" kern="1200" dirty="0">
                <a:solidFill>
                  <a:schemeClr val="tx1"/>
                </a:solidFill>
                <a:effectLst/>
                <a:latin typeface="+mn-lt"/>
                <a:ea typeface="+mn-ea"/>
                <a:cs typeface="+mn-cs"/>
              </a:rPr>
              <a:t>¿Es posible que un valor de la variable independiente tenga más de un valor de la variable dependiente en este contexto? En la situación de la temperatura: ¿para cada hora del día hay siempre una única temperatura o puede variar según otros factores?, ¿influye si la medición se realiza al sol o a la sombra?, ¿la temperatura será la misma en dos comunas diferentes a la misma hora?</a:t>
            </a:r>
            <a:r>
              <a:rPr lang="es-419" sz="1200" b="0" i="0" u="none" strike="noStrike" kern="1200" dirty="0">
                <a:solidFill>
                  <a:schemeClr val="tx1"/>
                </a:solidFill>
                <a:effectLst/>
                <a:latin typeface="+mn-lt"/>
                <a:ea typeface="+mn-ea"/>
                <a:cs typeface="+mn-cs"/>
              </a:rPr>
              <a:t>)</a:t>
            </a:r>
          </a:p>
          <a:p>
            <a:endParaRPr lang="es-419" dirty="0"/>
          </a:p>
        </p:txBody>
      </p:sp>
      <p:sp>
        <p:nvSpPr>
          <p:cNvPr id="4" name="Marcador de número de diapositiva 3">
            <a:extLst>
              <a:ext uri="{FF2B5EF4-FFF2-40B4-BE49-F238E27FC236}">
                <a16:creationId xmlns:a16="http://schemas.microsoft.com/office/drawing/2014/main" id="{093E6DF6-BA69-5ADB-4938-07BFA03F171E}"/>
              </a:ext>
            </a:extLst>
          </p:cNvPr>
          <p:cNvSpPr>
            <a:spLocks noGrp="1"/>
          </p:cNvSpPr>
          <p:nvPr>
            <p:ph type="sldNum" sz="quarter" idx="5"/>
          </p:nvPr>
        </p:nvSpPr>
        <p:spPr/>
        <p:txBody>
          <a:bodyPr/>
          <a:lstStyle/>
          <a:p>
            <a:fld id="{B873A814-2C84-4F22-A0AC-6292CF9F9392}" type="slidenum">
              <a:rPr lang="es-419" smtClean="0"/>
              <a:t>10</a:t>
            </a:fld>
            <a:endParaRPr lang="es-419"/>
          </a:p>
        </p:txBody>
      </p:sp>
    </p:spTree>
    <p:extLst>
      <p:ext uri="{BB962C8B-B14F-4D97-AF65-F5344CB8AC3E}">
        <p14:creationId xmlns:p14="http://schemas.microsoft.com/office/powerpoint/2010/main" val="112848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C25D-7E94-B5AA-8415-505D01383D7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7A1A1C-BEB2-6A29-D309-CF6CA3FA3E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AE13DD4-7D24-A086-DA5B-681BEAD79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Notas para la discusión de curso completo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rtl="0"/>
            <a:r>
              <a:rPr lang="es-419" sz="1200" b="0" i="0" u="none" strike="noStrike" kern="1200" dirty="0">
                <a:solidFill>
                  <a:schemeClr val="tx1"/>
                </a:solidFill>
                <a:effectLst/>
                <a:latin typeface="+mn-lt"/>
                <a:ea typeface="+mn-ea"/>
                <a:cs typeface="+mn-cs"/>
              </a:rPr>
              <a:t>Asegúrese de que reconozcan que, para determinar si una relación de dependencia es una función, deben considerar los siguientes aspectos:</a:t>
            </a:r>
            <a:endParaRPr lang="es-419" dirty="0">
              <a:effectLst/>
            </a:endParaRP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Formulación de la pregunta clave (</a:t>
            </a:r>
            <a:r>
              <a:rPr lang="es-419" sz="1200" b="0" i="1" u="none" strike="noStrike" kern="1200" dirty="0">
                <a:solidFill>
                  <a:schemeClr val="tx1"/>
                </a:solidFill>
                <a:effectLst/>
                <a:latin typeface="+mn-lt"/>
                <a:ea typeface="+mn-ea"/>
                <a:cs typeface="+mn-cs"/>
              </a:rPr>
              <a:t>¿Qué deben preguntarse para analizar si la relación es una función? En el caso del tipo y el color de la fruta, ¿se debe evaluar si a cada color le corresponde una única fruta o si a cada fruta le corresponde un único color?</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Análisis del contexto (</a:t>
            </a:r>
            <a:r>
              <a:rPr lang="es-419" sz="1200" b="0" i="1" u="none" strike="noStrike" kern="1200" dirty="0">
                <a:solidFill>
                  <a:schemeClr val="tx1"/>
                </a:solidFill>
                <a:effectLst/>
                <a:latin typeface="+mn-lt"/>
                <a:ea typeface="+mn-ea"/>
                <a:cs typeface="+mn-cs"/>
              </a:rPr>
              <a:t>¿Es posible que un valor de la variable independiente tenga más de un valor de la variable dependiente en este contexto? En la situación de la temperatura: ¿para cada hora del día hay siempre una única temperatura o puede variar según otros factores?, ¿influye si la medición se realiza al sol o a la sombra?, ¿la temperatura será la misma en dos comunas diferentes a la misma hora?</a:t>
            </a:r>
            <a:r>
              <a:rPr lang="es-419" sz="1200" b="0" i="0" u="none" strike="noStrike" kern="1200" dirty="0">
                <a:solidFill>
                  <a:schemeClr val="tx1"/>
                </a:solidFill>
                <a:effectLst/>
                <a:latin typeface="+mn-lt"/>
                <a:ea typeface="+mn-ea"/>
                <a:cs typeface="+mn-cs"/>
              </a:rPr>
              <a:t>)</a:t>
            </a:r>
          </a:p>
          <a:p>
            <a:endParaRPr lang="es-419" dirty="0"/>
          </a:p>
        </p:txBody>
      </p:sp>
      <p:sp>
        <p:nvSpPr>
          <p:cNvPr id="4" name="Marcador de número de diapositiva 3">
            <a:extLst>
              <a:ext uri="{FF2B5EF4-FFF2-40B4-BE49-F238E27FC236}">
                <a16:creationId xmlns:a16="http://schemas.microsoft.com/office/drawing/2014/main" id="{6329CAEB-9EA6-34A2-D527-8146F5C2FB55}"/>
              </a:ext>
            </a:extLst>
          </p:cNvPr>
          <p:cNvSpPr>
            <a:spLocks noGrp="1"/>
          </p:cNvSpPr>
          <p:nvPr>
            <p:ph type="sldNum" sz="quarter" idx="5"/>
          </p:nvPr>
        </p:nvSpPr>
        <p:spPr/>
        <p:txBody>
          <a:bodyPr/>
          <a:lstStyle/>
          <a:p>
            <a:fld id="{B873A814-2C84-4F22-A0AC-6292CF9F9392}" type="slidenum">
              <a:rPr lang="es-419" smtClean="0"/>
              <a:t>11</a:t>
            </a:fld>
            <a:endParaRPr lang="es-419"/>
          </a:p>
        </p:txBody>
      </p:sp>
    </p:spTree>
    <p:extLst>
      <p:ext uri="{BB962C8B-B14F-4D97-AF65-F5344CB8AC3E}">
        <p14:creationId xmlns:p14="http://schemas.microsoft.com/office/powerpoint/2010/main" val="411735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3039E-0608-A92E-0E94-903D6224219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BBA8E0-F7E9-3C23-0D9F-FE0385AEDB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A73D29-52A1-6891-4700-E024857F73E1}"/>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5450F351-2E7C-C03F-832F-DD7D750028EE}"/>
              </a:ext>
            </a:extLst>
          </p:cNvPr>
          <p:cNvSpPr>
            <a:spLocks noGrp="1"/>
          </p:cNvSpPr>
          <p:nvPr>
            <p:ph type="sldNum" sz="quarter" idx="5"/>
          </p:nvPr>
        </p:nvSpPr>
        <p:spPr/>
        <p:txBody>
          <a:bodyPr/>
          <a:lstStyle/>
          <a:p>
            <a:fld id="{B873A814-2C84-4F22-A0AC-6292CF9F9392}" type="slidenum">
              <a:rPr lang="es-419" smtClean="0"/>
              <a:t>12</a:t>
            </a:fld>
            <a:endParaRPr lang="es-419"/>
          </a:p>
        </p:txBody>
      </p:sp>
    </p:spTree>
    <p:extLst>
      <p:ext uri="{BB962C8B-B14F-4D97-AF65-F5344CB8AC3E}">
        <p14:creationId xmlns:p14="http://schemas.microsoft.com/office/powerpoint/2010/main" val="48767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98DE-4BF5-F361-BCAE-42C03B1960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001B15-41C9-82BA-BF2A-CBED7F5039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85D6939-E86C-9FE5-527F-EDA688FAEA20}"/>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E45AD50A-5DF1-E902-F454-C706A6DDE04C}"/>
              </a:ext>
            </a:extLst>
          </p:cNvPr>
          <p:cNvSpPr>
            <a:spLocks noGrp="1"/>
          </p:cNvSpPr>
          <p:nvPr>
            <p:ph type="sldNum" sz="quarter" idx="5"/>
          </p:nvPr>
        </p:nvSpPr>
        <p:spPr/>
        <p:txBody>
          <a:bodyPr/>
          <a:lstStyle/>
          <a:p>
            <a:fld id="{B873A814-2C84-4F22-A0AC-6292CF9F9392}" type="slidenum">
              <a:rPr lang="es-419" smtClean="0"/>
              <a:t>13</a:t>
            </a:fld>
            <a:endParaRPr lang="es-419"/>
          </a:p>
        </p:txBody>
      </p:sp>
    </p:spTree>
    <p:extLst>
      <p:ext uri="{BB962C8B-B14F-4D97-AF65-F5344CB8AC3E}">
        <p14:creationId xmlns:p14="http://schemas.microsoft.com/office/powerpoint/2010/main" val="219545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BAFF-E179-0D14-068F-0D3CE96D575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E37F29-3117-22AB-620B-F25B9F60882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316D210-EE02-C6EC-9899-1E20BFF59BE2}"/>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D5F60326-F8E5-D099-A829-80B1CBD18FA6}"/>
              </a:ext>
            </a:extLst>
          </p:cNvPr>
          <p:cNvSpPr>
            <a:spLocks noGrp="1"/>
          </p:cNvSpPr>
          <p:nvPr>
            <p:ph type="sldNum" sz="quarter" idx="5"/>
          </p:nvPr>
        </p:nvSpPr>
        <p:spPr/>
        <p:txBody>
          <a:bodyPr/>
          <a:lstStyle/>
          <a:p>
            <a:fld id="{B873A814-2C84-4F22-A0AC-6292CF9F9392}" type="slidenum">
              <a:rPr lang="es-419" smtClean="0"/>
              <a:t>14</a:t>
            </a:fld>
            <a:endParaRPr lang="es-419"/>
          </a:p>
        </p:txBody>
      </p:sp>
    </p:spTree>
    <p:extLst>
      <p:ext uri="{BB962C8B-B14F-4D97-AF65-F5344CB8AC3E}">
        <p14:creationId xmlns:p14="http://schemas.microsoft.com/office/powerpoint/2010/main" val="213284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1631-E08B-CDDF-55D0-5F79F652415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11EEA7-26EB-0D6F-F39E-B477DDF14C0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C727A81-5098-0252-50C4-87AAE64746F8}"/>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C32B9562-2F39-BBFF-EE01-0943E6908C65}"/>
              </a:ext>
            </a:extLst>
          </p:cNvPr>
          <p:cNvSpPr>
            <a:spLocks noGrp="1"/>
          </p:cNvSpPr>
          <p:nvPr>
            <p:ph type="sldNum" sz="quarter" idx="5"/>
          </p:nvPr>
        </p:nvSpPr>
        <p:spPr/>
        <p:txBody>
          <a:bodyPr/>
          <a:lstStyle/>
          <a:p>
            <a:fld id="{B873A814-2C84-4F22-A0AC-6292CF9F9392}" type="slidenum">
              <a:rPr lang="es-419" smtClean="0"/>
              <a:t>15</a:t>
            </a:fld>
            <a:endParaRPr lang="es-419"/>
          </a:p>
        </p:txBody>
      </p:sp>
    </p:spTree>
    <p:extLst>
      <p:ext uri="{BB962C8B-B14F-4D97-AF65-F5344CB8AC3E}">
        <p14:creationId xmlns:p14="http://schemas.microsoft.com/office/powerpoint/2010/main" val="327082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D4CD-495F-0752-B7CD-3E8BA8131D2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189A8EC-FC71-882B-444B-51F70DDF1C1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927A63D-E3E8-C25E-C8C7-931786E4D442}"/>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2B0B0623-6486-6EF4-89E8-5D4977F76271}"/>
              </a:ext>
            </a:extLst>
          </p:cNvPr>
          <p:cNvSpPr>
            <a:spLocks noGrp="1"/>
          </p:cNvSpPr>
          <p:nvPr>
            <p:ph type="sldNum" sz="quarter" idx="5"/>
          </p:nvPr>
        </p:nvSpPr>
        <p:spPr/>
        <p:txBody>
          <a:bodyPr/>
          <a:lstStyle/>
          <a:p>
            <a:fld id="{B873A814-2C84-4F22-A0AC-6292CF9F9392}" type="slidenum">
              <a:rPr lang="es-419" smtClean="0"/>
              <a:t>16</a:t>
            </a:fld>
            <a:endParaRPr lang="es-419"/>
          </a:p>
        </p:txBody>
      </p:sp>
    </p:spTree>
    <p:extLst>
      <p:ext uri="{BB962C8B-B14F-4D97-AF65-F5344CB8AC3E}">
        <p14:creationId xmlns:p14="http://schemas.microsoft.com/office/powerpoint/2010/main" val="371956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Notas para la discusión de curso completo</a:t>
            </a:r>
          </a:p>
          <a:p>
            <a:endParaRPr lang="es-ES" dirty="0"/>
          </a:p>
          <a:p>
            <a:pPr rtl="0"/>
            <a:r>
              <a:rPr lang="es-419" sz="1200" b="0" i="0" u="none" strike="noStrike" kern="1200" dirty="0">
                <a:solidFill>
                  <a:schemeClr val="tx1"/>
                </a:solidFill>
                <a:effectLst/>
                <a:latin typeface="+mn-lt"/>
                <a:ea typeface="+mn-ea"/>
                <a:cs typeface="+mn-cs"/>
              </a:rPr>
              <a:t>Asegúrese de que durante la discusión: </a:t>
            </a:r>
            <a:endParaRPr lang="es-419" dirty="0">
              <a:effectLst/>
            </a:endParaRP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Noten que </a:t>
            </a:r>
            <a:r>
              <a:rPr lang="es-419" sz="1200" b="1" i="0" u="none" strike="noStrike" kern="1200" dirty="0">
                <a:solidFill>
                  <a:schemeClr val="tx1"/>
                </a:solidFill>
                <a:effectLst/>
                <a:latin typeface="+mn-lt"/>
                <a:ea typeface="+mn-ea"/>
                <a:cs typeface="+mn-cs"/>
              </a:rPr>
              <a:t>no hay una única forma</a:t>
            </a:r>
            <a:r>
              <a:rPr lang="es-419" sz="1200" b="0" i="0" u="none" strike="noStrike" kern="1200" dirty="0">
                <a:solidFill>
                  <a:schemeClr val="tx1"/>
                </a:solidFill>
                <a:effectLst/>
                <a:latin typeface="+mn-lt"/>
                <a:ea typeface="+mn-ea"/>
                <a:cs typeface="+mn-cs"/>
              </a:rPr>
              <a:t> de elegir las letras para las variables y la función. Existen respuestas variadas, y todas son válidas, siempre que se mantenga una distinción clara entre las variables y la función. (</a:t>
            </a:r>
            <a:r>
              <a:rPr lang="es-419" sz="1200" b="0" i="1" u="none" strike="noStrike" kern="1200" dirty="0">
                <a:solidFill>
                  <a:schemeClr val="tx1"/>
                </a:solidFill>
                <a:effectLst/>
                <a:latin typeface="+mn-lt"/>
                <a:ea typeface="+mn-ea"/>
                <a:cs typeface="+mn-cs"/>
              </a:rPr>
              <a:t>¿Alguien usó letras para las variables o la función, que sean distintas a las que mostró su compañero? ¿Podemos usar otras letras?</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Reconozcan la conveniencia de</a:t>
            </a:r>
            <a:r>
              <a:rPr lang="es-419" sz="1200" b="1" i="0" u="none" strike="noStrike" kern="1200" dirty="0">
                <a:solidFill>
                  <a:schemeClr val="tx1"/>
                </a:solidFill>
                <a:effectLst/>
                <a:latin typeface="+mn-lt"/>
                <a:ea typeface="+mn-ea"/>
                <a:cs typeface="+mn-cs"/>
              </a:rPr>
              <a:t> usar la inicial de las palabras</a:t>
            </a:r>
            <a:r>
              <a:rPr lang="es-419" sz="1200" b="0" i="0" u="none" strike="noStrike" kern="1200" dirty="0">
                <a:solidFill>
                  <a:schemeClr val="tx1"/>
                </a:solidFill>
                <a:effectLst/>
                <a:latin typeface="+mn-lt"/>
                <a:ea typeface="+mn-ea"/>
                <a:cs typeface="+mn-cs"/>
              </a:rPr>
              <a:t> que describen las variables, como por ejemplo \(v\) para la velocidad y \(d\) para la distancia. </a:t>
            </a:r>
            <a:r>
              <a:rPr lang="es-419" sz="1200" b="0" i="1" u="none" strike="noStrike" kern="1200" dirty="0">
                <a:solidFill>
                  <a:schemeClr val="tx1"/>
                </a:solidFill>
                <a:effectLst/>
                <a:latin typeface="+mn-lt"/>
                <a:ea typeface="+mn-ea"/>
                <a:cs typeface="+mn-cs"/>
              </a:rPr>
              <a:t>(¿Cuáles son las iniciales de las palabras de cada variable? ¿Hay otra palabra que describa mejor la variable?)</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Comenten las dificultades en los casos en que las palabras de</a:t>
            </a:r>
            <a:r>
              <a:rPr lang="es-419" sz="1200" b="1" i="0" u="none" strike="noStrike" kern="1200" dirty="0">
                <a:solidFill>
                  <a:schemeClr val="tx1"/>
                </a:solidFill>
                <a:effectLst/>
                <a:latin typeface="+mn-lt"/>
                <a:ea typeface="+mn-ea"/>
                <a:cs typeface="+mn-cs"/>
              </a:rPr>
              <a:t> las variables y la función empezaban con la misma letra </a:t>
            </a:r>
            <a:r>
              <a:rPr lang="es-419" sz="1200" b="0" i="0" u="none" strike="noStrike" kern="1200" dirty="0">
                <a:solidFill>
                  <a:schemeClr val="tx1"/>
                </a:solidFill>
                <a:effectLst/>
                <a:latin typeface="+mn-lt"/>
                <a:ea typeface="+mn-ea"/>
                <a:cs typeface="+mn-cs"/>
              </a:rPr>
              <a:t>(como \(f\) para función y frecuencia), y la necesidad de escoger letras que permitan distinguirlas, como usar letras distintas o la misma letra en mayúscula y minúscula. (</a:t>
            </a:r>
            <a:r>
              <a:rPr lang="es-419" sz="1200" b="0" i="1" u="none" strike="noStrike" kern="1200" dirty="0">
                <a:solidFill>
                  <a:schemeClr val="tx1"/>
                </a:solidFill>
                <a:effectLst/>
                <a:latin typeface="+mn-lt"/>
                <a:ea typeface="+mn-ea"/>
                <a:cs typeface="+mn-cs"/>
              </a:rPr>
              <a:t>¿Qué estrategia usamos para diferenciar estas variables?</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Noten que en las dos últimas situaciones las variables son las mismas, pero las funciones son distintas, por lo que, en este caso, aunque pueden usar las mismas letras para las variables, deben</a:t>
            </a:r>
            <a:r>
              <a:rPr lang="es-419" sz="1200" b="1" i="0" u="none" strike="noStrike" kern="1200" dirty="0">
                <a:solidFill>
                  <a:schemeClr val="tx1"/>
                </a:solidFill>
                <a:effectLst/>
                <a:latin typeface="+mn-lt"/>
                <a:ea typeface="+mn-ea"/>
                <a:cs typeface="+mn-cs"/>
              </a:rPr>
              <a:t> usar letras distintas para diferenciar las funciones</a:t>
            </a:r>
            <a:r>
              <a:rPr lang="es-419" sz="1200" b="0" i="0" u="none" strike="noStrike" kern="1200" dirty="0">
                <a:solidFill>
                  <a:schemeClr val="tx1"/>
                </a:solidFill>
                <a:effectLst/>
                <a:latin typeface="+mn-lt"/>
                <a:ea typeface="+mn-ea"/>
                <a:cs typeface="+mn-cs"/>
              </a:rPr>
              <a:t>. (</a:t>
            </a:r>
            <a:r>
              <a:rPr lang="es-419" sz="1200" b="0" i="1" u="none" strike="noStrike" kern="1200" dirty="0">
                <a:solidFill>
                  <a:schemeClr val="tx1"/>
                </a:solidFill>
                <a:effectLst/>
                <a:latin typeface="+mn-lt"/>
                <a:ea typeface="+mn-ea"/>
                <a:cs typeface="+mn-cs"/>
              </a:rPr>
              <a:t>¿Por qué es importante usar letras distintas para las funciones, aunque las variables sean las mismas?</a:t>
            </a:r>
            <a:r>
              <a:rPr lang="es-419" sz="1200" b="0" i="0" u="none" strike="noStrike" kern="1200" dirty="0">
                <a:solidFill>
                  <a:schemeClr val="tx1"/>
                </a:solidFill>
                <a:effectLst/>
                <a:latin typeface="+mn-lt"/>
                <a:ea typeface="+mn-ea"/>
                <a:cs typeface="+mn-cs"/>
              </a:rPr>
              <a:t> )</a:t>
            </a:r>
          </a:p>
          <a:p>
            <a:endParaRPr lang="es-419" dirty="0"/>
          </a:p>
        </p:txBody>
      </p:sp>
      <p:sp>
        <p:nvSpPr>
          <p:cNvPr id="4" name="Marcador de número de diapositiva 3"/>
          <p:cNvSpPr>
            <a:spLocks noGrp="1"/>
          </p:cNvSpPr>
          <p:nvPr>
            <p:ph type="sldNum" sz="quarter" idx="5"/>
          </p:nvPr>
        </p:nvSpPr>
        <p:spPr/>
        <p:txBody>
          <a:bodyPr/>
          <a:lstStyle/>
          <a:p>
            <a:fld id="{B873A814-2C84-4F22-A0AC-6292CF9F9392}" type="slidenum">
              <a:rPr lang="es-419" smtClean="0"/>
              <a:t>17</a:t>
            </a:fld>
            <a:endParaRPr lang="es-419"/>
          </a:p>
        </p:txBody>
      </p:sp>
    </p:spTree>
    <p:extLst>
      <p:ext uri="{BB962C8B-B14F-4D97-AF65-F5344CB8AC3E}">
        <p14:creationId xmlns:p14="http://schemas.microsoft.com/office/powerpoint/2010/main" val="268160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DCFA-6BF3-FE08-7ACE-1F2C8CF4B85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901ED0A-9218-90A6-946D-FFCD1ADA28F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1662D71-4B2F-0392-52FC-F05199F7AC84}"/>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E1A49C69-7709-8E07-0A0C-386A7B0D0E59}"/>
              </a:ext>
            </a:extLst>
          </p:cNvPr>
          <p:cNvSpPr>
            <a:spLocks noGrp="1"/>
          </p:cNvSpPr>
          <p:nvPr>
            <p:ph type="sldNum" sz="quarter" idx="5"/>
          </p:nvPr>
        </p:nvSpPr>
        <p:spPr/>
        <p:txBody>
          <a:bodyPr/>
          <a:lstStyle/>
          <a:p>
            <a:fld id="{B873A814-2C84-4F22-A0AC-6292CF9F9392}" type="slidenum">
              <a:rPr lang="es-419" smtClean="0"/>
              <a:t>18</a:t>
            </a:fld>
            <a:endParaRPr lang="es-419"/>
          </a:p>
        </p:txBody>
      </p:sp>
    </p:spTree>
    <p:extLst>
      <p:ext uri="{BB962C8B-B14F-4D97-AF65-F5344CB8AC3E}">
        <p14:creationId xmlns:p14="http://schemas.microsoft.com/office/powerpoint/2010/main" val="327583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10E7C-DFE0-7334-E162-4BDA573D694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BED3DA-1D7A-AD65-ABBE-6CDD6E0267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31ACFA-63B9-66B2-1578-1B3F9E94E700}"/>
              </a:ext>
            </a:extLst>
          </p:cNvPr>
          <p:cNvSpPr>
            <a:spLocks noGrp="1"/>
          </p:cNvSpPr>
          <p:nvPr>
            <p:ph type="body" idx="1"/>
          </p:nvPr>
        </p:nvSpPr>
        <p:spPr/>
        <p:txBody>
          <a:bodyPr/>
          <a:lstStyle/>
          <a:p>
            <a:endParaRPr lang="es-419" dirty="0">
              <a:latin typeface="Calibri" panose="020F0502020204030204" pitchFamily="34" charset="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DF48166D-30A6-E870-E59E-0F8FF6A0CBCC}"/>
              </a:ext>
            </a:extLst>
          </p:cNvPr>
          <p:cNvSpPr>
            <a:spLocks noGrp="1"/>
          </p:cNvSpPr>
          <p:nvPr>
            <p:ph type="sldNum" sz="quarter" idx="5"/>
          </p:nvPr>
        </p:nvSpPr>
        <p:spPr/>
        <p:txBody>
          <a:bodyPr/>
          <a:lstStyle/>
          <a:p>
            <a:fld id="{B873A814-2C84-4F22-A0AC-6292CF9F9392}" type="slidenum">
              <a:rPr lang="es-419" smtClean="0"/>
              <a:t>19</a:t>
            </a:fld>
            <a:endParaRPr lang="es-419"/>
          </a:p>
        </p:txBody>
      </p:sp>
    </p:spTree>
    <p:extLst>
      <p:ext uri="{BB962C8B-B14F-4D97-AF65-F5344CB8AC3E}">
        <p14:creationId xmlns:p14="http://schemas.microsoft.com/office/powerpoint/2010/main" val="370558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873A814-2C84-4F22-A0AC-6292CF9F9392}" type="slidenum">
              <a:rPr lang="es-419" smtClean="0"/>
              <a:t>2</a:t>
            </a:fld>
            <a:endParaRPr lang="es-419"/>
          </a:p>
        </p:txBody>
      </p:sp>
    </p:spTree>
    <p:extLst>
      <p:ext uri="{BB962C8B-B14F-4D97-AF65-F5344CB8AC3E}">
        <p14:creationId xmlns:p14="http://schemas.microsoft.com/office/powerpoint/2010/main" val="296365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EDEF-E16C-B26C-0678-2A1C9CAF0F9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07A20F-EF14-CEC7-76AE-DE0D7732F3C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C269F9-93D1-40EF-E0A7-8DD9569B80BE}"/>
              </a:ext>
            </a:extLst>
          </p:cNvPr>
          <p:cNvSpPr>
            <a:spLocks noGrp="1"/>
          </p:cNvSpPr>
          <p:nvPr>
            <p:ph type="body" idx="1"/>
          </p:nvPr>
        </p:nvSpPr>
        <p:spPr/>
        <p:txBody>
          <a:bodyPr/>
          <a:lstStyle/>
          <a:p>
            <a:endParaRPr lang="es-419" dirty="0">
              <a:latin typeface="Calibri" panose="020F0502020204030204" pitchFamily="34" charset="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154739DA-7EEC-7F4F-82EC-AF4A6DEDF8D6}"/>
              </a:ext>
            </a:extLst>
          </p:cNvPr>
          <p:cNvSpPr>
            <a:spLocks noGrp="1"/>
          </p:cNvSpPr>
          <p:nvPr>
            <p:ph type="sldNum" sz="quarter" idx="5"/>
          </p:nvPr>
        </p:nvSpPr>
        <p:spPr/>
        <p:txBody>
          <a:bodyPr/>
          <a:lstStyle/>
          <a:p>
            <a:fld id="{B873A814-2C84-4F22-A0AC-6292CF9F9392}" type="slidenum">
              <a:rPr lang="es-419" smtClean="0"/>
              <a:t>20</a:t>
            </a:fld>
            <a:endParaRPr lang="es-419"/>
          </a:p>
        </p:txBody>
      </p:sp>
    </p:spTree>
    <p:extLst>
      <p:ext uri="{BB962C8B-B14F-4D97-AF65-F5344CB8AC3E}">
        <p14:creationId xmlns:p14="http://schemas.microsoft.com/office/powerpoint/2010/main" val="202333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71BD-12E9-BCD0-CFAD-40F000C04A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1320E9-0F3D-CC19-BC1B-82E54B60702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B2B9446-979E-3E5E-E20C-8C7960F65D27}"/>
              </a:ext>
            </a:extLst>
          </p:cNvPr>
          <p:cNvSpPr>
            <a:spLocks noGrp="1"/>
          </p:cNvSpPr>
          <p:nvPr>
            <p:ph type="body" idx="1"/>
          </p:nvPr>
        </p:nvSpPr>
        <p:spPr/>
        <p:txBody>
          <a:bodyPr/>
          <a:lstStyle/>
          <a:p>
            <a:endParaRPr lang="es-419" dirty="0">
              <a:latin typeface="Calibri" panose="020F0502020204030204" pitchFamily="34" charset="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DD7513ED-76F7-415C-6C32-6DEBC124C983}"/>
              </a:ext>
            </a:extLst>
          </p:cNvPr>
          <p:cNvSpPr>
            <a:spLocks noGrp="1"/>
          </p:cNvSpPr>
          <p:nvPr>
            <p:ph type="sldNum" sz="quarter" idx="5"/>
          </p:nvPr>
        </p:nvSpPr>
        <p:spPr/>
        <p:txBody>
          <a:bodyPr/>
          <a:lstStyle/>
          <a:p>
            <a:fld id="{B873A814-2C84-4F22-A0AC-6292CF9F9392}" type="slidenum">
              <a:rPr lang="es-419" smtClean="0"/>
              <a:t>21</a:t>
            </a:fld>
            <a:endParaRPr lang="es-419"/>
          </a:p>
        </p:txBody>
      </p:sp>
    </p:spTree>
    <p:extLst>
      <p:ext uri="{BB962C8B-B14F-4D97-AF65-F5344CB8AC3E}">
        <p14:creationId xmlns:p14="http://schemas.microsoft.com/office/powerpoint/2010/main" val="74367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DB2C-56F5-C887-586E-F9E0740BD8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14D8FD-B958-75AF-5CA2-A76F537B85A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E8DDFE2-7C0D-3964-5DA2-91F37B591B75}"/>
              </a:ext>
            </a:extLst>
          </p:cNvPr>
          <p:cNvSpPr>
            <a:spLocks noGrp="1"/>
          </p:cNvSpPr>
          <p:nvPr>
            <p:ph type="body" idx="1"/>
          </p:nvPr>
        </p:nvSpPr>
        <p:spPr/>
        <p:txBody>
          <a:bodyPr/>
          <a:lstStyle/>
          <a:p>
            <a:endParaRPr lang="es-419"/>
          </a:p>
        </p:txBody>
      </p:sp>
      <p:sp>
        <p:nvSpPr>
          <p:cNvPr id="4" name="Marcador de número de diapositiva 3">
            <a:extLst>
              <a:ext uri="{FF2B5EF4-FFF2-40B4-BE49-F238E27FC236}">
                <a16:creationId xmlns:a16="http://schemas.microsoft.com/office/drawing/2014/main" id="{C255CA90-0A05-15DE-E8D6-87EF3C9DDCC8}"/>
              </a:ext>
            </a:extLst>
          </p:cNvPr>
          <p:cNvSpPr>
            <a:spLocks noGrp="1"/>
          </p:cNvSpPr>
          <p:nvPr>
            <p:ph type="sldNum" sz="quarter" idx="5"/>
          </p:nvPr>
        </p:nvSpPr>
        <p:spPr/>
        <p:txBody>
          <a:bodyPr/>
          <a:lstStyle/>
          <a:p>
            <a:fld id="{B873A814-2C84-4F22-A0AC-6292CF9F9392}" type="slidenum">
              <a:rPr lang="es-419" smtClean="0"/>
              <a:t>22</a:t>
            </a:fld>
            <a:endParaRPr lang="es-419"/>
          </a:p>
        </p:txBody>
      </p:sp>
    </p:spTree>
    <p:extLst>
      <p:ext uri="{BB962C8B-B14F-4D97-AF65-F5344CB8AC3E}">
        <p14:creationId xmlns:p14="http://schemas.microsoft.com/office/powerpoint/2010/main" val="137623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8A70C-0E0E-C0D2-1A26-C41DEAAFC1E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2013B3-EF51-30C8-E41B-7562CCE71F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16720E7-DFAD-C7A0-EF81-42D27EA4BDE6}"/>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5291493F-D54A-CBA8-CC22-64683FF22AB9}"/>
              </a:ext>
            </a:extLst>
          </p:cNvPr>
          <p:cNvSpPr>
            <a:spLocks noGrp="1"/>
          </p:cNvSpPr>
          <p:nvPr>
            <p:ph type="sldNum" sz="quarter" idx="5"/>
          </p:nvPr>
        </p:nvSpPr>
        <p:spPr/>
        <p:txBody>
          <a:bodyPr/>
          <a:lstStyle/>
          <a:p>
            <a:fld id="{B873A814-2C84-4F22-A0AC-6292CF9F9392}" type="slidenum">
              <a:rPr lang="es-419" smtClean="0"/>
              <a:t>3</a:t>
            </a:fld>
            <a:endParaRPr lang="es-419"/>
          </a:p>
        </p:txBody>
      </p:sp>
    </p:spTree>
    <p:extLst>
      <p:ext uri="{BB962C8B-B14F-4D97-AF65-F5344CB8AC3E}">
        <p14:creationId xmlns:p14="http://schemas.microsoft.com/office/powerpoint/2010/main" val="14714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4271-AD42-4187-B043-2389ACCF9C3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21A72F-041A-46DE-5752-1CC8060BD31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45F6980-03EC-05D0-5F2F-0B6C1BD3F798}"/>
              </a:ext>
            </a:extLst>
          </p:cNvPr>
          <p:cNvSpPr>
            <a:spLocks noGrp="1"/>
          </p:cNvSpPr>
          <p:nvPr>
            <p:ph type="body" idx="1"/>
          </p:nvPr>
        </p:nvSpPr>
        <p:spPr/>
        <p:txBody>
          <a:bodyPr/>
          <a:lstStyle/>
          <a:p>
            <a:endParaRPr lang="es-419"/>
          </a:p>
        </p:txBody>
      </p:sp>
      <p:sp>
        <p:nvSpPr>
          <p:cNvPr id="4" name="Marcador de número de diapositiva 3">
            <a:extLst>
              <a:ext uri="{FF2B5EF4-FFF2-40B4-BE49-F238E27FC236}">
                <a16:creationId xmlns:a16="http://schemas.microsoft.com/office/drawing/2014/main" id="{4F6CBCC6-DD09-28BA-CFD3-BD35CF5466CF}"/>
              </a:ext>
            </a:extLst>
          </p:cNvPr>
          <p:cNvSpPr>
            <a:spLocks noGrp="1"/>
          </p:cNvSpPr>
          <p:nvPr>
            <p:ph type="sldNum" sz="quarter" idx="5"/>
          </p:nvPr>
        </p:nvSpPr>
        <p:spPr/>
        <p:txBody>
          <a:bodyPr/>
          <a:lstStyle/>
          <a:p>
            <a:fld id="{B873A814-2C84-4F22-A0AC-6292CF9F9392}" type="slidenum">
              <a:rPr lang="es-419" smtClean="0"/>
              <a:t>4</a:t>
            </a:fld>
            <a:endParaRPr lang="es-419"/>
          </a:p>
        </p:txBody>
      </p:sp>
    </p:spTree>
    <p:extLst>
      <p:ext uri="{BB962C8B-B14F-4D97-AF65-F5344CB8AC3E}">
        <p14:creationId xmlns:p14="http://schemas.microsoft.com/office/powerpoint/2010/main" val="363091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B873A814-2C84-4F22-A0AC-6292CF9F9392}" type="slidenum">
              <a:rPr lang="es-419" smtClean="0"/>
              <a:t>5</a:t>
            </a:fld>
            <a:endParaRPr lang="es-419"/>
          </a:p>
        </p:txBody>
      </p:sp>
    </p:spTree>
    <p:extLst>
      <p:ext uri="{BB962C8B-B14F-4D97-AF65-F5344CB8AC3E}">
        <p14:creationId xmlns:p14="http://schemas.microsoft.com/office/powerpoint/2010/main" val="429322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D66E-1881-EBF9-A7DD-F30B18B4FA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0B90A4D-7C91-03CC-A8F0-FF5BDB5C2E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90574D-AA2D-7ABB-18BB-D851809654B2}"/>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85781AF5-4B2F-6717-759F-97AA43B726E5}"/>
              </a:ext>
            </a:extLst>
          </p:cNvPr>
          <p:cNvSpPr>
            <a:spLocks noGrp="1"/>
          </p:cNvSpPr>
          <p:nvPr>
            <p:ph type="sldNum" sz="quarter" idx="5"/>
          </p:nvPr>
        </p:nvSpPr>
        <p:spPr/>
        <p:txBody>
          <a:bodyPr/>
          <a:lstStyle/>
          <a:p>
            <a:fld id="{B873A814-2C84-4F22-A0AC-6292CF9F9392}" type="slidenum">
              <a:rPr lang="es-419" smtClean="0"/>
              <a:t>6</a:t>
            </a:fld>
            <a:endParaRPr lang="es-419"/>
          </a:p>
        </p:txBody>
      </p:sp>
    </p:spTree>
    <p:extLst>
      <p:ext uri="{BB962C8B-B14F-4D97-AF65-F5344CB8AC3E}">
        <p14:creationId xmlns:p14="http://schemas.microsoft.com/office/powerpoint/2010/main" val="256508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CAFB-61BD-28E9-0433-0EC62443E8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595385-ED01-707D-6CC9-2A18126AE1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17FA78-E6C7-3258-6E2A-0324858EFFC2}"/>
              </a:ext>
            </a:extLst>
          </p:cNvPr>
          <p:cNvSpPr>
            <a:spLocks noGrp="1"/>
          </p:cNvSpPr>
          <p:nvPr>
            <p:ph type="body" idx="1"/>
          </p:nvPr>
        </p:nvSpPr>
        <p:spPr/>
        <p:txBody>
          <a:bodyPr/>
          <a:lstStyle/>
          <a:p>
            <a:endParaRPr lang="es-419" dirty="0"/>
          </a:p>
        </p:txBody>
      </p:sp>
      <p:sp>
        <p:nvSpPr>
          <p:cNvPr id="4" name="Marcador de número de diapositiva 3">
            <a:extLst>
              <a:ext uri="{FF2B5EF4-FFF2-40B4-BE49-F238E27FC236}">
                <a16:creationId xmlns:a16="http://schemas.microsoft.com/office/drawing/2014/main" id="{43ED9CCC-0481-C524-7C25-67DD481F228E}"/>
              </a:ext>
            </a:extLst>
          </p:cNvPr>
          <p:cNvSpPr>
            <a:spLocks noGrp="1"/>
          </p:cNvSpPr>
          <p:nvPr>
            <p:ph type="sldNum" sz="quarter" idx="5"/>
          </p:nvPr>
        </p:nvSpPr>
        <p:spPr/>
        <p:txBody>
          <a:bodyPr/>
          <a:lstStyle/>
          <a:p>
            <a:fld id="{B873A814-2C84-4F22-A0AC-6292CF9F9392}" type="slidenum">
              <a:rPr lang="es-419" smtClean="0"/>
              <a:t>7</a:t>
            </a:fld>
            <a:endParaRPr lang="es-419"/>
          </a:p>
        </p:txBody>
      </p:sp>
    </p:spTree>
    <p:extLst>
      <p:ext uri="{BB962C8B-B14F-4D97-AF65-F5344CB8AC3E}">
        <p14:creationId xmlns:p14="http://schemas.microsoft.com/office/powerpoint/2010/main" val="44423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Notas para la discusión de curso completo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rtl="0"/>
            <a:r>
              <a:rPr lang="es-419" sz="1200" b="0" i="0" u="none" strike="noStrike" kern="1200" dirty="0">
                <a:solidFill>
                  <a:schemeClr val="tx1"/>
                </a:solidFill>
                <a:effectLst/>
                <a:latin typeface="+mn-lt"/>
                <a:ea typeface="+mn-ea"/>
                <a:cs typeface="+mn-cs"/>
              </a:rPr>
              <a:t>Asegúrese de que reconozcan que, para determinar si una relación de dependencia es una función, deben considerar los siguientes aspectos:</a:t>
            </a:r>
            <a:endParaRPr lang="es-419" dirty="0">
              <a:effectLst/>
            </a:endParaRP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Formulación de la pregunta clave (</a:t>
            </a:r>
            <a:r>
              <a:rPr lang="es-419" sz="1200" b="0" i="1" u="none" strike="noStrike" kern="1200" dirty="0">
                <a:solidFill>
                  <a:schemeClr val="tx1"/>
                </a:solidFill>
                <a:effectLst/>
                <a:latin typeface="+mn-lt"/>
                <a:ea typeface="+mn-ea"/>
                <a:cs typeface="+mn-cs"/>
              </a:rPr>
              <a:t>¿Qué deben preguntarse para analizar si la relación es una función? En el caso del tipo y el color de la fruta, ¿se debe evaluar si a cada color le corresponde una única fruta o si a cada fruta le corresponde un único color?</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Análisis del contexto (</a:t>
            </a:r>
            <a:r>
              <a:rPr lang="es-419" sz="1200" b="0" i="1" u="none" strike="noStrike" kern="1200" dirty="0">
                <a:solidFill>
                  <a:schemeClr val="tx1"/>
                </a:solidFill>
                <a:effectLst/>
                <a:latin typeface="+mn-lt"/>
                <a:ea typeface="+mn-ea"/>
                <a:cs typeface="+mn-cs"/>
              </a:rPr>
              <a:t>¿Es posible que un valor de la variable independiente tenga más de un valor de la variable dependiente en este contexto? En la situación de la temperatura: ¿para cada hora del día hay siempre una única temperatura o puede variar según otros factores?, ¿influye si la medición se realiza al sol o a la sombra?, ¿la temperatura será la misma en dos comunas diferentes a la misma hora?</a:t>
            </a:r>
            <a:r>
              <a:rPr lang="es-419"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p>
            <a:endParaRPr lang="es-419" dirty="0"/>
          </a:p>
        </p:txBody>
      </p:sp>
      <p:sp>
        <p:nvSpPr>
          <p:cNvPr id="4" name="Marcador de número de diapositiva 3"/>
          <p:cNvSpPr>
            <a:spLocks noGrp="1"/>
          </p:cNvSpPr>
          <p:nvPr>
            <p:ph type="sldNum" sz="quarter" idx="5"/>
          </p:nvPr>
        </p:nvSpPr>
        <p:spPr/>
        <p:txBody>
          <a:bodyPr/>
          <a:lstStyle/>
          <a:p>
            <a:fld id="{B873A814-2C84-4F22-A0AC-6292CF9F9392}" type="slidenum">
              <a:rPr lang="es-419" smtClean="0"/>
              <a:t>8</a:t>
            </a:fld>
            <a:endParaRPr lang="es-419"/>
          </a:p>
        </p:txBody>
      </p:sp>
    </p:spTree>
    <p:extLst>
      <p:ext uri="{BB962C8B-B14F-4D97-AF65-F5344CB8AC3E}">
        <p14:creationId xmlns:p14="http://schemas.microsoft.com/office/powerpoint/2010/main" val="119793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2E69-B755-CB58-E647-A98FCBE672E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00FCA0-7F22-6BDC-0AF9-0060737C504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B6C7BF0-48AD-BC14-A0F3-151D297679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Notas para la discusión de curso completo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rtl="0"/>
            <a:r>
              <a:rPr lang="es-419" sz="1200" b="0" i="0" u="none" strike="noStrike" kern="1200" dirty="0">
                <a:solidFill>
                  <a:schemeClr val="tx1"/>
                </a:solidFill>
                <a:effectLst/>
                <a:latin typeface="+mn-lt"/>
                <a:ea typeface="+mn-ea"/>
                <a:cs typeface="+mn-cs"/>
              </a:rPr>
              <a:t>Asegúrese de que reconozcan que, para determinar si una relación de dependencia es una función, deben considerar los siguientes aspectos:</a:t>
            </a:r>
            <a:endParaRPr lang="es-419" dirty="0">
              <a:effectLst/>
            </a:endParaRP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Formulación de la pregunta clave (</a:t>
            </a:r>
            <a:r>
              <a:rPr lang="es-419" sz="1200" b="0" i="1" u="none" strike="noStrike" kern="1200" dirty="0">
                <a:solidFill>
                  <a:schemeClr val="tx1"/>
                </a:solidFill>
                <a:effectLst/>
                <a:latin typeface="+mn-lt"/>
                <a:ea typeface="+mn-ea"/>
                <a:cs typeface="+mn-cs"/>
              </a:rPr>
              <a:t>¿Qué deben preguntarse para analizar si la relación es una función? En el caso del tipo y el color de la fruta, ¿se debe evaluar si a cada color le corresponde una única fruta o si a cada fruta le corresponde un único color?</a:t>
            </a:r>
            <a:r>
              <a:rPr lang="es-419" sz="1200" b="0" i="0" u="none" strike="noStrike"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s-419" sz="1200" b="0" i="0" u="none" strike="noStrike" kern="1200" dirty="0">
                <a:solidFill>
                  <a:schemeClr val="tx1"/>
                </a:solidFill>
                <a:effectLst/>
                <a:latin typeface="+mn-lt"/>
                <a:ea typeface="+mn-ea"/>
                <a:cs typeface="+mn-cs"/>
              </a:rPr>
              <a:t>Análisis del contexto (</a:t>
            </a:r>
            <a:r>
              <a:rPr lang="es-419" sz="1200" b="0" i="1" u="none" strike="noStrike" kern="1200" dirty="0">
                <a:solidFill>
                  <a:schemeClr val="tx1"/>
                </a:solidFill>
                <a:effectLst/>
                <a:latin typeface="+mn-lt"/>
                <a:ea typeface="+mn-ea"/>
                <a:cs typeface="+mn-cs"/>
              </a:rPr>
              <a:t>¿Es posible que un valor de la variable independiente tenga más de un valor de la variable dependiente en este contexto? En la situación de la temperatura: ¿para cada hora del día hay siempre una única temperatura o puede variar según otros factores?, ¿influye si la medición se realiza al sol o a la sombra?, ¿la temperatura será la misma en dos comunas diferentes a la misma hora?</a:t>
            </a:r>
            <a:r>
              <a:rPr lang="es-419" sz="1200" b="0" i="0" u="none" strike="noStrike" kern="1200" dirty="0">
                <a:solidFill>
                  <a:schemeClr val="tx1"/>
                </a:solidFill>
                <a:effectLst/>
                <a:latin typeface="+mn-lt"/>
                <a:ea typeface="+mn-ea"/>
                <a:cs typeface="+mn-cs"/>
              </a:rPr>
              <a:t>)</a:t>
            </a:r>
          </a:p>
          <a:p>
            <a:endParaRPr lang="es-419" dirty="0"/>
          </a:p>
        </p:txBody>
      </p:sp>
      <p:sp>
        <p:nvSpPr>
          <p:cNvPr id="4" name="Marcador de número de diapositiva 3">
            <a:extLst>
              <a:ext uri="{FF2B5EF4-FFF2-40B4-BE49-F238E27FC236}">
                <a16:creationId xmlns:a16="http://schemas.microsoft.com/office/drawing/2014/main" id="{DB580AFC-BB7D-D5A8-720B-E8C288F46ED2}"/>
              </a:ext>
            </a:extLst>
          </p:cNvPr>
          <p:cNvSpPr>
            <a:spLocks noGrp="1"/>
          </p:cNvSpPr>
          <p:nvPr>
            <p:ph type="sldNum" sz="quarter" idx="5"/>
          </p:nvPr>
        </p:nvSpPr>
        <p:spPr/>
        <p:txBody>
          <a:bodyPr/>
          <a:lstStyle/>
          <a:p>
            <a:fld id="{B873A814-2C84-4F22-A0AC-6292CF9F9392}" type="slidenum">
              <a:rPr lang="es-419" smtClean="0"/>
              <a:t>9</a:t>
            </a:fld>
            <a:endParaRPr lang="es-419"/>
          </a:p>
        </p:txBody>
      </p:sp>
    </p:spTree>
    <p:extLst>
      <p:ext uri="{BB962C8B-B14F-4D97-AF65-F5344CB8AC3E}">
        <p14:creationId xmlns:p14="http://schemas.microsoft.com/office/powerpoint/2010/main" val="2150973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1" name="Imagen 10" descr="Interfaz de usuario gráfica&#10;&#10;El contenido generado por IA puede ser incorrecto.">
            <a:extLst>
              <a:ext uri="{FF2B5EF4-FFF2-40B4-BE49-F238E27FC236}">
                <a16:creationId xmlns:a16="http://schemas.microsoft.com/office/drawing/2014/main" id="{AAA793DD-19DE-04CA-2CC4-1B6C3A80B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Tree>
    <p:extLst>
      <p:ext uri="{BB962C8B-B14F-4D97-AF65-F5344CB8AC3E}">
        <p14:creationId xmlns:p14="http://schemas.microsoft.com/office/powerpoint/2010/main" val="208201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C916B-998A-9BF6-84C7-6EC872D81AE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2D9AE941-3F94-9845-F981-E5128AFC36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C8561BF-6338-DB1C-CB40-C8FDBFDAFEC5}"/>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5" name="Marcador de pie de página 4">
            <a:extLst>
              <a:ext uri="{FF2B5EF4-FFF2-40B4-BE49-F238E27FC236}">
                <a16:creationId xmlns:a16="http://schemas.microsoft.com/office/drawing/2014/main" id="{424EB51C-A33D-02EB-E2DD-6F04A3A8E79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1E8213A-2CEF-92D5-3B00-EB303140F122}"/>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258856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1ECB1B-A153-711D-F17D-3F946E4D2A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3B873905-2C0A-B901-D1B5-DBF00759C9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5E36D270-4BDE-3F5D-3BA9-75F68F22A0A8}"/>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5" name="Marcador de pie de página 4">
            <a:extLst>
              <a:ext uri="{FF2B5EF4-FFF2-40B4-BE49-F238E27FC236}">
                <a16:creationId xmlns:a16="http://schemas.microsoft.com/office/drawing/2014/main" id="{7607D190-A4BE-3CE3-757A-FE98AE4B581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36B39DEC-170C-A7A2-A6FB-63D5FF2FA46E}"/>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87310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54583-B0DC-C398-3D5A-5E519B67CD7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BADC2CC-C8DA-B81A-81AB-70AA2EFB4A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406F9DB-8CE9-1241-CAAA-CC9630453A4B}"/>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5" name="Marcador de pie de página 4">
            <a:extLst>
              <a:ext uri="{FF2B5EF4-FFF2-40B4-BE49-F238E27FC236}">
                <a16:creationId xmlns:a16="http://schemas.microsoft.com/office/drawing/2014/main" id="{2160708C-83E6-0734-606A-A5CDECEA898D}"/>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C7ED040-CC8D-C5C1-AA02-C317ABC43806}"/>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10332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72C0F-B2A1-9D2D-C1AE-914D6C0D23E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F775B4EE-940C-67E6-0BC7-00D6714F2A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2F48D4-2BA6-CE81-CCAF-307F7929BCF7}"/>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5" name="Marcador de pie de página 4">
            <a:extLst>
              <a:ext uri="{FF2B5EF4-FFF2-40B4-BE49-F238E27FC236}">
                <a16:creationId xmlns:a16="http://schemas.microsoft.com/office/drawing/2014/main" id="{988ECB12-5D72-E3A6-0023-B5E173A7762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3F495E89-62AA-D1B8-459C-0AC1A1FC9260}"/>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285887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920A2-2989-6749-3E87-6A943FA75E62}"/>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42E7508-7D9B-14AB-FEED-F98E9361A7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EDBDE97F-300F-7874-A634-A8E8A0CC66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C74BFBF-4018-7B8D-961F-2BC24199B2A2}"/>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6" name="Marcador de pie de página 5">
            <a:extLst>
              <a:ext uri="{FF2B5EF4-FFF2-40B4-BE49-F238E27FC236}">
                <a16:creationId xmlns:a16="http://schemas.microsoft.com/office/drawing/2014/main" id="{8EC0D696-00C7-67F7-D085-B4258B3753BF}"/>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2D50D46-C6BD-582A-3ED6-1416AC478AEF}"/>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304124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2334E-BD7C-B5A6-D56B-E53D075252B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A51C89F-B27E-D9C6-8E73-550FB9B73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82040F-E77A-2650-F423-EB0CED0CE4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718E3A3E-837F-12C9-E30A-6CC3503A3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23C7AAC-DB22-FDA7-A15B-F00626C8C1C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F36D92EB-00D1-BBA9-08BC-A2133B78942E}"/>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8" name="Marcador de pie de página 7">
            <a:extLst>
              <a:ext uri="{FF2B5EF4-FFF2-40B4-BE49-F238E27FC236}">
                <a16:creationId xmlns:a16="http://schemas.microsoft.com/office/drawing/2014/main" id="{F04E00ED-CC0D-AFC3-8EB9-1DB0B91C1B25}"/>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D25F8C4C-6E35-8CC3-CBF5-F8817FCFA163}"/>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260759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Imagen 6" descr="Imagen que contiene Forma&#10;&#10;El contenido generado por IA puede ser incorrecto.">
            <a:extLst>
              <a:ext uri="{FF2B5EF4-FFF2-40B4-BE49-F238E27FC236}">
                <a16:creationId xmlns:a16="http://schemas.microsoft.com/office/drawing/2014/main" id="{8DDA2A24-3B73-ACDB-DBEC-25836A710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Tree>
    <p:extLst>
      <p:ext uri="{BB962C8B-B14F-4D97-AF65-F5344CB8AC3E}">
        <p14:creationId xmlns:p14="http://schemas.microsoft.com/office/powerpoint/2010/main" val="76262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descr="Forma, Rectángulo&#10;&#10;El contenido generado por IA puede ser incorrecto.">
            <a:extLst>
              <a:ext uri="{FF2B5EF4-FFF2-40B4-BE49-F238E27FC236}">
                <a16:creationId xmlns:a16="http://schemas.microsoft.com/office/drawing/2014/main" id="{34C6CC13-91E0-17DE-4ADC-5835C3B1B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Tree>
    <p:extLst>
      <p:ext uri="{BB962C8B-B14F-4D97-AF65-F5344CB8AC3E}">
        <p14:creationId xmlns:p14="http://schemas.microsoft.com/office/powerpoint/2010/main" val="400994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8F8C3-731E-29E3-E8D6-5F620001E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2DCBCE9-BC95-290C-5BDF-5902A6EC0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9DDD374A-2E21-0C6B-7C94-171C7647F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9651CF-EFC5-908B-DD1F-9D7346D6EB20}"/>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6" name="Marcador de pie de página 5">
            <a:extLst>
              <a:ext uri="{FF2B5EF4-FFF2-40B4-BE49-F238E27FC236}">
                <a16:creationId xmlns:a16="http://schemas.microsoft.com/office/drawing/2014/main" id="{C02C08C0-7C66-A64F-41CF-1B78204F703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428AC1AA-4CFA-6A58-1040-CA2784E78DAC}"/>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312558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1E08-D9DB-6ED8-FC22-1679DB6081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3BF84EE5-C799-9D29-8728-A2AD0DF35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29A6BA5D-277A-B629-7C06-F300ECB8B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D3E240-B9E4-1B8C-74AE-1B751FE46553}"/>
              </a:ext>
            </a:extLst>
          </p:cNvPr>
          <p:cNvSpPr>
            <a:spLocks noGrp="1"/>
          </p:cNvSpPr>
          <p:nvPr>
            <p:ph type="dt" sz="half" idx="10"/>
          </p:nvPr>
        </p:nvSpPr>
        <p:spPr/>
        <p:txBody>
          <a:bodyPr/>
          <a:lstStyle/>
          <a:p>
            <a:fld id="{4EB95829-6C3E-46DC-9758-F8C071CE83B2}" type="datetimeFigureOut">
              <a:rPr lang="es-419" smtClean="0"/>
              <a:t>29/8/2025</a:t>
            </a:fld>
            <a:endParaRPr lang="es-419"/>
          </a:p>
        </p:txBody>
      </p:sp>
      <p:sp>
        <p:nvSpPr>
          <p:cNvPr id="6" name="Marcador de pie de página 5">
            <a:extLst>
              <a:ext uri="{FF2B5EF4-FFF2-40B4-BE49-F238E27FC236}">
                <a16:creationId xmlns:a16="http://schemas.microsoft.com/office/drawing/2014/main" id="{22E1134A-BA0F-5356-44BA-6CBFD7AFE03E}"/>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21698584-D132-9A2A-648C-405B02D87394}"/>
              </a:ext>
            </a:extLst>
          </p:cNvPr>
          <p:cNvSpPr>
            <a:spLocks noGrp="1"/>
          </p:cNvSpPr>
          <p:nvPr>
            <p:ph type="sldNum" sz="quarter" idx="12"/>
          </p:nvPr>
        </p:nvSpPr>
        <p:spPr/>
        <p:txBody>
          <a:bodyPr/>
          <a:lstStyle/>
          <a:p>
            <a:fld id="{11A70524-24BE-4D52-A89A-3F2CAC2884B2}" type="slidenum">
              <a:rPr lang="es-419" smtClean="0"/>
              <a:t>‹Nº›</a:t>
            </a:fld>
            <a:endParaRPr lang="es-419"/>
          </a:p>
        </p:txBody>
      </p:sp>
    </p:spTree>
    <p:extLst>
      <p:ext uri="{BB962C8B-B14F-4D97-AF65-F5344CB8AC3E}">
        <p14:creationId xmlns:p14="http://schemas.microsoft.com/office/powerpoint/2010/main" val="77034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BE90B4-0760-7B5E-D5C2-28CF60C91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E114CA3-54C4-446A-9F3F-91408A330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8E93255-EC66-479C-B567-EB7460795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B95829-6C3E-46DC-9758-F8C071CE83B2}" type="datetimeFigureOut">
              <a:rPr lang="es-419" smtClean="0"/>
              <a:t>29/8/2025</a:t>
            </a:fld>
            <a:endParaRPr lang="es-419"/>
          </a:p>
        </p:txBody>
      </p:sp>
      <p:sp>
        <p:nvSpPr>
          <p:cNvPr id="5" name="Marcador de pie de página 4">
            <a:extLst>
              <a:ext uri="{FF2B5EF4-FFF2-40B4-BE49-F238E27FC236}">
                <a16:creationId xmlns:a16="http://schemas.microsoft.com/office/drawing/2014/main" id="{0955B7A0-5A58-214A-CE7D-FA25062BB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17947607-601C-CF2A-FB22-E998BA9E3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A70524-24BE-4D52-A89A-3F2CAC2884B2}" type="slidenum">
              <a:rPr lang="es-419" smtClean="0"/>
              <a:t>‹Nº›</a:t>
            </a:fld>
            <a:endParaRPr lang="es-419"/>
          </a:p>
        </p:txBody>
      </p:sp>
    </p:spTree>
    <p:extLst>
      <p:ext uri="{BB962C8B-B14F-4D97-AF65-F5344CB8AC3E}">
        <p14:creationId xmlns:p14="http://schemas.microsoft.com/office/powerpoint/2010/main" val="233748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5D23E2-E915-F0D0-8C71-979E2A9DD6DD}"/>
              </a:ext>
            </a:extLst>
          </p:cNvPr>
          <p:cNvSpPr txBox="1"/>
          <p:nvPr/>
        </p:nvSpPr>
        <p:spPr>
          <a:xfrm>
            <a:off x="4557632" y="4544840"/>
            <a:ext cx="3312125" cy="1015663"/>
          </a:xfrm>
          <a:prstGeom prst="rect">
            <a:avLst/>
          </a:prstGeom>
          <a:noFill/>
        </p:spPr>
        <p:txBody>
          <a:bodyPr wrap="none" rtlCol="0">
            <a:spAutoFit/>
          </a:bodyPr>
          <a:lstStyle/>
          <a:p>
            <a:pPr algn="ctr"/>
            <a:r>
              <a:rPr lang="es-ES" sz="3200" b="1" dirty="0">
                <a:solidFill>
                  <a:schemeClr val="bg1"/>
                </a:solidFill>
                <a:latin typeface="Calibri" panose="020F0502020204030204" pitchFamily="34" charset="0"/>
                <a:cs typeface="Calibri" panose="020F0502020204030204" pitchFamily="34" charset="0"/>
              </a:rPr>
              <a:t>Unidad Funciones </a:t>
            </a:r>
          </a:p>
          <a:p>
            <a:pPr algn="ctr"/>
            <a:r>
              <a:rPr lang="es-ES" sz="2800" dirty="0">
                <a:solidFill>
                  <a:schemeClr val="bg1"/>
                </a:solidFill>
                <a:latin typeface="Calibri" panose="020F0502020204030204" pitchFamily="34" charset="0"/>
                <a:cs typeface="Calibri" panose="020F0502020204030204" pitchFamily="34" charset="0"/>
              </a:rPr>
              <a:t>Noción de función</a:t>
            </a:r>
          </a:p>
        </p:txBody>
      </p:sp>
    </p:spTree>
    <p:extLst>
      <p:ext uri="{BB962C8B-B14F-4D97-AF65-F5344CB8AC3E}">
        <p14:creationId xmlns:p14="http://schemas.microsoft.com/office/powerpoint/2010/main" val="111093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4D6A5-4B4F-3DAD-A548-6CB8175785B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F9FC81-1DF1-81A0-0759-EDFBCDA30D78}"/>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esquinas redondeadas 6">
            <a:extLst>
              <a:ext uri="{FF2B5EF4-FFF2-40B4-BE49-F238E27FC236}">
                <a16:creationId xmlns:a16="http://schemas.microsoft.com/office/drawing/2014/main" id="{C11BD866-9B71-9255-DC86-AE71AE18F4A3}"/>
              </a:ext>
            </a:extLst>
          </p:cNvPr>
          <p:cNvSpPr/>
          <p:nvPr/>
        </p:nvSpPr>
        <p:spPr>
          <a:xfrm>
            <a:off x="5270269" y="2874023"/>
            <a:ext cx="6217920" cy="1697977"/>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¿Podemos considerar que la huella dactilar del pulgar izquierdo es función de la persona? Justifica tu respuesta.</a:t>
            </a:r>
            <a:endParaRPr lang="en-US" sz="2000" dirty="0">
              <a:solidFill>
                <a:schemeClr val="tx1"/>
              </a:solidFill>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6754F787-0377-AF90-8D38-553D1F745A9F}"/>
              </a:ext>
            </a:extLst>
          </p:cNvPr>
          <p:cNvSpPr txBox="1"/>
          <p:nvPr/>
        </p:nvSpPr>
        <p:spPr>
          <a:xfrm>
            <a:off x="561813" y="4696814"/>
            <a:ext cx="4618421" cy="923330"/>
          </a:xfrm>
          <a:prstGeom prst="rect">
            <a:avLst/>
          </a:prstGeom>
          <a:noFill/>
        </p:spPr>
        <p:txBody>
          <a:bodyPr wrap="square" rtlCol="0">
            <a:spAutoFit/>
          </a:bodyPr>
          <a:lstStyle/>
          <a:p>
            <a:pPr rtl="0">
              <a:buNone/>
            </a:pPr>
            <a:r>
              <a:rPr lang="es-419" sz="1800" b="1" i="0" u="none" strike="noStrike" dirty="0">
                <a:solidFill>
                  <a:srgbClr val="000000"/>
                </a:solidFill>
                <a:effectLst/>
                <a:latin typeface="Calibri" panose="020F0502020204030204" pitchFamily="34" charset="0"/>
              </a:rPr>
              <a:t>Variable independiente: </a:t>
            </a:r>
            <a:r>
              <a:rPr lang="es-419" sz="1800" i="0" u="none" strike="noStrike" dirty="0">
                <a:solidFill>
                  <a:srgbClr val="000000"/>
                </a:solidFill>
                <a:effectLst/>
                <a:latin typeface="Calibri" panose="020F0502020204030204" pitchFamily="34" charset="0"/>
              </a:rPr>
              <a:t>persona (</a:t>
            </a:r>
            <a:r>
              <a:rPr lang="es-419" sz="1800" i="1" u="none" strike="noStrike" dirty="0">
                <a:solidFill>
                  <a:srgbClr val="000000"/>
                </a:solidFill>
                <a:effectLst/>
                <a:latin typeface="Calibri" panose="020F0502020204030204" pitchFamily="34" charset="0"/>
              </a:rPr>
              <a:t>p</a:t>
            </a:r>
            <a:r>
              <a:rPr lang="es-419" sz="1800" i="0" u="none" strike="noStrike" dirty="0">
                <a:solidFill>
                  <a:srgbClr val="000000"/>
                </a:solidFill>
                <a:effectLst/>
                <a:latin typeface="Calibri" panose="020F0502020204030204" pitchFamily="34" charset="0"/>
              </a:rPr>
              <a:t>)</a:t>
            </a:r>
          </a:p>
          <a:p>
            <a:pPr rtl="0">
              <a:buNone/>
            </a:pPr>
            <a:r>
              <a:rPr lang="es-419" sz="1800" b="1" i="0" u="none" strike="noStrike" dirty="0">
                <a:solidFill>
                  <a:srgbClr val="000000"/>
                </a:solidFill>
                <a:effectLst/>
                <a:latin typeface="Calibri" panose="020F0502020204030204" pitchFamily="34" charset="0"/>
              </a:rPr>
              <a:t>Variable dependiente: </a:t>
            </a:r>
            <a:r>
              <a:rPr lang="es-419" sz="1800" i="0" u="none" strike="noStrike" dirty="0">
                <a:solidFill>
                  <a:srgbClr val="000000"/>
                </a:solidFill>
                <a:effectLst/>
                <a:latin typeface="Calibri" panose="020F0502020204030204" pitchFamily="34" charset="0"/>
              </a:rPr>
              <a:t>huella dactilar del pulgar izquierdo (</a:t>
            </a:r>
            <a:r>
              <a:rPr lang="es-419" sz="1800" i="1" u="none" strike="noStrike" dirty="0">
                <a:solidFill>
                  <a:srgbClr val="000000"/>
                </a:solidFill>
                <a:effectLst/>
                <a:latin typeface="Calibri" panose="020F0502020204030204" pitchFamily="34" charset="0"/>
              </a:rPr>
              <a:t>H</a:t>
            </a:r>
            <a:r>
              <a:rPr lang="es-419" sz="1800" i="0" u="none" strike="noStrike" dirty="0">
                <a:solidFill>
                  <a:srgbClr val="000000"/>
                </a:solidFill>
                <a:effectLst/>
                <a:latin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p:txBody>
      </p:sp>
      <p:pic>
        <p:nvPicPr>
          <p:cNvPr id="5" name="Gráfico 4" descr="Insignia 3 con relleno sólido">
            <a:extLst>
              <a:ext uri="{FF2B5EF4-FFF2-40B4-BE49-F238E27FC236}">
                <a16:creationId xmlns:a16="http://schemas.microsoft.com/office/drawing/2014/main" id="{8CEBA62E-BB75-3E3B-3793-BCDB2C14D2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783" y="2028275"/>
            <a:ext cx="658130" cy="658130"/>
          </a:xfrm>
          <a:prstGeom prst="rect">
            <a:avLst/>
          </a:prstGeom>
        </p:spPr>
      </p:pic>
      <p:pic>
        <p:nvPicPr>
          <p:cNvPr id="6" name="Imagen 5">
            <a:extLst>
              <a:ext uri="{FF2B5EF4-FFF2-40B4-BE49-F238E27FC236}">
                <a16:creationId xmlns:a16="http://schemas.microsoft.com/office/drawing/2014/main" id="{878BAD85-7B3F-F8CE-4A6D-D4CA83D91FC7}"/>
              </a:ext>
            </a:extLst>
          </p:cNvPr>
          <p:cNvPicPr>
            <a:picLocks noChangeAspect="1"/>
          </p:cNvPicPr>
          <p:nvPr/>
        </p:nvPicPr>
        <p:blipFill>
          <a:blip r:embed="rId5"/>
          <a:stretch>
            <a:fillRect/>
          </a:stretch>
        </p:blipFill>
        <p:spPr>
          <a:xfrm>
            <a:off x="2104778" y="2874023"/>
            <a:ext cx="1154355" cy="1480291"/>
          </a:xfrm>
          <a:prstGeom prst="rect">
            <a:avLst/>
          </a:prstGeom>
        </p:spPr>
      </p:pic>
      <p:sp>
        <p:nvSpPr>
          <p:cNvPr id="4" name="CuadroTexto 3">
            <a:extLst>
              <a:ext uri="{FF2B5EF4-FFF2-40B4-BE49-F238E27FC236}">
                <a16:creationId xmlns:a16="http://schemas.microsoft.com/office/drawing/2014/main" id="{9F8AAD7E-9BF5-57F2-497C-19142FD71193}"/>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2</a:t>
            </a:r>
            <a:endParaRPr lang="es-419" sz="3200" b="1" dirty="0">
              <a:solidFill>
                <a:srgbClr val="433B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478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B30C8-8053-B3BE-D11D-DF3D53CA96F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93EE308-E82E-8B90-7BBC-2675313A4524}"/>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1C51C11C-74FB-6919-C8B4-B6A4C92990BA}"/>
              </a:ext>
            </a:extLst>
          </p:cNvPr>
          <p:cNvSpPr txBox="1"/>
          <p:nvPr/>
        </p:nvSpPr>
        <p:spPr>
          <a:xfrm>
            <a:off x="651848" y="4847351"/>
            <a:ext cx="4862131" cy="646331"/>
          </a:xfrm>
          <a:prstGeom prst="rect">
            <a:avLst/>
          </a:prstGeom>
          <a:noFill/>
        </p:spPr>
        <p:txBody>
          <a:bodyPr wrap="square" rtlCol="0">
            <a:spAutoFit/>
          </a:bodyPr>
          <a:lstStyle/>
          <a:p>
            <a:r>
              <a:rPr lang="es-419" b="1" dirty="0">
                <a:latin typeface="Calibri" panose="020F0502020204030204" pitchFamily="34" charset="0"/>
                <a:cs typeface="Calibri" panose="020F0502020204030204" pitchFamily="34" charset="0"/>
              </a:rPr>
              <a:t>Variable independiente</a:t>
            </a:r>
            <a:r>
              <a:rPr lang="es-419" dirty="0">
                <a:latin typeface="Calibri" panose="020F0502020204030204" pitchFamily="34" charset="0"/>
                <a:cs typeface="Calibri" panose="020F0502020204030204" pitchFamily="34" charset="0"/>
              </a:rPr>
              <a:t>: hora del día (</a:t>
            </a:r>
            <a:r>
              <a:rPr lang="es-419" i="1" dirty="0">
                <a:latin typeface="Calibri" panose="020F0502020204030204" pitchFamily="34" charset="0"/>
                <a:cs typeface="Calibri" panose="020F0502020204030204" pitchFamily="34" charset="0"/>
              </a:rPr>
              <a:t>h</a:t>
            </a:r>
            <a:r>
              <a:rPr lang="es-419" dirty="0">
                <a:latin typeface="Calibri" panose="020F0502020204030204" pitchFamily="34" charset="0"/>
                <a:cs typeface="Calibri" panose="020F0502020204030204" pitchFamily="34" charset="0"/>
              </a:rPr>
              <a:t>).</a:t>
            </a:r>
          </a:p>
          <a:p>
            <a:r>
              <a:rPr lang="es-419" b="1" dirty="0">
                <a:latin typeface="Calibri" panose="020F0502020204030204" pitchFamily="34" charset="0"/>
                <a:cs typeface="Calibri" panose="020F0502020204030204" pitchFamily="34" charset="0"/>
              </a:rPr>
              <a:t>Variable dependiente</a:t>
            </a:r>
            <a:r>
              <a:rPr lang="es-419" dirty="0">
                <a:latin typeface="Calibri" panose="020F0502020204030204" pitchFamily="34" charset="0"/>
                <a:cs typeface="Calibri" panose="020F0502020204030204" pitchFamily="34" charset="0"/>
              </a:rPr>
              <a:t>: temperatura ambiente (</a:t>
            </a:r>
            <a:r>
              <a:rPr lang="es-419" i="1" dirty="0">
                <a:latin typeface="Calibri" panose="020F0502020204030204" pitchFamily="34" charset="0"/>
                <a:cs typeface="Calibri" panose="020F0502020204030204" pitchFamily="34" charset="0"/>
              </a:rPr>
              <a:t>T</a:t>
            </a:r>
            <a:r>
              <a:rPr lang="es-419" dirty="0">
                <a:latin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cs typeface="Calibri" panose="020F0502020204030204" pitchFamily="34" charset="0"/>
            </a:endParaRPr>
          </a:p>
        </p:txBody>
      </p:sp>
      <p:pic>
        <p:nvPicPr>
          <p:cNvPr id="6" name="Gráfico 5" descr="Insignia 4 con relleno sólido">
            <a:extLst>
              <a:ext uri="{FF2B5EF4-FFF2-40B4-BE49-F238E27FC236}">
                <a16:creationId xmlns:a16="http://schemas.microsoft.com/office/drawing/2014/main" id="{562F9677-9C5E-45D6-8686-8729B1672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62" y="2025905"/>
            <a:ext cx="676977" cy="676977"/>
          </a:xfrm>
          <a:prstGeom prst="rect">
            <a:avLst/>
          </a:prstGeom>
        </p:spPr>
      </p:pic>
      <p:sp>
        <p:nvSpPr>
          <p:cNvPr id="8" name="Rectángulo: esquinas redondeadas 7">
            <a:extLst>
              <a:ext uri="{FF2B5EF4-FFF2-40B4-BE49-F238E27FC236}">
                <a16:creationId xmlns:a16="http://schemas.microsoft.com/office/drawing/2014/main" id="{9185E72A-D233-68D8-9F37-02492625021C}"/>
              </a:ext>
            </a:extLst>
          </p:cNvPr>
          <p:cNvSpPr/>
          <p:nvPr/>
        </p:nvSpPr>
        <p:spPr>
          <a:xfrm>
            <a:off x="4821380" y="2701438"/>
            <a:ext cx="6500553" cy="1726370"/>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¿Podemos considerar que la temperatura es función de la hora del día? Justifica tu respuesta.</a:t>
            </a:r>
            <a:endParaRPr lang="en-US" sz="2000" dirty="0">
              <a:solidFill>
                <a:schemeClr val="tx1"/>
              </a:solidFill>
              <a:latin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3BB450A7-16CD-80B0-76EC-6EF73A40E11C}"/>
              </a:ext>
            </a:extLst>
          </p:cNvPr>
          <p:cNvPicPr>
            <a:picLocks noChangeAspect="1"/>
          </p:cNvPicPr>
          <p:nvPr/>
        </p:nvPicPr>
        <p:blipFill>
          <a:blip r:embed="rId5"/>
          <a:stretch>
            <a:fillRect/>
          </a:stretch>
        </p:blipFill>
        <p:spPr>
          <a:xfrm>
            <a:off x="2030112" y="2728430"/>
            <a:ext cx="1657968" cy="1672385"/>
          </a:xfrm>
          <a:prstGeom prst="rect">
            <a:avLst/>
          </a:prstGeom>
        </p:spPr>
      </p:pic>
      <p:sp>
        <p:nvSpPr>
          <p:cNvPr id="4" name="CuadroTexto 3">
            <a:extLst>
              <a:ext uri="{FF2B5EF4-FFF2-40B4-BE49-F238E27FC236}">
                <a16:creationId xmlns:a16="http://schemas.microsoft.com/office/drawing/2014/main" id="{21BF0AF7-AE3C-E248-3D4E-7DD964295F65}"/>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2</a:t>
            </a:r>
            <a:endParaRPr lang="es-419" sz="3200" b="1" dirty="0">
              <a:solidFill>
                <a:srgbClr val="433B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54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DC16-4ACD-7736-D61A-3682281C434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7D86A46-1E64-1B54-7234-CC5B23124E70}"/>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3" name="CuadroTexto 2">
            <a:extLst>
              <a:ext uri="{FF2B5EF4-FFF2-40B4-BE49-F238E27FC236}">
                <a16:creationId xmlns:a16="http://schemas.microsoft.com/office/drawing/2014/main" id="{1D9A4466-2372-6BED-A863-8817896238BF}"/>
              </a:ext>
            </a:extLst>
          </p:cNvPr>
          <p:cNvSpPr txBox="1"/>
          <p:nvPr/>
        </p:nvSpPr>
        <p:spPr>
          <a:xfrm>
            <a:off x="651848" y="884562"/>
            <a:ext cx="2838213" cy="584775"/>
          </a:xfrm>
          <a:prstGeom prst="rect">
            <a:avLst/>
          </a:prstGeom>
          <a:noFill/>
        </p:spPr>
        <p:txBody>
          <a:bodyPr wrap="none" rtlCol="0">
            <a:spAutoFit/>
          </a:bodyPr>
          <a:lstStyle/>
          <a:p>
            <a:r>
              <a:rPr lang="es-419" sz="3200" b="1" noProof="0" dirty="0">
                <a:solidFill>
                  <a:srgbClr val="433B71"/>
                </a:solidFill>
                <a:latin typeface="Calibri" panose="020F0502020204030204" pitchFamily="34" charset="0"/>
                <a:cs typeface="Calibri" panose="020F0502020204030204" pitchFamily="34" charset="0"/>
              </a:rPr>
              <a:t>CONCLUSIONES</a:t>
            </a:r>
          </a:p>
        </p:txBody>
      </p:sp>
      <p:sp>
        <p:nvSpPr>
          <p:cNvPr id="8" name="CuadroTexto 7">
            <a:extLst>
              <a:ext uri="{FF2B5EF4-FFF2-40B4-BE49-F238E27FC236}">
                <a16:creationId xmlns:a16="http://schemas.microsoft.com/office/drawing/2014/main" id="{02D9C5A4-7352-8E28-0A69-48429917719E}"/>
              </a:ext>
            </a:extLst>
          </p:cNvPr>
          <p:cNvSpPr txBox="1"/>
          <p:nvPr/>
        </p:nvSpPr>
        <p:spPr>
          <a:xfrm>
            <a:off x="448152" y="1810674"/>
            <a:ext cx="11295696" cy="2123658"/>
          </a:xfrm>
          <a:prstGeom prst="rect">
            <a:avLst/>
          </a:prstGeom>
          <a:noFill/>
        </p:spPr>
        <p:txBody>
          <a:bodyPr wrap="square" rtlCol="0">
            <a:spAutoFit/>
          </a:bodyPr>
          <a:lstStyle/>
          <a:p>
            <a:pPr algn="just"/>
            <a:r>
              <a:rPr lang="es-419" sz="2200" noProof="0" dirty="0">
                <a:latin typeface="Calibri" panose="020F0502020204030204" pitchFamily="34" charset="0"/>
                <a:cs typeface="Calibri" panose="020F0502020204030204" pitchFamily="34" charset="0"/>
              </a:rPr>
              <a:t>A partir del análisis realizado, podemos identificar tres casos:</a:t>
            </a:r>
          </a:p>
          <a:p>
            <a:pPr algn="just"/>
            <a:endParaRPr lang="es-419" sz="2200" noProof="0" dirty="0">
              <a:latin typeface="Calibri" panose="020F0502020204030204" pitchFamily="34" charset="0"/>
              <a:cs typeface="Calibri" panose="020F0502020204030204" pitchFamily="34" charset="0"/>
            </a:endParaRPr>
          </a:p>
          <a:p>
            <a:pPr algn="just"/>
            <a:r>
              <a:rPr lang="es-419" sz="2200" b="1" noProof="0" dirty="0">
                <a:latin typeface="Calibri" panose="020F0502020204030204" pitchFamily="34" charset="0"/>
                <a:cs typeface="Calibri" panose="020F0502020204030204" pitchFamily="34" charset="0"/>
              </a:rPr>
              <a:t>Relaciones que son funciones</a:t>
            </a:r>
          </a:p>
          <a:p>
            <a:pPr algn="just"/>
            <a:endParaRPr lang="es-419" sz="2200" b="1" noProof="0" dirty="0">
              <a:latin typeface="Calibri" panose="020F0502020204030204" pitchFamily="34" charset="0"/>
              <a:cs typeface="Calibri" panose="020F0502020204030204" pitchFamily="34" charset="0"/>
            </a:endParaRPr>
          </a:p>
          <a:p>
            <a:pPr algn="just"/>
            <a:r>
              <a:rPr lang="es-419" sz="2200" noProof="0" dirty="0">
                <a:latin typeface="Calibri" panose="020F0502020204030204" pitchFamily="34" charset="0"/>
                <a:cs typeface="Calibri" panose="020F0502020204030204" pitchFamily="34" charset="0"/>
              </a:rPr>
              <a:t>En algunos contextos, tiene sentido pensar que cada valor de la variable independiente tiene un único valor de la variable dependiente, lo que permite considerar la relación como una función.</a:t>
            </a:r>
          </a:p>
        </p:txBody>
      </p:sp>
      <p:pic>
        <p:nvPicPr>
          <p:cNvPr id="7" name="Imagen 6">
            <a:extLst>
              <a:ext uri="{FF2B5EF4-FFF2-40B4-BE49-F238E27FC236}">
                <a16:creationId xmlns:a16="http://schemas.microsoft.com/office/drawing/2014/main" id="{0B62F8BA-F99D-6AAE-C8FE-0AF55052F348}"/>
              </a:ext>
            </a:extLst>
          </p:cNvPr>
          <p:cNvPicPr>
            <a:picLocks noChangeAspect="1"/>
          </p:cNvPicPr>
          <p:nvPr/>
        </p:nvPicPr>
        <p:blipFill>
          <a:blip r:embed="rId3"/>
          <a:stretch>
            <a:fillRect/>
          </a:stretch>
        </p:blipFill>
        <p:spPr>
          <a:xfrm>
            <a:off x="2760239" y="4424565"/>
            <a:ext cx="2369991" cy="1410433"/>
          </a:xfrm>
          <a:prstGeom prst="rect">
            <a:avLst/>
          </a:prstGeom>
        </p:spPr>
      </p:pic>
      <p:pic>
        <p:nvPicPr>
          <p:cNvPr id="9" name="Imagen 8">
            <a:extLst>
              <a:ext uri="{FF2B5EF4-FFF2-40B4-BE49-F238E27FC236}">
                <a16:creationId xmlns:a16="http://schemas.microsoft.com/office/drawing/2014/main" id="{A608147A-F4D8-7C0B-31D5-19C9F2062DAD}"/>
              </a:ext>
            </a:extLst>
          </p:cNvPr>
          <p:cNvPicPr>
            <a:picLocks noChangeAspect="1"/>
          </p:cNvPicPr>
          <p:nvPr/>
        </p:nvPicPr>
        <p:blipFill>
          <a:blip r:embed="rId4"/>
          <a:stretch>
            <a:fillRect/>
          </a:stretch>
        </p:blipFill>
        <p:spPr>
          <a:xfrm>
            <a:off x="7408298" y="4389635"/>
            <a:ext cx="1154355" cy="1480291"/>
          </a:xfrm>
          <a:prstGeom prst="rect">
            <a:avLst/>
          </a:prstGeom>
        </p:spPr>
      </p:pic>
    </p:spTree>
    <p:extLst>
      <p:ext uri="{BB962C8B-B14F-4D97-AF65-F5344CB8AC3E}">
        <p14:creationId xmlns:p14="http://schemas.microsoft.com/office/powerpoint/2010/main" val="227554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8B2-3768-02F0-74CA-95D991F3BD2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4C46C2B-4932-134D-301B-8310C89D5C7B}"/>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8" name="CuadroTexto 7">
            <a:extLst>
              <a:ext uri="{FF2B5EF4-FFF2-40B4-BE49-F238E27FC236}">
                <a16:creationId xmlns:a16="http://schemas.microsoft.com/office/drawing/2014/main" id="{8038C081-A49F-41A9-7B35-32EAC917AF98}"/>
              </a:ext>
            </a:extLst>
          </p:cNvPr>
          <p:cNvSpPr txBox="1"/>
          <p:nvPr/>
        </p:nvSpPr>
        <p:spPr>
          <a:xfrm>
            <a:off x="516048" y="1947834"/>
            <a:ext cx="10194203" cy="1785104"/>
          </a:xfrm>
          <a:prstGeom prst="rect">
            <a:avLst/>
          </a:prstGeom>
          <a:noFill/>
        </p:spPr>
        <p:txBody>
          <a:bodyPr wrap="square" rtlCol="0">
            <a:spAutoFit/>
          </a:bodyPr>
          <a:lstStyle/>
          <a:p>
            <a:pPr algn="just"/>
            <a:r>
              <a:rPr lang="es-419" sz="2200" b="1" noProof="0" dirty="0">
                <a:latin typeface="Calibri" panose="020F0502020204030204" pitchFamily="34" charset="0"/>
                <a:cs typeface="Calibri" panose="020F0502020204030204" pitchFamily="34" charset="0"/>
              </a:rPr>
              <a:t>Relaciones que no son funciones</a:t>
            </a:r>
          </a:p>
          <a:p>
            <a:pPr algn="just"/>
            <a:endParaRPr lang="es-419" sz="2200" noProof="0" dirty="0">
              <a:latin typeface="Calibri" panose="020F0502020204030204" pitchFamily="34" charset="0"/>
              <a:cs typeface="Calibri" panose="020F0502020204030204" pitchFamily="34" charset="0"/>
            </a:endParaRPr>
          </a:p>
          <a:p>
            <a:pPr algn="just"/>
            <a:r>
              <a:rPr lang="es-419" sz="2200" noProof="0" dirty="0">
                <a:latin typeface="Calibri" panose="020F0502020204030204" pitchFamily="34" charset="0"/>
                <a:cs typeface="Calibri" panose="020F0502020204030204" pitchFamily="34" charset="0"/>
              </a:rPr>
              <a:t>En otros casos, basta encontrar un ejemplo donde un mismo valor de la variable independiente tenga más de un valor de la variable dependiente, para concluir que la relación no es una función. </a:t>
            </a:r>
          </a:p>
        </p:txBody>
      </p:sp>
      <p:pic>
        <p:nvPicPr>
          <p:cNvPr id="4" name="Imagen 3">
            <a:extLst>
              <a:ext uri="{FF2B5EF4-FFF2-40B4-BE49-F238E27FC236}">
                <a16:creationId xmlns:a16="http://schemas.microsoft.com/office/drawing/2014/main" id="{15A55AE1-DDCD-F8D5-5CC9-E1EC3388FEDF}"/>
              </a:ext>
            </a:extLst>
          </p:cNvPr>
          <p:cNvPicPr>
            <a:picLocks noChangeAspect="1"/>
          </p:cNvPicPr>
          <p:nvPr/>
        </p:nvPicPr>
        <p:blipFill>
          <a:blip r:embed="rId3"/>
          <a:stretch>
            <a:fillRect/>
          </a:stretch>
        </p:blipFill>
        <p:spPr>
          <a:xfrm>
            <a:off x="4507402" y="4221479"/>
            <a:ext cx="2211493" cy="1772447"/>
          </a:xfrm>
          <a:prstGeom prst="rect">
            <a:avLst/>
          </a:prstGeom>
        </p:spPr>
      </p:pic>
      <p:sp>
        <p:nvSpPr>
          <p:cNvPr id="5" name="CuadroTexto 4">
            <a:extLst>
              <a:ext uri="{FF2B5EF4-FFF2-40B4-BE49-F238E27FC236}">
                <a16:creationId xmlns:a16="http://schemas.microsoft.com/office/drawing/2014/main" id="{0769BE76-E892-B693-B8C3-5B88D730FF91}"/>
              </a:ext>
            </a:extLst>
          </p:cNvPr>
          <p:cNvSpPr txBox="1"/>
          <p:nvPr/>
        </p:nvSpPr>
        <p:spPr>
          <a:xfrm>
            <a:off x="651848" y="884562"/>
            <a:ext cx="2838213" cy="584775"/>
          </a:xfrm>
          <a:prstGeom prst="rect">
            <a:avLst/>
          </a:prstGeom>
          <a:noFill/>
        </p:spPr>
        <p:txBody>
          <a:bodyPr wrap="none" rtlCol="0">
            <a:spAutoFit/>
          </a:bodyPr>
          <a:lstStyle/>
          <a:p>
            <a:r>
              <a:rPr lang="es-419" sz="3200" b="1" noProof="0" dirty="0">
                <a:solidFill>
                  <a:srgbClr val="433B71"/>
                </a:solidFill>
                <a:latin typeface="Calibri" panose="020F0502020204030204" pitchFamily="34" charset="0"/>
                <a:cs typeface="Calibri" panose="020F0502020204030204" pitchFamily="34" charset="0"/>
              </a:rPr>
              <a:t>CONCLUSIONES</a:t>
            </a:r>
          </a:p>
        </p:txBody>
      </p:sp>
    </p:spTree>
    <p:extLst>
      <p:ext uri="{BB962C8B-B14F-4D97-AF65-F5344CB8AC3E}">
        <p14:creationId xmlns:p14="http://schemas.microsoft.com/office/powerpoint/2010/main" val="23726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833F3-5C50-FCDB-923A-549390675CE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6055FB8-D52B-DD27-AE4F-813F4953E775}"/>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8" name="CuadroTexto 7">
            <a:extLst>
              <a:ext uri="{FF2B5EF4-FFF2-40B4-BE49-F238E27FC236}">
                <a16:creationId xmlns:a16="http://schemas.microsoft.com/office/drawing/2014/main" id="{8BDF0992-4B44-74E7-00BE-DDA51B0DF1EE}"/>
              </a:ext>
            </a:extLst>
          </p:cNvPr>
          <p:cNvSpPr txBox="1"/>
          <p:nvPr/>
        </p:nvSpPr>
        <p:spPr>
          <a:xfrm>
            <a:off x="516048" y="1807339"/>
            <a:ext cx="10825638" cy="1446550"/>
          </a:xfrm>
          <a:prstGeom prst="rect">
            <a:avLst/>
          </a:prstGeom>
          <a:noFill/>
        </p:spPr>
        <p:txBody>
          <a:bodyPr wrap="square" rtlCol="0">
            <a:spAutoFit/>
          </a:bodyPr>
          <a:lstStyle/>
          <a:p>
            <a:pPr algn="just"/>
            <a:r>
              <a:rPr lang="es-419" sz="2200" b="1" noProof="0" dirty="0">
                <a:latin typeface="Calibri" panose="020F0502020204030204" pitchFamily="34" charset="0"/>
                <a:cs typeface="Calibri" panose="020F0502020204030204" pitchFamily="34" charset="0"/>
              </a:rPr>
              <a:t>Casos discutibles</a:t>
            </a:r>
            <a:endParaRPr lang="es-419" sz="2200" noProof="0" dirty="0">
              <a:latin typeface="Calibri" panose="020F0502020204030204" pitchFamily="34" charset="0"/>
              <a:cs typeface="Calibri" panose="020F0502020204030204" pitchFamily="34" charset="0"/>
            </a:endParaRPr>
          </a:p>
          <a:p>
            <a:pPr algn="just"/>
            <a:endParaRPr lang="es-419" sz="2200" noProof="0" dirty="0">
              <a:latin typeface="Calibri" panose="020F0502020204030204" pitchFamily="34" charset="0"/>
              <a:cs typeface="Calibri" panose="020F0502020204030204" pitchFamily="34" charset="0"/>
            </a:endParaRPr>
          </a:p>
          <a:p>
            <a:pPr algn="just"/>
            <a:r>
              <a:rPr lang="es-419" sz="2200" noProof="0" dirty="0">
                <a:latin typeface="Calibri" panose="020F0502020204030204" pitchFamily="34" charset="0"/>
                <a:cs typeface="Calibri" panose="020F0502020204030204" pitchFamily="34" charset="0"/>
              </a:rPr>
              <a:t>En algunas situaciones, determinar si la relación es función depende del contexto. Por ejemplo:</a:t>
            </a:r>
          </a:p>
        </p:txBody>
      </p:sp>
      <p:sp>
        <p:nvSpPr>
          <p:cNvPr id="5" name="Rectángulo: esquinas redondeadas 4">
            <a:extLst>
              <a:ext uri="{FF2B5EF4-FFF2-40B4-BE49-F238E27FC236}">
                <a16:creationId xmlns:a16="http://schemas.microsoft.com/office/drawing/2014/main" id="{4DB1D162-F904-9C75-7EA7-04B405B5642C}"/>
              </a:ext>
            </a:extLst>
          </p:cNvPr>
          <p:cNvSpPr/>
          <p:nvPr/>
        </p:nvSpPr>
        <p:spPr>
          <a:xfrm>
            <a:off x="3657600" y="3253889"/>
            <a:ext cx="8018352" cy="266685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419" sz="2000" noProof="0" dirty="0">
                <a:solidFill>
                  <a:schemeClr val="tx1"/>
                </a:solidFill>
                <a:latin typeface="Calibri" panose="020F0502020204030204" pitchFamily="34" charset="0"/>
                <a:cs typeface="Calibri" panose="020F0502020204030204" pitchFamily="34" charset="0"/>
              </a:rPr>
              <a:t>La temperatura </a:t>
            </a:r>
            <a:r>
              <a:rPr lang="es-419" sz="2000" i="1" noProof="0" dirty="0">
                <a:solidFill>
                  <a:schemeClr val="tx1"/>
                </a:solidFill>
                <a:latin typeface="Calibri" panose="020F0502020204030204" pitchFamily="34" charset="0"/>
                <a:cs typeface="Calibri" panose="020F0502020204030204" pitchFamily="34" charset="0"/>
              </a:rPr>
              <a:t>T</a:t>
            </a:r>
            <a:r>
              <a:rPr lang="es-419" sz="2000" noProof="0" dirty="0">
                <a:solidFill>
                  <a:schemeClr val="tx1"/>
                </a:solidFill>
                <a:latin typeface="Calibri" panose="020F0502020204030204" pitchFamily="34" charset="0"/>
                <a:cs typeface="Calibri" panose="020F0502020204030204" pitchFamily="34" charset="0"/>
              </a:rPr>
              <a:t> podría ser una función de la hora del día </a:t>
            </a:r>
            <a:r>
              <a:rPr lang="es-419" sz="2000" i="1" noProof="0" dirty="0">
                <a:solidFill>
                  <a:schemeClr val="tx1"/>
                </a:solidFill>
                <a:latin typeface="Calibri" panose="020F0502020204030204" pitchFamily="34" charset="0"/>
                <a:cs typeface="Calibri" panose="020F0502020204030204" pitchFamily="34" charset="0"/>
              </a:rPr>
              <a:t>h</a:t>
            </a:r>
            <a:r>
              <a:rPr lang="es-419" sz="2000" noProof="0" dirty="0">
                <a:solidFill>
                  <a:schemeClr val="tx1"/>
                </a:solidFill>
                <a:latin typeface="Calibri" panose="020F0502020204030204" pitchFamily="34" charset="0"/>
                <a:cs typeface="Calibri" panose="020F0502020204030204" pitchFamily="34" charset="0"/>
              </a:rPr>
              <a:t> si se mide en un lugar pequeño, donde podemos asumir que para cada hora se registraría una única temperatura.</a:t>
            </a:r>
          </a:p>
          <a:p>
            <a:pPr marL="285750" indent="-285750">
              <a:buFont typeface="Arial" panose="020B0604020202020204" pitchFamily="34" charset="0"/>
              <a:buChar char="•"/>
            </a:pPr>
            <a:endParaRPr lang="es-419" sz="2000" noProof="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419" sz="2000" noProof="0" dirty="0">
                <a:solidFill>
                  <a:schemeClr val="tx1"/>
                </a:solidFill>
                <a:latin typeface="Calibri" panose="020F0502020204030204" pitchFamily="34" charset="0"/>
                <a:cs typeface="Calibri" panose="020F0502020204030204" pitchFamily="34" charset="0"/>
              </a:rPr>
              <a:t>Pero </a:t>
            </a:r>
            <a:r>
              <a:rPr lang="es-419" sz="2000" i="1" noProof="0" dirty="0">
                <a:solidFill>
                  <a:schemeClr val="tx1"/>
                </a:solidFill>
                <a:latin typeface="Calibri" panose="020F0502020204030204" pitchFamily="34" charset="0"/>
                <a:cs typeface="Calibri" panose="020F0502020204030204" pitchFamily="34" charset="0"/>
              </a:rPr>
              <a:t>T</a:t>
            </a:r>
            <a:r>
              <a:rPr lang="es-419" sz="2000" noProof="0" dirty="0">
                <a:solidFill>
                  <a:schemeClr val="tx1"/>
                </a:solidFill>
                <a:latin typeface="Calibri" panose="020F0502020204030204" pitchFamily="34" charset="0"/>
                <a:cs typeface="Calibri" panose="020F0502020204030204" pitchFamily="34" charset="0"/>
              </a:rPr>
              <a:t> no sería función de </a:t>
            </a:r>
            <a:r>
              <a:rPr lang="es-419" sz="2000" i="1" noProof="0" dirty="0">
                <a:solidFill>
                  <a:schemeClr val="tx1"/>
                </a:solidFill>
                <a:latin typeface="Calibri" panose="020F0502020204030204" pitchFamily="34" charset="0"/>
                <a:cs typeface="Calibri" panose="020F0502020204030204" pitchFamily="34" charset="0"/>
              </a:rPr>
              <a:t>h</a:t>
            </a:r>
            <a:r>
              <a:rPr lang="es-419" sz="2000" noProof="0" dirty="0">
                <a:solidFill>
                  <a:schemeClr val="tx1"/>
                </a:solidFill>
                <a:latin typeface="Calibri" panose="020F0502020204030204" pitchFamily="34" charset="0"/>
                <a:cs typeface="Calibri" panose="020F0502020204030204" pitchFamily="34" charset="0"/>
              </a:rPr>
              <a:t> en un lugar más grande, como una </a:t>
            </a:r>
            <a:r>
              <a:rPr lang="es-419" sz="2000" noProof="0" dirty="0" err="1">
                <a:solidFill>
                  <a:schemeClr val="tx1"/>
                </a:solidFill>
                <a:latin typeface="Calibri" panose="020F0502020204030204" pitchFamily="34" charset="0"/>
                <a:cs typeface="Calibri" panose="020F0502020204030204" pitchFamily="34" charset="0"/>
              </a:rPr>
              <a:t>region</a:t>
            </a:r>
            <a:r>
              <a:rPr lang="es-419" sz="2000" noProof="0" dirty="0">
                <a:solidFill>
                  <a:schemeClr val="tx1"/>
                </a:solidFill>
                <a:latin typeface="Calibri" panose="020F0502020204030204" pitchFamily="34" charset="0"/>
                <a:cs typeface="Calibri" panose="020F0502020204030204" pitchFamily="34" charset="0"/>
              </a:rPr>
              <a:t>, donde hay más de una </a:t>
            </a:r>
            <a:r>
              <a:rPr lang="es-419" sz="2000" noProof="0" dirty="0" err="1">
                <a:solidFill>
                  <a:schemeClr val="tx1"/>
                </a:solidFill>
                <a:latin typeface="Calibri" panose="020F0502020204030204" pitchFamily="34" charset="0"/>
                <a:cs typeface="Calibri" panose="020F0502020204030204" pitchFamily="34" charset="0"/>
              </a:rPr>
              <a:t>temperature</a:t>
            </a:r>
            <a:r>
              <a:rPr lang="es-419" sz="2000" noProof="0" dirty="0">
                <a:solidFill>
                  <a:schemeClr val="tx1"/>
                </a:solidFill>
                <a:latin typeface="Calibri" panose="020F0502020204030204" pitchFamily="34" charset="0"/>
                <a:cs typeface="Calibri" panose="020F0502020204030204" pitchFamily="34" charset="0"/>
              </a:rPr>
              <a:t> para una misma hora del día. </a:t>
            </a:r>
          </a:p>
        </p:txBody>
      </p:sp>
      <p:pic>
        <p:nvPicPr>
          <p:cNvPr id="6" name="Imagen 5">
            <a:extLst>
              <a:ext uri="{FF2B5EF4-FFF2-40B4-BE49-F238E27FC236}">
                <a16:creationId xmlns:a16="http://schemas.microsoft.com/office/drawing/2014/main" id="{096B20EA-6FDC-4254-1285-9FA4D36F3734}"/>
              </a:ext>
            </a:extLst>
          </p:cNvPr>
          <p:cNvPicPr>
            <a:picLocks noChangeAspect="1"/>
          </p:cNvPicPr>
          <p:nvPr/>
        </p:nvPicPr>
        <p:blipFill>
          <a:blip r:embed="rId3"/>
          <a:stretch>
            <a:fillRect/>
          </a:stretch>
        </p:blipFill>
        <p:spPr>
          <a:xfrm>
            <a:off x="1172115" y="3685101"/>
            <a:ext cx="1829418" cy="1845326"/>
          </a:xfrm>
          <a:prstGeom prst="rect">
            <a:avLst/>
          </a:prstGeom>
        </p:spPr>
      </p:pic>
      <p:sp>
        <p:nvSpPr>
          <p:cNvPr id="4" name="CuadroTexto 3">
            <a:extLst>
              <a:ext uri="{FF2B5EF4-FFF2-40B4-BE49-F238E27FC236}">
                <a16:creationId xmlns:a16="http://schemas.microsoft.com/office/drawing/2014/main" id="{1C01CDBD-5FB7-A1F0-2AEE-92AEFDDC049E}"/>
              </a:ext>
            </a:extLst>
          </p:cNvPr>
          <p:cNvSpPr txBox="1"/>
          <p:nvPr/>
        </p:nvSpPr>
        <p:spPr>
          <a:xfrm>
            <a:off x="651848" y="884562"/>
            <a:ext cx="2838213" cy="584775"/>
          </a:xfrm>
          <a:prstGeom prst="rect">
            <a:avLst/>
          </a:prstGeom>
          <a:noFill/>
        </p:spPr>
        <p:txBody>
          <a:bodyPr wrap="none" rtlCol="0">
            <a:spAutoFit/>
          </a:bodyPr>
          <a:lstStyle/>
          <a:p>
            <a:r>
              <a:rPr lang="es-419" sz="3200" b="1" noProof="0" dirty="0">
                <a:solidFill>
                  <a:srgbClr val="433B71"/>
                </a:solidFill>
                <a:latin typeface="Calibri" panose="020F0502020204030204" pitchFamily="34" charset="0"/>
                <a:cs typeface="Calibri" panose="020F0502020204030204" pitchFamily="34" charset="0"/>
              </a:rPr>
              <a:t>CONCLUSIONES</a:t>
            </a:r>
          </a:p>
        </p:txBody>
      </p:sp>
    </p:spTree>
    <p:extLst>
      <p:ext uri="{BB962C8B-B14F-4D97-AF65-F5344CB8AC3E}">
        <p14:creationId xmlns:p14="http://schemas.microsoft.com/office/powerpoint/2010/main" val="7165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26FA-3626-3E73-B87B-995B7740339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8FB67A8-B141-3516-52F8-99D67A983E74}"/>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3" name="CuadroTexto 2">
            <a:extLst>
              <a:ext uri="{FF2B5EF4-FFF2-40B4-BE49-F238E27FC236}">
                <a16:creationId xmlns:a16="http://schemas.microsoft.com/office/drawing/2014/main" id="{0156B37D-9865-032C-7AFB-430D62F70787}"/>
              </a:ext>
            </a:extLst>
          </p:cNvPr>
          <p:cNvSpPr txBox="1"/>
          <p:nvPr/>
        </p:nvSpPr>
        <p:spPr>
          <a:xfrm>
            <a:off x="651848" y="884562"/>
            <a:ext cx="4261488" cy="584775"/>
          </a:xfrm>
          <a:prstGeom prst="rect">
            <a:avLst/>
          </a:prstGeom>
          <a:noFill/>
        </p:spPr>
        <p:txBody>
          <a:bodyPr wrap="none" rtlCol="0">
            <a:spAutoFit/>
          </a:bodyPr>
          <a:lstStyle/>
          <a:p>
            <a:r>
              <a:rPr lang="es-419" sz="3200" b="1" noProof="0" dirty="0">
                <a:solidFill>
                  <a:srgbClr val="433B71"/>
                </a:solidFill>
                <a:latin typeface="Calibri" panose="020F0502020204030204" pitchFamily="34" charset="0"/>
                <a:cs typeface="Calibri" panose="020F0502020204030204" pitchFamily="34" charset="0"/>
              </a:rPr>
              <a:t>NOTACIÓN DE FUNCIÓN</a:t>
            </a:r>
          </a:p>
        </p:txBody>
      </p:sp>
      <p:sp>
        <p:nvSpPr>
          <p:cNvPr id="7" name="Rectángulo: esquinas redondeadas 6">
            <a:extLst>
              <a:ext uri="{FF2B5EF4-FFF2-40B4-BE49-F238E27FC236}">
                <a16:creationId xmlns:a16="http://schemas.microsoft.com/office/drawing/2014/main" id="{88C62DBD-FDD1-45D1-FE27-3EAF56BFD320}"/>
              </a:ext>
            </a:extLst>
          </p:cNvPr>
          <p:cNvSpPr/>
          <p:nvPr/>
        </p:nvSpPr>
        <p:spPr>
          <a:xfrm>
            <a:off x="627953" y="1803379"/>
            <a:ext cx="10936094" cy="4170059"/>
          </a:xfrm>
          <a:prstGeom prst="roundRect">
            <a:avLst/>
          </a:prstGeom>
          <a:solidFill>
            <a:srgbClr val="433B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419" sz="2200" noProof="0" dirty="0">
                <a:solidFill>
                  <a:schemeClr val="bg1"/>
                </a:solidFill>
                <a:latin typeface="Calibri" panose="020F0502020204030204" pitchFamily="34" charset="0"/>
                <a:cs typeface="Calibri" panose="020F0502020204030204" pitchFamily="34" charset="0"/>
              </a:rPr>
              <a:t>Para indicar que una variable dependiente </a:t>
            </a:r>
            <a:r>
              <a:rPr lang="es-419" sz="2200" b="1" i="1" noProof="0" dirty="0">
                <a:solidFill>
                  <a:schemeClr val="bg1"/>
                </a:solidFill>
                <a:latin typeface="Calibri" panose="020F0502020204030204" pitchFamily="34" charset="0"/>
                <a:cs typeface="Calibri" panose="020F0502020204030204" pitchFamily="34" charset="0"/>
              </a:rPr>
              <a:t>y</a:t>
            </a:r>
            <a:r>
              <a:rPr lang="es-419" sz="2200" noProof="0" dirty="0">
                <a:solidFill>
                  <a:schemeClr val="bg1"/>
                </a:solidFill>
                <a:latin typeface="Calibri" panose="020F0502020204030204" pitchFamily="34" charset="0"/>
                <a:cs typeface="Calibri" panose="020F0502020204030204" pitchFamily="34" charset="0"/>
              </a:rPr>
              <a:t> es función de la variable independiente </a:t>
            </a:r>
            <a:r>
              <a:rPr lang="es-419" sz="2200" b="1" i="1" noProof="0" dirty="0">
                <a:solidFill>
                  <a:schemeClr val="bg1"/>
                </a:solidFill>
                <a:latin typeface="Calibri" panose="020F0502020204030204" pitchFamily="34" charset="0"/>
                <a:cs typeface="Calibri" panose="020F0502020204030204" pitchFamily="34" charset="0"/>
              </a:rPr>
              <a:t>x</a:t>
            </a:r>
            <a:r>
              <a:rPr lang="es-419" sz="2200" noProof="0" dirty="0">
                <a:solidFill>
                  <a:schemeClr val="bg1"/>
                </a:solidFill>
                <a:latin typeface="Calibri" panose="020F0502020204030204" pitchFamily="34" charset="0"/>
                <a:cs typeface="Calibri" panose="020F0502020204030204" pitchFamily="34" charset="0"/>
              </a:rPr>
              <a:t>, se ocupa la notación </a:t>
            </a:r>
          </a:p>
          <a:p>
            <a:endParaRPr lang="es-419" sz="2200" noProof="0" dirty="0">
              <a:solidFill>
                <a:schemeClr val="bg1"/>
              </a:solidFill>
              <a:latin typeface="Calibri" panose="020F0502020204030204" pitchFamily="34" charset="0"/>
              <a:cs typeface="Calibri" panose="020F0502020204030204" pitchFamily="34" charset="0"/>
            </a:endParaRPr>
          </a:p>
          <a:p>
            <a:pPr algn="ctr"/>
            <a:r>
              <a:rPr lang="es-419" sz="2200" noProof="0" dirty="0">
                <a:solidFill>
                  <a:schemeClr val="bg1"/>
                </a:solidFill>
                <a:latin typeface="Calibri" panose="020F0502020204030204" pitchFamily="34" charset="0"/>
                <a:cs typeface="Calibri" panose="020F0502020204030204" pitchFamily="34" charset="0"/>
              </a:rPr>
              <a:t>   </a:t>
            </a:r>
            <a:r>
              <a:rPr lang="es-419" sz="2200" b="1" i="1" noProof="0" dirty="0">
                <a:solidFill>
                  <a:schemeClr val="bg1"/>
                </a:solidFill>
                <a:latin typeface="Calibri" panose="020F0502020204030204" pitchFamily="34" charset="0"/>
                <a:cs typeface="Calibri" panose="020F0502020204030204" pitchFamily="34" charset="0"/>
              </a:rPr>
              <a:t>y=f(x)  </a:t>
            </a:r>
          </a:p>
          <a:p>
            <a:r>
              <a:rPr lang="es-419" sz="2200" noProof="0" dirty="0">
                <a:solidFill>
                  <a:schemeClr val="bg1"/>
                </a:solidFill>
                <a:latin typeface="Calibri" panose="020F0502020204030204" pitchFamily="34" charset="0"/>
                <a:cs typeface="Calibri" panose="020F0502020204030204" pitchFamily="34" charset="0"/>
              </a:rPr>
              <a:t>que se lee “</a:t>
            </a:r>
            <a:r>
              <a:rPr lang="es-419" sz="2200" b="1" noProof="0" dirty="0">
                <a:solidFill>
                  <a:schemeClr val="bg1"/>
                </a:solidFill>
                <a:latin typeface="Calibri" panose="020F0502020204030204" pitchFamily="34" charset="0"/>
                <a:cs typeface="Calibri" panose="020F0502020204030204" pitchFamily="34" charset="0"/>
              </a:rPr>
              <a:t>y</a:t>
            </a:r>
            <a:r>
              <a:rPr lang="es-419" sz="2200" noProof="0" dirty="0">
                <a:solidFill>
                  <a:schemeClr val="bg1"/>
                </a:solidFill>
                <a:latin typeface="Calibri" panose="020F0502020204030204" pitchFamily="34" charset="0"/>
                <a:cs typeface="Calibri" panose="020F0502020204030204" pitchFamily="34" charset="0"/>
              </a:rPr>
              <a:t> igual </a:t>
            </a:r>
            <a:r>
              <a:rPr lang="es-419" sz="2200" b="1" i="1" noProof="0" dirty="0">
                <a:solidFill>
                  <a:schemeClr val="bg1"/>
                </a:solidFill>
                <a:latin typeface="Calibri" panose="020F0502020204030204" pitchFamily="34" charset="0"/>
                <a:cs typeface="Calibri" panose="020F0502020204030204" pitchFamily="34" charset="0"/>
              </a:rPr>
              <a:t>f</a:t>
            </a:r>
            <a:r>
              <a:rPr lang="es-419" sz="2200" noProof="0" dirty="0">
                <a:solidFill>
                  <a:schemeClr val="bg1"/>
                </a:solidFill>
                <a:latin typeface="Calibri" panose="020F0502020204030204" pitchFamily="34" charset="0"/>
                <a:cs typeface="Calibri" panose="020F0502020204030204" pitchFamily="34" charset="0"/>
              </a:rPr>
              <a:t> de </a:t>
            </a:r>
            <a:r>
              <a:rPr lang="es-419" sz="2200" b="1" i="1" noProof="0" dirty="0">
                <a:solidFill>
                  <a:schemeClr val="bg1"/>
                </a:solidFill>
                <a:latin typeface="Calibri" panose="020F0502020204030204" pitchFamily="34" charset="0"/>
                <a:cs typeface="Calibri" panose="020F0502020204030204" pitchFamily="34" charset="0"/>
              </a:rPr>
              <a:t>x</a:t>
            </a:r>
            <a:r>
              <a:rPr lang="es-419" sz="2200" noProof="0" dirty="0">
                <a:solidFill>
                  <a:schemeClr val="bg1"/>
                </a:solidFill>
                <a:latin typeface="Calibri" panose="020F0502020204030204" pitchFamily="34" charset="0"/>
                <a:cs typeface="Calibri" panose="020F0502020204030204" pitchFamily="34" charset="0"/>
              </a:rPr>
              <a:t>.”</a:t>
            </a:r>
          </a:p>
          <a:p>
            <a:endParaRPr lang="es-419" sz="2200" noProof="0" dirty="0">
              <a:solidFill>
                <a:schemeClr val="bg1"/>
              </a:solidFill>
              <a:latin typeface="Calibri" panose="020F0502020204030204" pitchFamily="34" charset="0"/>
              <a:cs typeface="Calibri" panose="020F0502020204030204" pitchFamily="34" charset="0"/>
            </a:endParaRPr>
          </a:p>
          <a:p>
            <a:r>
              <a:rPr lang="es-419" sz="2200" noProof="0" dirty="0">
                <a:solidFill>
                  <a:schemeClr val="bg1"/>
                </a:solidFill>
                <a:latin typeface="Calibri" panose="020F0502020204030204" pitchFamily="34" charset="0"/>
                <a:cs typeface="Calibri" panose="020F0502020204030204" pitchFamily="34" charset="0"/>
              </a:rPr>
              <a:t>Cuando escribimos </a:t>
            </a:r>
            <a:r>
              <a:rPr lang="es-419" sz="2200" b="1" i="1" noProof="0" dirty="0">
                <a:solidFill>
                  <a:schemeClr val="bg1"/>
                </a:solidFill>
                <a:latin typeface="Calibri" panose="020F0502020204030204" pitchFamily="34" charset="0"/>
                <a:cs typeface="Calibri" panose="020F0502020204030204" pitchFamily="34" charset="0"/>
              </a:rPr>
              <a:t>y = f(x), </a:t>
            </a:r>
            <a:r>
              <a:rPr lang="es-419" sz="2200" noProof="0" dirty="0">
                <a:solidFill>
                  <a:schemeClr val="bg1"/>
                </a:solidFill>
                <a:latin typeface="Calibri" panose="020F0502020204030204" pitchFamily="34" charset="0"/>
                <a:cs typeface="Calibri" panose="020F0502020204030204" pitchFamily="34" charset="0"/>
              </a:rPr>
              <a:t>la letra </a:t>
            </a:r>
            <a:r>
              <a:rPr lang="es-419" sz="2200" b="1" i="1" noProof="0" dirty="0">
                <a:solidFill>
                  <a:schemeClr val="bg1"/>
                </a:solidFill>
                <a:latin typeface="Calibri" panose="020F0502020204030204" pitchFamily="34" charset="0"/>
                <a:cs typeface="Calibri" panose="020F0502020204030204" pitchFamily="34" charset="0"/>
              </a:rPr>
              <a:t>f</a:t>
            </a:r>
            <a:r>
              <a:rPr lang="es-419" sz="2200" noProof="0" dirty="0">
                <a:solidFill>
                  <a:schemeClr val="bg1"/>
                </a:solidFill>
                <a:latin typeface="Calibri" panose="020F0502020204030204" pitchFamily="34" charset="0"/>
                <a:cs typeface="Calibri" panose="020F0502020204030204" pitchFamily="34" charset="0"/>
              </a:rPr>
              <a:t> no solo nos dice que </a:t>
            </a:r>
            <a:r>
              <a:rPr lang="es-419" sz="2200" b="1" i="1" noProof="0" dirty="0">
                <a:solidFill>
                  <a:schemeClr val="bg1"/>
                </a:solidFill>
                <a:latin typeface="Calibri" panose="020F0502020204030204" pitchFamily="34" charset="0"/>
                <a:cs typeface="Calibri" panose="020F0502020204030204" pitchFamily="34" charset="0"/>
              </a:rPr>
              <a:t>y</a:t>
            </a:r>
            <a:r>
              <a:rPr lang="es-419" sz="2200" noProof="0" dirty="0">
                <a:solidFill>
                  <a:schemeClr val="bg1"/>
                </a:solidFill>
                <a:latin typeface="Calibri" panose="020F0502020204030204" pitchFamily="34" charset="0"/>
                <a:cs typeface="Calibri" panose="020F0502020204030204" pitchFamily="34" charset="0"/>
              </a:rPr>
              <a:t> es función de </a:t>
            </a:r>
            <a:r>
              <a:rPr lang="es-419" sz="2200" b="1" i="1" noProof="0" dirty="0">
                <a:solidFill>
                  <a:schemeClr val="bg1"/>
                </a:solidFill>
                <a:latin typeface="Calibri" panose="020F0502020204030204" pitchFamily="34" charset="0"/>
                <a:cs typeface="Calibri" panose="020F0502020204030204" pitchFamily="34" charset="0"/>
              </a:rPr>
              <a:t>x</a:t>
            </a:r>
            <a:r>
              <a:rPr lang="es-419" sz="2200" noProof="0" dirty="0">
                <a:solidFill>
                  <a:schemeClr val="bg1"/>
                </a:solidFill>
                <a:latin typeface="Calibri" panose="020F0502020204030204" pitchFamily="34" charset="0"/>
                <a:cs typeface="Calibri" panose="020F0502020204030204" pitchFamily="34" charset="0"/>
              </a:rPr>
              <a:t>, sino que esa letra representa la relación entre ambas variables. No siempre usamos la letra </a:t>
            </a:r>
            <a:r>
              <a:rPr lang="es-419" sz="2200" b="1" i="1" noProof="0" dirty="0">
                <a:solidFill>
                  <a:schemeClr val="bg1"/>
                </a:solidFill>
                <a:latin typeface="Calibri" panose="020F0502020204030204" pitchFamily="34" charset="0"/>
                <a:cs typeface="Calibri" panose="020F0502020204030204" pitchFamily="34" charset="0"/>
              </a:rPr>
              <a:t>f </a:t>
            </a:r>
            <a:r>
              <a:rPr lang="es-419" sz="2200" noProof="0" dirty="0">
                <a:solidFill>
                  <a:schemeClr val="bg1"/>
                </a:solidFill>
                <a:latin typeface="Calibri" panose="020F0502020204030204" pitchFamily="34" charset="0"/>
                <a:cs typeface="Calibri" panose="020F0502020204030204" pitchFamily="34" charset="0"/>
              </a:rPr>
              <a:t>para representar una función; también podemos usar otras como </a:t>
            </a:r>
            <a:r>
              <a:rPr lang="es-419" sz="2200" i="1" noProof="0" dirty="0">
                <a:solidFill>
                  <a:schemeClr val="bg1"/>
                </a:solidFill>
                <a:latin typeface="Calibri" panose="020F0502020204030204" pitchFamily="34" charset="0"/>
                <a:cs typeface="Calibri" panose="020F0502020204030204" pitchFamily="34" charset="0"/>
              </a:rPr>
              <a:t>g, h, </a:t>
            </a:r>
            <a:r>
              <a:rPr lang="es-419" sz="2200" noProof="0" dirty="0">
                <a:solidFill>
                  <a:schemeClr val="bg1"/>
                </a:solidFill>
                <a:latin typeface="Calibri" panose="020F0502020204030204" pitchFamily="34" charset="0"/>
                <a:cs typeface="Calibri" panose="020F0502020204030204" pitchFamily="34" charset="0"/>
              </a:rPr>
              <a:t>u otras.</a:t>
            </a:r>
          </a:p>
        </p:txBody>
      </p:sp>
    </p:spTree>
    <p:extLst>
      <p:ext uri="{BB962C8B-B14F-4D97-AF65-F5344CB8AC3E}">
        <p14:creationId xmlns:p14="http://schemas.microsoft.com/office/powerpoint/2010/main" val="108519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83772-6CC2-231D-5633-91D48A0819B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37095E9-5359-1D30-F57D-EA6EB0F8C245}"/>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graphicFrame>
        <p:nvGraphicFramePr>
          <p:cNvPr id="4" name="Tabla 3">
            <a:extLst>
              <a:ext uri="{FF2B5EF4-FFF2-40B4-BE49-F238E27FC236}">
                <a16:creationId xmlns:a16="http://schemas.microsoft.com/office/drawing/2014/main" id="{E67400DA-798E-C9BD-FB97-AB17D463CA58}"/>
              </a:ext>
            </a:extLst>
          </p:cNvPr>
          <p:cNvGraphicFramePr>
            <a:graphicFrameLocks noGrp="1"/>
          </p:cNvGraphicFramePr>
          <p:nvPr>
            <p:extLst>
              <p:ext uri="{D42A27DB-BD31-4B8C-83A1-F6EECF244321}">
                <p14:modId xmlns:p14="http://schemas.microsoft.com/office/powerpoint/2010/main" val="1102349511"/>
              </p:ext>
            </p:extLst>
          </p:nvPr>
        </p:nvGraphicFramePr>
        <p:xfrm>
          <a:off x="951835" y="2594878"/>
          <a:ext cx="10288329" cy="3073400"/>
        </p:xfrm>
        <a:graphic>
          <a:graphicData uri="http://schemas.openxmlformats.org/drawingml/2006/table">
            <a:tbl>
              <a:tblPr firstRow="1" bandRow="1">
                <a:tableStyleId>{5C22544A-7EE6-4342-B048-85BDC9FD1C3A}</a:tableStyleId>
              </a:tblPr>
              <a:tblGrid>
                <a:gridCol w="4232055">
                  <a:extLst>
                    <a:ext uri="{9D8B030D-6E8A-4147-A177-3AD203B41FA5}">
                      <a16:colId xmlns:a16="http://schemas.microsoft.com/office/drawing/2014/main" val="1031835531"/>
                    </a:ext>
                  </a:extLst>
                </a:gridCol>
                <a:gridCol w="1697612">
                  <a:extLst>
                    <a:ext uri="{9D8B030D-6E8A-4147-A177-3AD203B41FA5}">
                      <a16:colId xmlns:a16="http://schemas.microsoft.com/office/drawing/2014/main" val="480467700"/>
                    </a:ext>
                  </a:extLst>
                </a:gridCol>
                <a:gridCol w="4358662">
                  <a:extLst>
                    <a:ext uri="{9D8B030D-6E8A-4147-A177-3AD203B41FA5}">
                      <a16:colId xmlns:a16="http://schemas.microsoft.com/office/drawing/2014/main" val="2160352456"/>
                    </a:ext>
                  </a:extLst>
                </a:gridCol>
              </a:tblGrid>
              <a:tr h="370840">
                <a:tc>
                  <a:txBody>
                    <a:bodyPr/>
                    <a:lstStyle/>
                    <a:p>
                      <a:pPr algn="ctr"/>
                      <a:r>
                        <a:rPr lang="es-419" sz="1800" b="1" i="0" u="none" strike="noStrike" kern="1200" dirty="0">
                          <a:solidFill>
                            <a:schemeClr val="lt1"/>
                          </a:solidFill>
                          <a:effectLst/>
                          <a:latin typeface="Calibri" panose="020F0502020204030204" pitchFamily="34" charset="0"/>
                          <a:ea typeface="+mn-ea"/>
                          <a:cs typeface="Calibri" panose="020F0502020204030204" pitchFamily="34" charset="0"/>
                        </a:rPr>
                        <a:t>Función</a:t>
                      </a:r>
                      <a:endParaRPr lang="es-419"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tc>
                  <a:txBody>
                    <a:bodyPr/>
                    <a:lstStyle/>
                    <a:p>
                      <a:pPr algn="ctr"/>
                      <a:r>
                        <a:rPr lang="es-419" sz="1800" b="1" i="0" u="none" strike="noStrike" kern="1200" dirty="0">
                          <a:solidFill>
                            <a:schemeClr val="lt1"/>
                          </a:solidFill>
                          <a:effectLst/>
                          <a:latin typeface="Calibri" panose="020F0502020204030204" pitchFamily="34" charset="0"/>
                          <a:ea typeface="+mn-ea"/>
                          <a:cs typeface="Calibri" panose="020F0502020204030204" pitchFamily="34" charset="0"/>
                        </a:rPr>
                        <a:t>Notación</a:t>
                      </a:r>
                      <a:endParaRPr lang="es-419" dirty="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tc>
                  <a:txBody>
                    <a:bodyPr/>
                    <a:lstStyle/>
                    <a:p>
                      <a:pPr algn="ctr"/>
                      <a:r>
                        <a:rPr lang="es-419" dirty="0">
                          <a:latin typeface="Calibri" panose="020F0502020204030204" pitchFamily="34" charset="0"/>
                          <a:cs typeface="Calibri" panose="020F0502020204030204" pitchFamily="34" charset="0"/>
                        </a:rPr>
                        <a:t>¿Qué representa la letra de la función?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extLst>
                  <a:ext uri="{0D108BD9-81ED-4DB2-BD59-A6C34878D82A}">
                    <a16:rowId xmlns:a16="http://schemas.microsoft.com/office/drawing/2014/main" val="2414628534"/>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cs typeface="Calibri" panose="020F0502020204030204" pitchFamily="34" charset="0"/>
                        </a:rPr>
                        <a:t>Porcentaje de carga </a:t>
                      </a:r>
                      <a:r>
                        <a:rPr lang="es-419" sz="1800" b="0" i="1" u="none" strike="noStrike" dirty="0">
                          <a:solidFill>
                            <a:srgbClr val="000000"/>
                          </a:solidFill>
                          <a:effectLst/>
                          <a:latin typeface="Calibri" panose="020F0502020204030204" pitchFamily="34" charset="0"/>
                          <a:cs typeface="Calibri" panose="020F0502020204030204" pitchFamily="34" charset="0"/>
                        </a:rPr>
                        <a:t>P</a:t>
                      </a:r>
                      <a:r>
                        <a:rPr lang="es-419" sz="1800" b="0" i="0" u="none" strike="noStrike" dirty="0">
                          <a:solidFill>
                            <a:srgbClr val="000000"/>
                          </a:solidFill>
                          <a:effectLst/>
                          <a:latin typeface="Calibri" panose="020F0502020204030204" pitchFamily="34" charset="0"/>
                          <a:cs typeface="Calibri" panose="020F0502020204030204" pitchFamily="34" charset="0"/>
                        </a:rPr>
                        <a:t> </a:t>
                      </a:r>
                      <a:r>
                        <a:rPr lang="es-419" sz="1800" b="1" i="0" u="none" strike="noStrike" dirty="0">
                          <a:solidFill>
                            <a:srgbClr val="000000"/>
                          </a:solidFill>
                          <a:effectLst/>
                          <a:latin typeface="Calibri" panose="020F0502020204030204" pitchFamily="34" charset="0"/>
                          <a:cs typeface="Calibri" panose="020F0502020204030204" pitchFamily="34" charset="0"/>
                        </a:rPr>
                        <a:t>es función </a:t>
                      </a:r>
                      <a:r>
                        <a:rPr lang="es-419" sz="1800" b="0" i="0" u="none" strike="noStrike" dirty="0">
                          <a:solidFill>
                            <a:srgbClr val="000000"/>
                          </a:solidFill>
                          <a:effectLst/>
                          <a:latin typeface="Calibri" panose="020F0502020204030204" pitchFamily="34" charset="0"/>
                          <a:cs typeface="Calibri" panose="020F0502020204030204" pitchFamily="34" charset="0"/>
                        </a:rPr>
                        <a:t>del tiempo de carga </a:t>
                      </a:r>
                      <a:r>
                        <a:rPr lang="es-419" sz="1800" b="0" i="1" u="none" strike="noStrike" dirty="0">
                          <a:solidFill>
                            <a:srgbClr val="000000"/>
                          </a:solidFill>
                          <a:effectLst/>
                          <a:latin typeface="Calibri" panose="020F0502020204030204" pitchFamily="34" charset="0"/>
                          <a:cs typeface="Calibri" panose="020F0502020204030204" pitchFamily="34" charset="0"/>
                        </a:rPr>
                        <a:t>t</a:t>
                      </a:r>
                      <a:r>
                        <a:rPr lang="es-419" sz="1800" b="0" i="0" u="none" strike="noStrike" dirty="0">
                          <a:solidFill>
                            <a:srgbClr val="000000"/>
                          </a:solidFill>
                          <a:effectLst/>
                          <a:latin typeface="Calibri" panose="020F0502020204030204" pitchFamily="34" charset="0"/>
                          <a:cs typeface="Calibri" panose="020F0502020204030204" pitchFamily="34" charset="0"/>
                        </a:rPr>
                        <a:t>.</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dirty="0">
                          <a:solidFill>
                            <a:srgbClr val="000000"/>
                          </a:solidFill>
                          <a:effectLst/>
                          <a:latin typeface="Calibri" panose="020F0502020204030204" pitchFamily="34" charset="0"/>
                          <a:cs typeface="Calibri" panose="020F0502020204030204" pitchFamily="34" charset="0"/>
                        </a:rPr>
                        <a:t>P = f(t)</a:t>
                      </a:r>
                      <a:r>
                        <a:rPr lang="es-419" sz="1800" b="0" i="0" u="none" strike="noStrike" dirty="0">
                          <a:solidFill>
                            <a:srgbClr val="000000"/>
                          </a:solidFill>
                          <a:effectLst/>
                          <a:latin typeface="Calibri" panose="020F0502020204030204" pitchFamily="34" charset="0"/>
                          <a:cs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cs typeface="Calibri" panose="020F0502020204030204" pitchFamily="34" charset="0"/>
                        </a:rPr>
                        <a:t>f</a:t>
                      </a:r>
                      <a:r>
                        <a:rPr lang="en-US" sz="1800" b="0" i="0" u="none" strike="noStrike" dirty="0">
                          <a:solidFill>
                            <a:srgbClr val="000000"/>
                          </a:solidFill>
                          <a:effectLst/>
                          <a:latin typeface="Calibri" panose="020F0502020204030204" pitchFamily="34" charset="0"/>
                          <a:cs typeface="Calibri" panose="020F0502020204030204" pitchFamily="34" charset="0"/>
                        </a:rPr>
                        <a:t> </a:t>
                      </a:r>
                      <a:r>
                        <a:rPr lang="es-419" sz="1800" b="0" i="0" u="none" strike="noStrike" dirty="0">
                          <a:solidFill>
                            <a:srgbClr val="000000"/>
                          </a:solidFill>
                          <a:effectLst/>
                          <a:latin typeface="Calibri" panose="020F0502020204030204" pitchFamily="34" charset="0"/>
                          <a:cs typeface="Calibri" panose="020F0502020204030204" pitchFamily="34" charset="0"/>
                        </a:rPr>
                        <a:t>representa la relación entre el tiempo de carga y el porcentaje de batería.</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303508"/>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rPr>
                        <a:t>Cantidad de huevos </a:t>
                      </a:r>
                      <a:r>
                        <a:rPr lang="es-419" sz="1800" b="0" i="1" u="none" strike="noStrike" dirty="0">
                          <a:solidFill>
                            <a:srgbClr val="000000"/>
                          </a:solidFill>
                          <a:effectLst/>
                          <a:latin typeface="Calibri" panose="020F0502020204030204" pitchFamily="34" charset="0"/>
                        </a:rPr>
                        <a:t>C</a:t>
                      </a:r>
                      <a:r>
                        <a:rPr lang="es-419" sz="1800" b="0" i="0" u="none" strike="noStrike" dirty="0">
                          <a:solidFill>
                            <a:srgbClr val="000000"/>
                          </a:solidFill>
                          <a:effectLst/>
                          <a:latin typeface="Calibri" panose="020F0502020204030204" pitchFamily="34" charset="0"/>
                        </a:rPr>
                        <a:t> </a:t>
                      </a:r>
                      <a:r>
                        <a:rPr lang="es-419" sz="1800" b="1" i="0" u="none" strike="noStrike" dirty="0">
                          <a:solidFill>
                            <a:srgbClr val="000000"/>
                          </a:solidFill>
                          <a:effectLst/>
                          <a:latin typeface="Calibri" panose="020F0502020204030204" pitchFamily="34" charset="0"/>
                        </a:rPr>
                        <a:t>es función </a:t>
                      </a:r>
                      <a:r>
                        <a:rPr lang="es-419" sz="1800" b="0" i="0" u="none" strike="noStrike" dirty="0">
                          <a:solidFill>
                            <a:srgbClr val="000000"/>
                          </a:solidFill>
                          <a:effectLst/>
                          <a:latin typeface="Calibri" panose="020F0502020204030204" pitchFamily="34" charset="0"/>
                        </a:rPr>
                        <a:t>de la cantidad de bandejas </a:t>
                      </a:r>
                      <a:r>
                        <a:rPr lang="es-419" sz="1800" b="0" i="1" u="none" strike="noStrike" dirty="0">
                          <a:solidFill>
                            <a:srgbClr val="000000"/>
                          </a:solidFill>
                          <a:effectLst/>
                          <a:latin typeface="Calibri" panose="020F0502020204030204" pitchFamily="34" charset="0"/>
                        </a:rPr>
                        <a:t>b</a:t>
                      </a:r>
                      <a:r>
                        <a:rPr lang="es-419" sz="1800" b="0" i="0" u="none" strike="noStrike" dirty="0">
                          <a:solidFill>
                            <a:srgbClr val="000000"/>
                          </a:solidFill>
                          <a:effectLst/>
                          <a:latin typeface="Calibri" panose="020F0502020204030204" pitchFamily="34" charset="0"/>
                        </a:rPr>
                        <a:t>.</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a:solidFill>
                            <a:srgbClr val="000000"/>
                          </a:solidFill>
                          <a:effectLst/>
                          <a:latin typeface="Calibri" panose="020F0502020204030204" pitchFamily="34" charset="0"/>
                        </a:rPr>
                        <a:t>C = g(b)</a:t>
                      </a:r>
                      <a:r>
                        <a:rPr lang="es-419" sz="1800" b="0" i="0" u="none" strike="noStrike">
                          <a:solidFill>
                            <a:srgbClr val="000000"/>
                          </a:solidFill>
                          <a:effectLst/>
                          <a:latin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rPr>
                        <a:t>g</a:t>
                      </a:r>
                      <a:r>
                        <a:rPr lang="en-US" sz="1800" b="0" i="0" u="none" strike="noStrike" dirty="0">
                          <a:solidFill>
                            <a:srgbClr val="000000"/>
                          </a:solidFill>
                          <a:effectLst/>
                          <a:latin typeface="Calibri" panose="020F0502020204030204" pitchFamily="34" charset="0"/>
                        </a:rPr>
                        <a:t>  </a:t>
                      </a:r>
                      <a:r>
                        <a:rPr lang="es-419" sz="1800" b="0" i="0" u="none" strike="noStrike" dirty="0">
                          <a:solidFill>
                            <a:srgbClr val="000000"/>
                          </a:solidFill>
                          <a:effectLst/>
                          <a:latin typeface="Calibri" panose="020F0502020204030204" pitchFamily="34" charset="0"/>
                        </a:rPr>
                        <a:t>representa la relación entre el número de bandejas y la cantidad total de huevos.</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667963"/>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rPr>
                        <a:t>La huella dactilar </a:t>
                      </a:r>
                      <a:r>
                        <a:rPr lang="es-419" sz="1800" b="0" i="1" u="none" strike="noStrike" dirty="0">
                          <a:solidFill>
                            <a:srgbClr val="000000"/>
                          </a:solidFill>
                          <a:effectLst/>
                          <a:latin typeface="Calibri" panose="020F0502020204030204" pitchFamily="34" charset="0"/>
                        </a:rPr>
                        <a:t>H</a:t>
                      </a:r>
                      <a:r>
                        <a:rPr lang="es-419" sz="1800" b="0" i="0" u="none" strike="noStrike" dirty="0">
                          <a:solidFill>
                            <a:srgbClr val="000000"/>
                          </a:solidFill>
                          <a:effectLst/>
                          <a:latin typeface="Calibri" panose="020F0502020204030204" pitchFamily="34" charset="0"/>
                        </a:rPr>
                        <a:t> </a:t>
                      </a:r>
                      <a:r>
                        <a:rPr lang="es-419" sz="1800" b="1" i="0" u="none" strike="noStrike" dirty="0">
                          <a:solidFill>
                            <a:srgbClr val="000000"/>
                          </a:solidFill>
                          <a:effectLst/>
                          <a:latin typeface="Calibri" panose="020F0502020204030204" pitchFamily="34" charset="0"/>
                        </a:rPr>
                        <a:t>es función </a:t>
                      </a:r>
                      <a:r>
                        <a:rPr lang="es-419" sz="1800" b="0" i="0" u="none" strike="noStrike" dirty="0">
                          <a:solidFill>
                            <a:srgbClr val="000000"/>
                          </a:solidFill>
                          <a:effectLst/>
                          <a:latin typeface="Calibri" panose="020F0502020204030204" pitchFamily="34" charset="0"/>
                        </a:rPr>
                        <a:t>de la persona </a:t>
                      </a:r>
                      <a:r>
                        <a:rPr lang="es-419" sz="1800" b="0" i="1" u="none" strike="noStrike" dirty="0">
                          <a:solidFill>
                            <a:srgbClr val="000000"/>
                          </a:solidFill>
                          <a:effectLst/>
                          <a:latin typeface="Calibri" panose="020F0502020204030204" pitchFamily="34" charset="0"/>
                        </a:rPr>
                        <a:t>p</a:t>
                      </a:r>
                      <a:r>
                        <a:rPr lang="es-419" sz="1800" b="0" i="0" u="none" strike="noStrike" dirty="0">
                          <a:solidFill>
                            <a:srgbClr val="000000"/>
                          </a:solidFill>
                          <a:effectLst/>
                          <a:latin typeface="Calibri" panose="020F0502020204030204" pitchFamily="34" charset="0"/>
                        </a:rPr>
                        <a:t>.</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a:solidFill>
                            <a:srgbClr val="000000"/>
                          </a:solidFill>
                          <a:effectLst/>
                          <a:latin typeface="Calibri" panose="020F0502020204030204" pitchFamily="34" charset="0"/>
                        </a:rPr>
                        <a:t>H = f(p)</a:t>
                      </a:r>
                      <a:r>
                        <a:rPr lang="es-419" sz="1800" b="0" i="0" u="none" strike="noStrike">
                          <a:solidFill>
                            <a:srgbClr val="000000"/>
                          </a:solidFill>
                          <a:effectLst/>
                          <a:latin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rPr>
                        <a:t>f</a:t>
                      </a:r>
                      <a:r>
                        <a:rPr lang="en-US" sz="1800" b="0" i="0" u="none" strike="noStrike" dirty="0">
                          <a:solidFill>
                            <a:srgbClr val="000000"/>
                          </a:solidFill>
                          <a:effectLst/>
                          <a:latin typeface="Calibri" panose="020F0502020204030204" pitchFamily="34" charset="0"/>
                        </a:rPr>
                        <a:t> </a:t>
                      </a:r>
                      <a:r>
                        <a:rPr lang="es-419" sz="1800" b="0" i="0" u="none" strike="noStrike" dirty="0">
                          <a:solidFill>
                            <a:srgbClr val="000000"/>
                          </a:solidFill>
                          <a:effectLst/>
                          <a:latin typeface="Calibri" panose="020F0502020204030204" pitchFamily="34" charset="0"/>
                        </a:rPr>
                        <a:t>representa la relación entre cada persona y su huella dactilar.</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533886"/>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rPr>
                        <a:t>La temperatura ambiente </a:t>
                      </a:r>
                      <a:r>
                        <a:rPr lang="es-419" sz="1800" b="0" i="1" u="none" strike="noStrike" dirty="0">
                          <a:solidFill>
                            <a:srgbClr val="000000"/>
                          </a:solidFill>
                          <a:effectLst/>
                          <a:latin typeface="Calibri" panose="020F0502020204030204" pitchFamily="34" charset="0"/>
                        </a:rPr>
                        <a:t>T</a:t>
                      </a:r>
                      <a:r>
                        <a:rPr lang="es-419" sz="1800" b="0" i="0" u="none" strike="noStrike" dirty="0">
                          <a:solidFill>
                            <a:srgbClr val="000000"/>
                          </a:solidFill>
                          <a:effectLst/>
                          <a:latin typeface="Calibri" panose="020F0502020204030204" pitchFamily="34" charset="0"/>
                        </a:rPr>
                        <a:t> </a:t>
                      </a:r>
                      <a:r>
                        <a:rPr lang="es-419" sz="1800" b="1" i="0" u="none" strike="noStrike" dirty="0">
                          <a:solidFill>
                            <a:srgbClr val="000000"/>
                          </a:solidFill>
                          <a:effectLst/>
                          <a:latin typeface="Calibri" panose="020F0502020204030204" pitchFamily="34" charset="0"/>
                        </a:rPr>
                        <a:t>es función </a:t>
                      </a:r>
                      <a:r>
                        <a:rPr lang="es-419" sz="1800" b="0" i="0" u="none" strike="noStrike" dirty="0">
                          <a:solidFill>
                            <a:srgbClr val="000000"/>
                          </a:solidFill>
                          <a:effectLst/>
                          <a:latin typeface="Calibri" panose="020F0502020204030204" pitchFamily="34" charset="0"/>
                        </a:rPr>
                        <a:t>de la hora del día </a:t>
                      </a:r>
                      <a:r>
                        <a:rPr lang="es-419" sz="1800" b="0" i="1" u="none" strike="noStrike" dirty="0">
                          <a:solidFill>
                            <a:srgbClr val="000000"/>
                          </a:solidFill>
                          <a:effectLst/>
                          <a:latin typeface="Calibri" panose="020F0502020204030204" pitchFamily="34" charset="0"/>
                        </a:rPr>
                        <a:t>h</a:t>
                      </a:r>
                      <a:r>
                        <a:rPr lang="es-419" sz="1800" b="0" i="0" u="none" strike="noStrike" dirty="0">
                          <a:solidFill>
                            <a:srgbClr val="000000"/>
                          </a:solidFill>
                          <a:effectLst/>
                          <a:latin typeface="Calibri" panose="020F0502020204030204" pitchFamily="34" charset="0"/>
                        </a:rPr>
                        <a:t>, en ciertas condiciones.</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a:solidFill>
                            <a:srgbClr val="000000"/>
                          </a:solidFill>
                          <a:effectLst/>
                          <a:latin typeface="Calibri" panose="020F0502020204030204" pitchFamily="34" charset="0"/>
                        </a:rPr>
                        <a:t>T = g(h)</a:t>
                      </a:r>
                      <a:r>
                        <a:rPr lang="es-419" sz="1800" b="0" i="0" u="none" strike="noStrike">
                          <a:solidFill>
                            <a:srgbClr val="000000"/>
                          </a:solidFill>
                          <a:effectLst/>
                          <a:latin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rPr>
                        <a:t>g</a:t>
                      </a:r>
                      <a:r>
                        <a:rPr lang="en-US" sz="1800" b="0" i="0" u="none" strike="noStrike" dirty="0">
                          <a:solidFill>
                            <a:srgbClr val="000000"/>
                          </a:solidFill>
                          <a:effectLst/>
                          <a:latin typeface="Calibri" panose="020F0502020204030204" pitchFamily="34" charset="0"/>
                        </a:rPr>
                        <a:t> </a:t>
                      </a:r>
                      <a:r>
                        <a:rPr lang="es-419" sz="1800" b="0" i="0" u="none" strike="noStrike" dirty="0">
                          <a:solidFill>
                            <a:srgbClr val="000000"/>
                          </a:solidFill>
                          <a:effectLst/>
                          <a:latin typeface="Calibri" panose="020F0502020204030204" pitchFamily="34" charset="0"/>
                        </a:rPr>
                        <a:t>representa la relación entre la hora del día y la temperatura.</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564860"/>
                  </a:ext>
                </a:extLst>
              </a:tr>
            </a:tbl>
          </a:graphicData>
        </a:graphic>
      </p:graphicFrame>
      <p:sp>
        <p:nvSpPr>
          <p:cNvPr id="5" name="CuadroTexto 4">
            <a:extLst>
              <a:ext uri="{FF2B5EF4-FFF2-40B4-BE49-F238E27FC236}">
                <a16:creationId xmlns:a16="http://schemas.microsoft.com/office/drawing/2014/main" id="{B4348887-8262-7911-F04C-2491707E2148}"/>
              </a:ext>
            </a:extLst>
          </p:cNvPr>
          <p:cNvSpPr txBox="1"/>
          <p:nvPr/>
        </p:nvSpPr>
        <p:spPr>
          <a:xfrm>
            <a:off x="651848" y="884562"/>
            <a:ext cx="4261488"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NOTACIÓN DE FUNCIÓN</a:t>
            </a:r>
            <a:endParaRPr lang="es-419" sz="3200" b="1" dirty="0">
              <a:solidFill>
                <a:srgbClr val="433B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471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F939-45BA-6434-B28D-11D31974B14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7DF4D68-1BB1-3BF5-675D-55CFD3F04257}"/>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3" name="CuadroTexto 2">
            <a:extLst>
              <a:ext uri="{FF2B5EF4-FFF2-40B4-BE49-F238E27FC236}">
                <a16:creationId xmlns:a16="http://schemas.microsoft.com/office/drawing/2014/main" id="{5F473914-7B5F-C88F-A214-377907875532}"/>
              </a:ext>
            </a:extLst>
          </p:cNvPr>
          <p:cNvSpPr txBox="1"/>
          <p:nvPr/>
        </p:nvSpPr>
        <p:spPr>
          <a:xfrm>
            <a:off x="651848" y="884562"/>
            <a:ext cx="2368341" cy="584775"/>
          </a:xfrm>
          <a:prstGeom prst="rect">
            <a:avLst/>
          </a:prstGeom>
          <a:noFill/>
        </p:spPr>
        <p:txBody>
          <a:bodyPr wrap="none" rtlCol="0">
            <a:spAutoFit/>
          </a:bodyPr>
          <a:lstStyle/>
          <a:p>
            <a:r>
              <a:rPr lang="es-419" sz="3200" b="1" noProof="0" dirty="0">
                <a:solidFill>
                  <a:srgbClr val="433B71"/>
                </a:solidFill>
                <a:latin typeface="Calibri" panose="020F0502020204030204" pitchFamily="34" charset="0"/>
                <a:cs typeface="Calibri" panose="020F0502020204030204" pitchFamily="34" charset="0"/>
              </a:rPr>
              <a:t>ACTIVIDAD 3</a:t>
            </a:r>
          </a:p>
        </p:txBody>
      </p:sp>
      <p:sp>
        <p:nvSpPr>
          <p:cNvPr id="7" name="Rectángulo: esquinas redondeadas 6">
            <a:extLst>
              <a:ext uri="{FF2B5EF4-FFF2-40B4-BE49-F238E27FC236}">
                <a16:creationId xmlns:a16="http://schemas.microsoft.com/office/drawing/2014/main" id="{E3F33F42-7E36-3D4A-876A-39FB34847BA1}"/>
              </a:ext>
            </a:extLst>
          </p:cNvPr>
          <p:cNvSpPr/>
          <p:nvPr/>
        </p:nvSpPr>
        <p:spPr>
          <a:xfrm>
            <a:off x="516048" y="1673937"/>
            <a:ext cx="10894497" cy="4794958"/>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419" sz="2000" noProof="0" dirty="0">
              <a:solidFill>
                <a:schemeClr val="tx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629DFA2F-2673-FB7B-8AAF-7282043758B7}"/>
              </a:ext>
            </a:extLst>
          </p:cNvPr>
          <p:cNvSpPr txBox="1"/>
          <p:nvPr/>
        </p:nvSpPr>
        <p:spPr>
          <a:xfrm>
            <a:off x="909535" y="2014404"/>
            <a:ext cx="9440997" cy="707886"/>
          </a:xfrm>
          <a:prstGeom prst="rect">
            <a:avLst/>
          </a:prstGeom>
          <a:noFill/>
        </p:spPr>
        <p:txBody>
          <a:bodyPr wrap="square" rtlCol="0">
            <a:spAutoFit/>
          </a:bodyPr>
          <a:lstStyle/>
          <a:p>
            <a:pPr algn="just"/>
            <a:r>
              <a:rPr lang="es-419" sz="2000" noProof="0" dirty="0">
                <a:solidFill>
                  <a:schemeClr val="tx1"/>
                </a:solidFill>
                <a:latin typeface="Calibri" panose="020F0502020204030204" pitchFamily="34" charset="0"/>
                <a:cs typeface="Calibri" panose="020F0502020204030204" pitchFamily="34" charset="0"/>
              </a:rPr>
              <a:t>Completa la siguiente tabla utilizando la notación de funciones </a:t>
            </a:r>
            <a:r>
              <a:rPr lang="es-419" sz="2000" b="1" i="1" noProof="0" dirty="0">
                <a:solidFill>
                  <a:schemeClr val="tx1"/>
                </a:solidFill>
                <a:latin typeface="Calibri" panose="020F0502020204030204" pitchFamily="34" charset="0"/>
                <a:cs typeface="Calibri" panose="020F0502020204030204" pitchFamily="34" charset="0"/>
              </a:rPr>
              <a:t>y = f(x) </a:t>
            </a:r>
            <a:r>
              <a:rPr lang="es-419" sz="2000" noProof="0" dirty="0">
                <a:solidFill>
                  <a:schemeClr val="tx1"/>
                </a:solidFill>
                <a:latin typeface="Calibri" panose="020F0502020204030204" pitchFamily="34" charset="0"/>
                <a:cs typeface="Calibri" panose="020F0502020204030204" pitchFamily="34" charset="0"/>
              </a:rPr>
              <a:t>para cada caso. Cuando sea necesario, propone letras para representar las variables y la función.</a:t>
            </a:r>
            <a:endParaRPr lang="es-419" sz="2000" noProof="0" dirty="0"/>
          </a:p>
        </p:txBody>
      </p:sp>
      <p:graphicFrame>
        <p:nvGraphicFramePr>
          <p:cNvPr id="13" name="Tabla 12">
            <a:extLst>
              <a:ext uri="{FF2B5EF4-FFF2-40B4-BE49-F238E27FC236}">
                <a16:creationId xmlns:a16="http://schemas.microsoft.com/office/drawing/2014/main" id="{52A76D83-DB3F-8461-BCE6-63D09A19DC15}"/>
              </a:ext>
            </a:extLst>
          </p:cNvPr>
          <p:cNvGraphicFramePr>
            <a:graphicFrameLocks noGrp="1"/>
          </p:cNvGraphicFramePr>
          <p:nvPr>
            <p:extLst>
              <p:ext uri="{D42A27DB-BD31-4B8C-83A1-F6EECF244321}">
                <p14:modId xmlns:p14="http://schemas.microsoft.com/office/powerpoint/2010/main" val="3083759980"/>
              </p:ext>
            </p:extLst>
          </p:nvPr>
        </p:nvGraphicFramePr>
        <p:xfrm>
          <a:off x="1138135" y="3062756"/>
          <a:ext cx="9572017" cy="2966720"/>
        </p:xfrm>
        <a:graphic>
          <a:graphicData uri="http://schemas.openxmlformats.org/drawingml/2006/table">
            <a:tbl>
              <a:tblPr firstRow="1" bandRow="1">
                <a:tableStyleId>{5C22544A-7EE6-4342-B048-85BDC9FD1C3A}</a:tableStyleId>
              </a:tblPr>
              <a:tblGrid>
                <a:gridCol w="7373139">
                  <a:extLst>
                    <a:ext uri="{9D8B030D-6E8A-4147-A177-3AD203B41FA5}">
                      <a16:colId xmlns:a16="http://schemas.microsoft.com/office/drawing/2014/main" val="1031835531"/>
                    </a:ext>
                  </a:extLst>
                </a:gridCol>
                <a:gridCol w="2198878">
                  <a:extLst>
                    <a:ext uri="{9D8B030D-6E8A-4147-A177-3AD203B41FA5}">
                      <a16:colId xmlns:a16="http://schemas.microsoft.com/office/drawing/2014/main" val="480467700"/>
                    </a:ext>
                  </a:extLst>
                </a:gridCol>
              </a:tblGrid>
              <a:tr h="370840">
                <a:tc>
                  <a:txBody>
                    <a:bodyPr/>
                    <a:lstStyle/>
                    <a:p>
                      <a:pPr algn="ctr"/>
                      <a:r>
                        <a:rPr lang="es-419" sz="1800" b="1" i="0" u="none" strike="noStrike" kern="1200" noProof="0" dirty="0">
                          <a:solidFill>
                            <a:schemeClr val="lt1"/>
                          </a:solidFill>
                          <a:effectLst/>
                          <a:latin typeface="Calibri" panose="020F0502020204030204" pitchFamily="34" charset="0"/>
                          <a:ea typeface="+mn-ea"/>
                          <a:cs typeface="Calibri" panose="020F0502020204030204" pitchFamily="34" charset="0"/>
                        </a:rPr>
                        <a:t>Descripción de la función</a:t>
                      </a:r>
                      <a:endParaRPr lang="es-419" noProof="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tc>
                  <a:txBody>
                    <a:bodyPr/>
                    <a:lstStyle/>
                    <a:p>
                      <a:pPr algn="ctr"/>
                      <a:r>
                        <a:rPr lang="es-419" noProof="0" dirty="0">
                          <a:latin typeface="Calibri" panose="020F0502020204030204" pitchFamily="34" charset="0"/>
                          <a:cs typeface="Calibri" panose="020F0502020204030204" pitchFamily="34" charset="0"/>
                        </a:rPr>
                        <a:t>Notación de función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extLst>
                  <a:ext uri="{0D108BD9-81ED-4DB2-BD59-A6C34878D82A}">
                    <a16:rowId xmlns:a16="http://schemas.microsoft.com/office/drawing/2014/main" val="2414628534"/>
                  </a:ext>
                </a:extLst>
              </a:tr>
              <a:tr h="370840">
                <a:tc>
                  <a:txBody>
                    <a:bodyPr/>
                    <a:lstStyle/>
                    <a:p>
                      <a:pPr algn="just" rtl="0" fontAlgn="t">
                        <a:buNone/>
                      </a:pPr>
                      <a:r>
                        <a:rPr lang="es-419" sz="1800" b="0" i="1" u="none" strike="noStrike" noProof="0" dirty="0">
                          <a:solidFill>
                            <a:srgbClr val="000000"/>
                          </a:solidFill>
                          <a:effectLst/>
                          <a:latin typeface="Calibri" panose="020F0502020204030204" pitchFamily="34" charset="0"/>
                        </a:rPr>
                        <a:t>f</a:t>
                      </a:r>
                      <a:r>
                        <a:rPr lang="es-419" sz="1800" b="0" i="0" u="none" strike="noStrike" noProof="0" dirty="0">
                          <a:solidFill>
                            <a:srgbClr val="000000"/>
                          </a:solidFill>
                          <a:effectLst/>
                          <a:latin typeface="Calibri" panose="020F0502020204030204" pitchFamily="34" charset="0"/>
                        </a:rPr>
                        <a:t>  relaciona la temperatura máxima anual (</a:t>
                      </a:r>
                      <a:r>
                        <a:rPr lang="es-419" sz="1800" b="0" i="1" u="none" strike="noStrike" noProof="0" dirty="0">
                          <a:solidFill>
                            <a:srgbClr val="000000"/>
                          </a:solidFill>
                          <a:effectLst/>
                          <a:latin typeface="Calibri" panose="020F0502020204030204" pitchFamily="34" charset="0"/>
                        </a:rPr>
                        <a:t>T</a:t>
                      </a:r>
                      <a:r>
                        <a:rPr lang="es-419" sz="1800" b="0" i="0" u="none" strike="noStrike" noProof="0" dirty="0">
                          <a:solidFill>
                            <a:srgbClr val="000000"/>
                          </a:solidFill>
                          <a:effectLst/>
                          <a:latin typeface="Calibri" panose="020F0502020204030204" pitchFamily="34" charset="0"/>
                        </a:rPr>
                        <a:t>) en función del año (</a:t>
                      </a:r>
                      <a:r>
                        <a:rPr lang="es-419" sz="1800" b="0" i="1" u="none" strike="noStrike" noProof="0" dirty="0">
                          <a:solidFill>
                            <a:srgbClr val="000000"/>
                          </a:solidFill>
                          <a:effectLst/>
                          <a:latin typeface="Calibri" panose="020F0502020204030204" pitchFamily="34" charset="0"/>
                        </a:rPr>
                        <a:t>a</a:t>
                      </a:r>
                      <a:r>
                        <a:rPr lang="es-419" sz="1800" b="0" i="0" u="none" strike="noStrike" noProof="0" dirty="0">
                          <a:solidFill>
                            <a:srgbClr val="000000"/>
                          </a:solidFill>
                          <a:effectLst/>
                          <a:latin typeface="Calibri" panose="020F0502020204030204" pitchFamily="34" charset="0"/>
                        </a:rPr>
                        <a:t>).</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303508"/>
                  </a:ext>
                </a:extLst>
              </a:tr>
              <a:tr h="370840">
                <a:tc>
                  <a:txBody>
                    <a:bodyPr/>
                    <a:lstStyle/>
                    <a:p>
                      <a:pPr algn="just" rtl="0" fontAlgn="t">
                        <a:buNone/>
                      </a:pPr>
                      <a:r>
                        <a:rPr lang="es-419" sz="1800" b="0" i="1" u="none" strike="noStrike" noProof="0" dirty="0">
                          <a:solidFill>
                            <a:srgbClr val="000000"/>
                          </a:solidFill>
                          <a:effectLst/>
                          <a:latin typeface="Calibri" panose="020F0502020204030204" pitchFamily="34" charset="0"/>
                        </a:rPr>
                        <a:t>g</a:t>
                      </a:r>
                      <a:r>
                        <a:rPr lang="es-419" sz="1800" b="0" i="0" u="none" strike="noStrike" noProof="0" dirty="0">
                          <a:solidFill>
                            <a:srgbClr val="000000"/>
                          </a:solidFill>
                          <a:effectLst/>
                          <a:latin typeface="Calibri" panose="020F0502020204030204" pitchFamily="34" charset="0"/>
                        </a:rPr>
                        <a:t> relaciona el perímetro de una circunferencia (</a:t>
                      </a:r>
                      <a:r>
                        <a:rPr lang="es-419" sz="1800" b="0" i="1" u="none" strike="noStrike" noProof="0" dirty="0">
                          <a:solidFill>
                            <a:srgbClr val="000000"/>
                          </a:solidFill>
                          <a:effectLst/>
                          <a:latin typeface="Calibri" panose="020F0502020204030204" pitchFamily="34" charset="0"/>
                        </a:rPr>
                        <a:t>P</a:t>
                      </a:r>
                      <a:r>
                        <a:rPr lang="es-419" sz="1800" b="0" i="0" u="none" strike="noStrike" noProof="0" dirty="0">
                          <a:solidFill>
                            <a:srgbClr val="000000"/>
                          </a:solidFill>
                          <a:effectLst/>
                          <a:latin typeface="Calibri" panose="020F0502020204030204" pitchFamily="34" charset="0"/>
                        </a:rPr>
                        <a:t>) en función de su radio (</a:t>
                      </a:r>
                      <a:r>
                        <a:rPr lang="es-419" sz="1800" b="0" i="1" u="none" strike="noStrike" noProof="0" dirty="0">
                          <a:solidFill>
                            <a:srgbClr val="000000"/>
                          </a:solidFill>
                          <a:effectLst/>
                          <a:latin typeface="Calibri" panose="020F0502020204030204" pitchFamily="34" charset="0"/>
                        </a:rPr>
                        <a:t>r</a:t>
                      </a:r>
                      <a:r>
                        <a:rPr lang="es-419" sz="1800" b="0" i="0" u="none" strike="noStrike" noProof="0" dirty="0">
                          <a:solidFill>
                            <a:srgbClr val="000000"/>
                          </a:solidFill>
                          <a:effectLst/>
                          <a:latin typeface="Calibri" panose="020F0502020204030204" pitchFamily="34" charset="0"/>
                        </a:rPr>
                        <a:t>).</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667963"/>
                  </a:ext>
                </a:extLst>
              </a:tr>
              <a:tr h="370840">
                <a:tc>
                  <a:txBody>
                    <a:bodyPr/>
                    <a:lstStyle/>
                    <a:p>
                      <a:pPr algn="just" rtl="0" fontAlgn="t">
                        <a:buNone/>
                      </a:pPr>
                      <a:r>
                        <a:rPr lang="es-419" sz="1800" b="0" i="0" u="none" strike="noStrike" noProof="0" dirty="0">
                          <a:solidFill>
                            <a:srgbClr val="000000"/>
                          </a:solidFill>
                          <a:effectLst/>
                          <a:latin typeface="Calibri" panose="020F0502020204030204" pitchFamily="34" charset="0"/>
                        </a:rPr>
                        <a:t>El área de un cuadrado </a:t>
                      </a:r>
                      <a:r>
                        <a:rPr lang="es-419" sz="1800" b="0" i="1" u="none" strike="noStrike" noProof="0" dirty="0">
                          <a:solidFill>
                            <a:srgbClr val="000000"/>
                          </a:solidFill>
                          <a:effectLst/>
                          <a:latin typeface="Calibri" panose="020F0502020204030204" pitchFamily="34" charset="0"/>
                        </a:rPr>
                        <a:t>A</a:t>
                      </a:r>
                      <a:r>
                        <a:rPr lang="es-419" sz="1800" b="0" i="0" u="none" strike="noStrike" noProof="0" dirty="0">
                          <a:solidFill>
                            <a:srgbClr val="000000"/>
                          </a:solidFill>
                          <a:effectLst/>
                          <a:latin typeface="Calibri" panose="020F0502020204030204" pitchFamily="34" charset="0"/>
                        </a:rPr>
                        <a:t> es función de su lado </a:t>
                      </a:r>
                      <a:r>
                        <a:rPr lang="es-419" sz="1800" b="0" i="1" u="none" strike="noStrike" noProof="0" dirty="0">
                          <a:solidFill>
                            <a:srgbClr val="000000"/>
                          </a:solidFill>
                          <a:effectLst/>
                          <a:latin typeface="Calibri" panose="020F0502020204030204" pitchFamily="34" charset="0"/>
                        </a:rPr>
                        <a:t>L</a:t>
                      </a:r>
                      <a:r>
                        <a:rPr lang="es-419" sz="1800" b="0" i="0" u="none" strike="noStrike" noProof="0" dirty="0">
                          <a:solidFill>
                            <a:srgbClr val="000000"/>
                          </a:solidFill>
                          <a:effectLst/>
                          <a:latin typeface="Calibri" panose="020F0502020204030204" pitchFamily="34" charset="0"/>
                        </a:rPr>
                        <a:t>. </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533886"/>
                  </a:ext>
                </a:extLst>
              </a:tr>
              <a:tr h="370840">
                <a:tc>
                  <a:txBody>
                    <a:bodyPr/>
                    <a:lstStyle/>
                    <a:p>
                      <a:pPr algn="just" rtl="0" fontAlgn="t">
                        <a:buNone/>
                      </a:pPr>
                      <a:r>
                        <a:rPr lang="es-419" sz="1800" b="0" i="0" u="none" strike="noStrike" noProof="0" dirty="0">
                          <a:solidFill>
                            <a:srgbClr val="000000"/>
                          </a:solidFill>
                          <a:effectLst/>
                          <a:latin typeface="Calibri" panose="020F0502020204030204" pitchFamily="34" charset="0"/>
                        </a:rPr>
                        <a:t>El cansancio al hacer deporte es función de la frecuencia cardíaca. </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564860"/>
                  </a:ext>
                </a:extLst>
              </a:tr>
              <a:tr h="370840">
                <a:tc>
                  <a:txBody>
                    <a:bodyPr/>
                    <a:lstStyle/>
                    <a:p>
                      <a:pPr algn="just" rtl="0" fontAlgn="t">
                        <a:buNone/>
                      </a:pPr>
                      <a:r>
                        <a:rPr lang="es-419" sz="1800" b="0" i="0" u="none" strike="noStrike" noProof="0" dirty="0">
                          <a:solidFill>
                            <a:srgbClr val="000000"/>
                          </a:solidFill>
                          <a:effectLst/>
                          <a:latin typeface="Calibri" panose="020F0502020204030204" pitchFamily="34" charset="0"/>
                        </a:rPr>
                        <a:t>La temperatura de una taza de té es función del tiempo desde que se sirvió.</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362466"/>
                  </a:ext>
                </a:extLst>
              </a:tr>
              <a:tr h="370840">
                <a:tc>
                  <a:txBody>
                    <a:bodyPr/>
                    <a:lstStyle/>
                    <a:p>
                      <a:pPr algn="just" rtl="0" fontAlgn="t">
                        <a:buNone/>
                      </a:pPr>
                      <a:r>
                        <a:rPr lang="es-419" sz="1800" b="0" i="0" u="none" strike="noStrike" noProof="0" dirty="0">
                          <a:solidFill>
                            <a:srgbClr val="000000"/>
                          </a:solidFill>
                          <a:effectLst/>
                          <a:latin typeface="Calibri" panose="020F0502020204030204" pitchFamily="34" charset="0"/>
                        </a:rPr>
                        <a:t>La velocidad de un atleta es función del tiempo transcurrido.</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14558"/>
                  </a:ext>
                </a:extLst>
              </a:tr>
              <a:tr h="370840">
                <a:tc>
                  <a:txBody>
                    <a:bodyPr/>
                    <a:lstStyle/>
                    <a:p>
                      <a:pPr algn="just" rtl="0" fontAlgn="t">
                        <a:buNone/>
                      </a:pPr>
                      <a:r>
                        <a:rPr lang="es-419" sz="1800" b="0" i="0" u="none" strike="noStrike" noProof="0" dirty="0">
                          <a:solidFill>
                            <a:srgbClr val="000000"/>
                          </a:solidFill>
                          <a:effectLst/>
                          <a:latin typeface="Calibri" panose="020F0502020204030204" pitchFamily="34" charset="0"/>
                        </a:rPr>
                        <a:t>El tiempo transcurrido es función de la velocidad de un atleta.</a:t>
                      </a:r>
                      <a:endParaRPr lang="es-419" sz="1800" noProof="0" dirty="0">
                        <a:effectLst/>
                      </a:endParaRPr>
                    </a:p>
                  </a:txBody>
                  <a:tcPr marL="35992" marR="35992" marT="35992" marB="35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729873"/>
                  </a:ext>
                </a:extLst>
              </a:tr>
            </a:tbl>
          </a:graphicData>
        </a:graphic>
      </p:graphicFrame>
    </p:spTree>
    <p:extLst>
      <p:ext uri="{BB962C8B-B14F-4D97-AF65-F5344CB8AC3E}">
        <p14:creationId xmlns:p14="http://schemas.microsoft.com/office/powerpoint/2010/main" val="425422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FD45B-757B-C30B-1389-9F105661BCE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86AEADD-5BA1-CFB9-47EE-EF6EA1DF50F2}"/>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65BC7DB7-29C8-4BAA-1DE3-07A10F59C8E2}"/>
              </a:ext>
            </a:extLst>
          </p:cNvPr>
          <p:cNvSpPr txBox="1"/>
          <p:nvPr/>
        </p:nvSpPr>
        <p:spPr>
          <a:xfrm>
            <a:off x="651848" y="884562"/>
            <a:ext cx="2838213"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CONCLUSIONES</a:t>
            </a:r>
            <a:endParaRPr lang="es-419" sz="3200" b="1" dirty="0">
              <a:solidFill>
                <a:srgbClr val="433B71"/>
              </a:solidFill>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E5070C51-5633-D32F-6FCA-61583920A395}"/>
              </a:ext>
            </a:extLst>
          </p:cNvPr>
          <p:cNvSpPr txBox="1"/>
          <p:nvPr/>
        </p:nvSpPr>
        <p:spPr>
          <a:xfrm>
            <a:off x="484361" y="2330220"/>
            <a:ext cx="6927483" cy="3139321"/>
          </a:xfrm>
          <a:prstGeom prst="rect">
            <a:avLst/>
          </a:prstGeom>
          <a:noFill/>
        </p:spPr>
        <p:txBody>
          <a:bodyPr wrap="square" rtlCol="0">
            <a:spAutoFit/>
          </a:bodyPr>
          <a:lstStyle/>
          <a:p>
            <a:pPr marL="342900" indent="-342900" algn="just">
              <a:buFont typeface="Arial" panose="020B0604020202020204" pitchFamily="34" charset="0"/>
              <a:buChar char="•"/>
            </a:pPr>
            <a:r>
              <a:rPr lang="es-419" sz="2200" dirty="0">
                <a:latin typeface="Calibri" panose="020F0502020204030204" pitchFamily="34" charset="0"/>
                <a:cs typeface="Calibri" panose="020F0502020204030204" pitchFamily="34" charset="0"/>
              </a:rPr>
              <a:t>La </a:t>
            </a:r>
            <a:r>
              <a:rPr lang="es-419" sz="2200" b="1" dirty="0">
                <a:latin typeface="Calibri" panose="020F0502020204030204" pitchFamily="34" charset="0"/>
                <a:cs typeface="Calibri" panose="020F0502020204030204" pitchFamily="34" charset="0"/>
              </a:rPr>
              <a:t>elección de las letras </a:t>
            </a:r>
            <a:r>
              <a:rPr lang="es-419" sz="2200" dirty="0">
                <a:latin typeface="Calibri" panose="020F0502020204030204" pitchFamily="34" charset="0"/>
                <a:cs typeface="Calibri" panose="020F0502020204030204" pitchFamily="34" charset="0"/>
              </a:rPr>
              <a:t>para las variables y la función </a:t>
            </a:r>
            <a:r>
              <a:rPr lang="es-419" sz="2200" b="1" dirty="0">
                <a:latin typeface="Calibri" panose="020F0502020204030204" pitchFamily="34" charset="0"/>
                <a:cs typeface="Calibri" panose="020F0502020204030204" pitchFamily="34" charset="0"/>
              </a:rPr>
              <a:t>puede variar</a:t>
            </a:r>
            <a:r>
              <a:rPr lang="es-419" sz="2200" dirty="0">
                <a:latin typeface="Calibri" panose="020F0502020204030204" pitchFamily="34" charset="0"/>
                <a:cs typeface="Calibri" panose="020F0502020204030204" pitchFamily="34" charset="0"/>
              </a:rPr>
              <a:t>, pero lo más importante es que quede claro </a:t>
            </a:r>
            <a:r>
              <a:rPr lang="es-419" sz="2200" b="1" dirty="0">
                <a:latin typeface="Calibri" panose="020F0502020204030204" pitchFamily="34" charset="0"/>
                <a:cs typeface="Calibri" panose="020F0502020204030204" pitchFamily="34" charset="0"/>
              </a:rPr>
              <a:t>qué representa cada letra</a:t>
            </a:r>
            <a:r>
              <a:rPr lang="es-419" sz="2200" dirty="0">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419" sz="2200" dirty="0">
                <a:latin typeface="Calibri" panose="020F0502020204030204" pitchFamily="34" charset="0"/>
                <a:cs typeface="Calibri" panose="020F0502020204030204" pitchFamily="34" charset="0"/>
              </a:rPr>
              <a:t>Al escribir una función con la notación </a:t>
            </a:r>
            <a:r>
              <a:rPr lang="es-419" sz="2200" b="1" i="1" dirty="0">
                <a:latin typeface="Calibri" panose="020F0502020204030204" pitchFamily="34" charset="0"/>
                <a:cs typeface="Calibri" panose="020F0502020204030204" pitchFamily="34" charset="0"/>
              </a:rPr>
              <a:t>y=f(x)</a:t>
            </a:r>
            <a:r>
              <a:rPr lang="es-419" sz="2200" dirty="0">
                <a:latin typeface="Calibri" panose="020F0502020204030204" pitchFamily="34" charset="0"/>
                <a:cs typeface="Calibri" panose="020F0502020204030204" pitchFamily="34" charset="0"/>
              </a:rPr>
              <a:t>, es importante </a:t>
            </a:r>
            <a:r>
              <a:rPr lang="es-419" sz="2200" b="1" dirty="0">
                <a:latin typeface="Calibri" panose="020F0502020204030204" pitchFamily="34" charset="0"/>
                <a:cs typeface="Calibri" panose="020F0502020204030204" pitchFamily="34" charset="0"/>
              </a:rPr>
              <a:t>seguir el orden correcto </a:t>
            </a:r>
            <a:r>
              <a:rPr lang="es-419" sz="2200" dirty="0">
                <a:latin typeface="Calibri" panose="020F0502020204030204" pitchFamily="34" charset="0"/>
                <a:cs typeface="Calibri" panose="020F0502020204030204" pitchFamily="34" charset="0"/>
              </a:rPr>
              <a:t>de las letras. Esto significa escribir primero la letra de la variable dependiente, luego la letra de la función y dentro del paréntesis la letra de la variable independiente. </a:t>
            </a:r>
            <a:endParaRPr lang="en-US" sz="2200" dirty="0">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01DAF0FA-1E9F-A7A0-E191-407B847A8D1B}"/>
              </a:ext>
            </a:extLst>
          </p:cNvPr>
          <p:cNvSpPr txBox="1"/>
          <p:nvPr/>
        </p:nvSpPr>
        <p:spPr>
          <a:xfrm>
            <a:off x="10432733" y="2638706"/>
            <a:ext cx="1077277" cy="461665"/>
          </a:xfrm>
          <a:prstGeom prst="rect">
            <a:avLst/>
          </a:prstGeom>
          <a:noFill/>
        </p:spPr>
        <p:txBody>
          <a:bodyPr wrap="square">
            <a:spAutoFit/>
          </a:bodyPr>
          <a:lstStyle/>
          <a:p>
            <a:pPr rtl="0" fontAlgn="base">
              <a:buNone/>
            </a:pPr>
            <a:r>
              <a:rPr lang="es-419" sz="2400" b="0" i="1" u="none" strike="noStrike" dirty="0">
                <a:solidFill>
                  <a:srgbClr val="000000"/>
                </a:solidFill>
                <a:effectLst/>
                <a:latin typeface="Calibri" panose="020F0502020204030204" pitchFamily="34" charset="0"/>
                <a:cs typeface="Calibri" panose="020F0502020204030204" pitchFamily="34" charset="0"/>
              </a:rPr>
              <a:t>P = f(t)</a:t>
            </a:r>
            <a:r>
              <a:rPr lang="es-419" sz="2400" b="0" i="0" u="none" strike="noStrike" dirty="0">
                <a:solidFill>
                  <a:srgbClr val="000000"/>
                </a:solidFill>
                <a:effectLst/>
                <a:latin typeface="Calibri" panose="020F0502020204030204" pitchFamily="34" charset="0"/>
                <a:cs typeface="Calibri" panose="020F0502020204030204" pitchFamily="34" charset="0"/>
              </a:rPr>
              <a:t> </a:t>
            </a:r>
          </a:p>
        </p:txBody>
      </p:sp>
      <p:pic>
        <p:nvPicPr>
          <p:cNvPr id="7" name="Picture 2">
            <a:extLst>
              <a:ext uri="{FF2B5EF4-FFF2-40B4-BE49-F238E27FC236}">
                <a16:creationId xmlns:a16="http://schemas.microsoft.com/office/drawing/2014/main" id="{3FAF689A-19E2-D58A-6A17-29EB319EA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852" y="2330220"/>
            <a:ext cx="18192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16C4769A-16B6-DA2B-4B78-3DA5A2487615}"/>
              </a:ext>
            </a:extLst>
          </p:cNvPr>
          <p:cNvPicPr>
            <a:picLocks noChangeAspect="1"/>
          </p:cNvPicPr>
          <p:nvPr/>
        </p:nvPicPr>
        <p:blipFill>
          <a:blip r:embed="rId4"/>
          <a:stretch>
            <a:fillRect/>
          </a:stretch>
        </p:blipFill>
        <p:spPr>
          <a:xfrm>
            <a:off x="8696041" y="3989248"/>
            <a:ext cx="1154355" cy="1480291"/>
          </a:xfrm>
          <a:prstGeom prst="rect">
            <a:avLst/>
          </a:prstGeom>
        </p:spPr>
      </p:pic>
      <p:sp>
        <p:nvSpPr>
          <p:cNvPr id="10" name="CuadroTexto 9">
            <a:extLst>
              <a:ext uri="{FF2B5EF4-FFF2-40B4-BE49-F238E27FC236}">
                <a16:creationId xmlns:a16="http://schemas.microsoft.com/office/drawing/2014/main" id="{B01F9D40-E103-018E-78C1-5B619F8BDC5D}"/>
              </a:ext>
            </a:extLst>
          </p:cNvPr>
          <p:cNvSpPr txBox="1"/>
          <p:nvPr/>
        </p:nvSpPr>
        <p:spPr>
          <a:xfrm>
            <a:off x="10344494" y="4498562"/>
            <a:ext cx="1363145" cy="461665"/>
          </a:xfrm>
          <a:prstGeom prst="rect">
            <a:avLst/>
          </a:prstGeom>
          <a:noFill/>
        </p:spPr>
        <p:txBody>
          <a:bodyPr wrap="square">
            <a:spAutoFit/>
          </a:bodyPr>
          <a:lstStyle/>
          <a:p>
            <a:pPr rtl="0" fontAlgn="base">
              <a:buNone/>
            </a:pPr>
            <a:r>
              <a:rPr lang="es-419" sz="2400" i="1" dirty="0">
                <a:solidFill>
                  <a:srgbClr val="000000"/>
                </a:solidFill>
                <a:latin typeface="Calibri" panose="020F0502020204030204" pitchFamily="34" charset="0"/>
                <a:cs typeface="Calibri" panose="020F0502020204030204" pitchFamily="34" charset="0"/>
              </a:rPr>
              <a:t>H</a:t>
            </a:r>
            <a:r>
              <a:rPr lang="es-419" sz="2400" b="0" i="1" u="none" strike="noStrike" dirty="0">
                <a:solidFill>
                  <a:srgbClr val="000000"/>
                </a:solidFill>
                <a:effectLst/>
                <a:latin typeface="Calibri" panose="020F0502020204030204" pitchFamily="34" charset="0"/>
                <a:cs typeface="Calibri" panose="020F0502020204030204" pitchFamily="34" charset="0"/>
              </a:rPr>
              <a:t> = f(p)</a:t>
            </a:r>
            <a:r>
              <a:rPr lang="es-419" sz="2400" b="0" i="0" u="none" strike="noStrike" dirty="0">
                <a:solidFill>
                  <a:srgbClr val="0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7234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94DD0-31A6-E4D6-3759-1271CF59EC9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389417E-F61E-1C7C-88DE-317DFD11B62D}"/>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267F5ED5-2C3B-6B50-EED9-29A09B5F2D66}"/>
              </a:ext>
            </a:extLst>
          </p:cNvPr>
          <p:cNvSpPr txBox="1"/>
          <p:nvPr/>
        </p:nvSpPr>
        <p:spPr>
          <a:xfrm>
            <a:off x="651848" y="884562"/>
            <a:ext cx="4523546"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RESUMEN DE LA LECCIÓN</a:t>
            </a:r>
            <a:endParaRPr lang="es-419" sz="3200" b="1" dirty="0">
              <a:solidFill>
                <a:srgbClr val="433B71"/>
              </a:solidFill>
              <a:latin typeface="Calibri" panose="020F0502020204030204" pitchFamily="34" charset="0"/>
              <a:cs typeface="Calibri" panose="020F0502020204030204" pitchFamily="34" charset="0"/>
            </a:endParaRPr>
          </a:p>
        </p:txBody>
      </p:sp>
      <p:pic>
        <p:nvPicPr>
          <p:cNvPr id="4" name="Gráfico 3" descr="Reloj con relleno sólido">
            <a:extLst>
              <a:ext uri="{FF2B5EF4-FFF2-40B4-BE49-F238E27FC236}">
                <a16:creationId xmlns:a16="http://schemas.microsoft.com/office/drawing/2014/main" id="{9C2286F0-0DC0-EE75-F6AE-290425BE7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526" y="2133152"/>
            <a:ext cx="914400" cy="914400"/>
          </a:xfrm>
          <a:prstGeom prst="rect">
            <a:avLst/>
          </a:prstGeom>
        </p:spPr>
      </p:pic>
      <p:pic>
        <p:nvPicPr>
          <p:cNvPr id="5" name="Gráfico 4" descr="Batería descargada con relleno sólido">
            <a:extLst>
              <a:ext uri="{FF2B5EF4-FFF2-40B4-BE49-F238E27FC236}">
                <a16:creationId xmlns:a16="http://schemas.microsoft.com/office/drawing/2014/main" id="{B088C287-5EFE-A381-79C5-F662016BC4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4059" y="2133152"/>
            <a:ext cx="914400" cy="914400"/>
          </a:xfrm>
          <a:prstGeom prst="rect">
            <a:avLst/>
          </a:prstGeom>
        </p:spPr>
      </p:pic>
      <p:cxnSp>
        <p:nvCxnSpPr>
          <p:cNvPr id="6" name="Conector recto de flecha 5">
            <a:extLst>
              <a:ext uri="{FF2B5EF4-FFF2-40B4-BE49-F238E27FC236}">
                <a16:creationId xmlns:a16="http://schemas.microsoft.com/office/drawing/2014/main" id="{1BF9A2C3-DD37-B7AC-9027-D3AB473AC512}"/>
              </a:ext>
            </a:extLst>
          </p:cNvPr>
          <p:cNvCxnSpPr/>
          <p:nvPr/>
        </p:nvCxnSpPr>
        <p:spPr>
          <a:xfrm>
            <a:off x="8783631" y="2590352"/>
            <a:ext cx="587022" cy="0"/>
          </a:xfrm>
          <a:prstGeom prst="straightConnector1">
            <a:avLst/>
          </a:prstGeom>
          <a:ln>
            <a:solidFill>
              <a:schemeClr val="bg2">
                <a:lumMod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1232C0AF-FDA2-8A81-43F4-5F2CB94A3CFB}"/>
              </a:ext>
            </a:extLst>
          </p:cNvPr>
          <p:cNvSpPr txBox="1"/>
          <p:nvPr/>
        </p:nvSpPr>
        <p:spPr>
          <a:xfrm>
            <a:off x="327095" y="3322393"/>
            <a:ext cx="5044182" cy="2585323"/>
          </a:xfrm>
          <a:prstGeom prst="rect">
            <a:avLst/>
          </a:prstGeom>
          <a:noFill/>
        </p:spPr>
        <p:txBody>
          <a:bodyPr wrap="square">
            <a:spAutoFit/>
          </a:bodyPr>
          <a:lstStyle/>
          <a:p>
            <a:pPr algn="ctr"/>
            <a:r>
              <a:rPr lang="es-419" sz="1800" b="1" dirty="0">
                <a:latin typeface="Calibri" panose="020F0502020204030204" pitchFamily="34" charset="0"/>
                <a:cs typeface="Calibri" panose="020F0502020204030204" pitchFamily="34" charset="0"/>
              </a:rPr>
              <a:t>Relación</a:t>
            </a:r>
            <a:r>
              <a:rPr lang="es-419" sz="1800" dirty="0">
                <a:latin typeface="Calibri" panose="020F0502020204030204" pitchFamily="34" charset="0"/>
                <a:cs typeface="Calibri" panose="020F0502020204030204" pitchFamily="34" charset="0"/>
              </a:rPr>
              <a:t> </a:t>
            </a:r>
            <a:r>
              <a:rPr lang="es-419" sz="1800" b="1" dirty="0">
                <a:latin typeface="Calibri" panose="020F0502020204030204" pitchFamily="34" charset="0"/>
                <a:cs typeface="Calibri" panose="020F0502020204030204" pitchFamily="34" charset="0"/>
              </a:rPr>
              <a:t>de dependencia</a:t>
            </a:r>
            <a:r>
              <a:rPr lang="es-419" sz="1800" dirty="0">
                <a:latin typeface="Calibri" panose="020F0502020204030204" pitchFamily="34" charset="0"/>
                <a:cs typeface="Calibri" panose="020F0502020204030204" pitchFamily="34" charset="0"/>
              </a:rPr>
              <a:t>. </a:t>
            </a:r>
          </a:p>
          <a:p>
            <a:endParaRPr lang="es-419" dirty="0">
              <a:latin typeface="Calibri" panose="020F0502020204030204" pitchFamily="34" charset="0"/>
              <a:cs typeface="Calibri" panose="020F0502020204030204" pitchFamily="34" charset="0"/>
            </a:endParaRPr>
          </a:p>
          <a:p>
            <a:pPr algn="just"/>
            <a:r>
              <a:rPr lang="es-419" dirty="0">
                <a:latin typeface="Calibri" panose="020F0502020204030204" pitchFamily="34" charset="0"/>
                <a:cs typeface="Calibri" panose="020F0502020204030204" pitchFamily="34" charset="0"/>
              </a:rPr>
              <a:t>E</a:t>
            </a:r>
            <a:r>
              <a:rPr lang="es-419" sz="1800" dirty="0">
                <a:latin typeface="Calibri" panose="020F0502020204030204" pitchFamily="34" charset="0"/>
                <a:cs typeface="Calibri" panose="020F0502020204030204" pitchFamily="34" charset="0"/>
              </a:rPr>
              <a:t>l porcentaje de carga </a:t>
            </a:r>
            <a:r>
              <a:rPr lang="es-419" sz="1800" i="1" dirty="0">
                <a:latin typeface="Calibri" panose="020F0502020204030204" pitchFamily="34" charset="0"/>
                <a:cs typeface="Calibri" panose="020F0502020204030204" pitchFamily="34" charset="0"/>
              </a:rPr>
              <a:t>P</a:t>
            </a:r>
            <a:r>
              <a:rPr lang="es-419" sz="1800" dirty="0">
                <a:latin typeface="Calibri" panose="020F0502020204030204" pitchFamily="34" charset="0"/>
                <a:cs typeface="Calibri" panose="020F0502020204030204" pitchFamily="34" charset="0"/>
              </a:rPr>
              <a:t> de una batería depende del tiempo de carga </a:t>
            </a:r>
            <a:r>
              <a:rPr lang="es-419" sz="1800" i="1" dirty="0">
                <a:latin typeface="Calibri" panose="020F0502020204030204" pitchFamily="34" charset="0"/>
                <a:cs typeface="Calibri" panose="020F0502020204030204" pitchFamily="34" charset="0"/>
              </a:rPr>
              <a:t>t</a:t>
            </a:r>
            <a:r>
              <a:rPr lang="es-419" sz="1800" dirty="0">
                <a:latin typeface="Calibri" panose="020F0502020204030204" pitchFamily="34" charset="0"/>
                <a:cs typeface="Calibri" panose="020F0502020204030204" pitchFamily="34" charset="0"/>
              </a:rPr>
              <a:t>. A medida que pasa el tiempo de carga, el porcentaje de carga aumenta. </a:t>
            </a:r>
          </a:p>
          <a:p>
            <a:pPr algn="just"/>
            <a:endParaRPr lang="es-419" sz="1800" dirty="0">
              <a:latin typeface="Calibri" panose="020F0502020204030204" pitchFamily="34" charset="0"/>
              <a:cs typeface="Calibri" panose="020F0502020204030204" pitchFamily="34" charset="0"/>
            </a:endParaRPr>
          </a:p>
          <a:p>
            <a:pPr algn="just"/>
            <a:r>
              <a:rPr lang="es-419" sz="1800" dirty="0">
                <a:latin typeface="Calibri" panose="020F0502020204030204" pitchFamily="34" charset="0"/>
                <a:cs typeface="Calibri" panose="020F0502020204030204" pitchFamily="34" charset="0"/>
              </a:rPr>
              <a:t>En este caso, </a:t>
            </a:r>
            <a:r>
              <a:rPr lang="es-419" sz="1800" i="1" dirty="0">
                <a:latin typeface="Calibri" panose="020F0502020204030204" pitchFamily="34" charset="0"/>
                <a:cs typeface="Calibri" panose="020F0502020204030204" pitchFamily="34" charset="0"/>
              </a:rPr>
              <a:t>P</a:t>
            </a:r>
            <a:r>
              <a:rPr lang="es-419" sz="1800" dirty="0">
                <a:latin typeface="Calibri" panose="020F0502020204030204" pitchFamily="34" charset="0"/>
                <a:cs typeface="Calibri" panose="020F0502020204030204" pitchFamily="34" charset="0"/>
              </a:rPr>
              <a:t> es la </a:t>
            </a:r>
            <a:r>
              <a:rPr lang="es-419" sz="1800" b="1" dirty="0">
                <a:latin typeface="Calibri" panose="020F0502020204030204" pitchFamily="34" charset="0"/>
                <a:cs typeface="Calibri" panose="020F0502020204030204" pitchFamily="34" charset="0"/>
              </a:rPr>
              <a:t>variable dependiente </a:t>
            </a:r>
            <a:r>
              <a:rPr lang="es-419" sz="1800" dirty="0">
                <a:latin typeface="Calibri" panose="020F0502020204030204" pitchFamily="34" charset="0"/>
                <a:cs typeface="Calibri" panose="020F0502020204030204" pitchFamily="34" charset="0"/>
              </a:rPr>
              <a:t>y </a:t>
            </a:r>
            <a:r>
              <a:rPr lang="es-419" sz="1800" i="1" dirty="0">
                <a:latin typeface="Calibri" panose="020F0502020204030204" pitchFamily="34" charset="0"/>
                <a:cs typeface="Calibri" panose="020F0502020204030204" pitchFamily="34" charset="0"/>
              </a:rPr>
              <a:t>t </a:t>
            </a:r>
            <a:r>
              <a:rPr lang="es-419" sz="1800" dirty="0">
                <a:latin typeface="Calibri" panose="020F0502020204030204" pitchFamily="34" charset="0"/>
                <a:cs typeface="Calibri" panose="020F0502020204030204" pitchFamily="34" charset="0"/>
              </a:rPr>
              <a:t>es la </a:t>
            </a:r>
            <a:r>
              <a:rPr lang="es-419" sz="1800" b="1" dirty="0">
                <a:latin typeface="Calibri" panose="020F0502020204030204" pitchFamily="34" charset="0"/>
                <a:cs typeface="Calibri" panose="020F0502020204030204" pitchFamily="34" charset="0"/>
              </a:rPr>
              <a:t>variable independiente.</a:t>
            </a:r>
          </a:p>
          <a:p>
            <a:r>
              <a:rPr lang="es-419" sz="1800" dirty="0">
                <a:latin typeface="Calibri" panose="020F0502020204030204" pitchFamily="34" charset="0"/>
                <a:cs typeface="Calibri" panose="020F0502020204030204" pitchFamily="34" charset="0"/>
              </a:rPr>
              <a:t> </a:t>
            </a:r>
            <a:endParaRPr lang="es-419" dirty="0"/>
          </a:p>
        </p:txBody>
      </p:sp>
      <p:pic>
        <p:nvPicPr>
          <p:cNvPr id="11" name="Imagen 10" descr="Icono&#10;&#10;El contenido generado por IA puede ser incorrecto.">
            <a:extLst>
              <a:ext uri="{FF2B5EF4-FFF2-40B4-BE49-F238E27FC236}">
                <a16:creationId xmlns:a16="http://schemas.microsoft.com/office/drawing/2014/main" id="{EA37DD1C-006D-7C3E-5213-348F3D30DBAF}"/>
              </a:ext>
            </a:extLst>
          </p:cNvPr>
          <p:cNvPicPr>
            <a:picLocks noChangeAspect="1"/>
          </p:cNvPicPr>
          <p:nvPr/>
        </p:nvPicPr>
        <p:blipFill>
          <a:blip r:embed="rId7">
            <a:extLst>
              <a:ext uri="{28A0092B-C50C-407E-A947-70E740481C1C}">
                <a14:useLocalDpi xmlns:a14="http://schemas.microsoft.com/office/drawing/2010/main" val="0"/>
              </a:ext>
            </a:extLst>
          </a:blip>
          <a:srcRect l="17007" t="14329" r="17584" b="25577"/>
          <a:stretch>
            <a:fillRect/>
          </a:stretch>
        </p:blipFill>
        <p:spPr>
          <a:xfrm>
            <a:off x="2242101" y="1901320"/>
            <a:ext cx="1158492" cy="1146232"/>
          </a:xfrm>
          <a:prstGeom prst="rect">
            <a:avLst/>
          </a:prstGeom>
        </p:spPr>
      </p:pic>
      <p:sp>
        <p:nvSpPr>
          <p:cNvPr id="13" name="CuadroTexto 12">
            <a:extLst>
              <a:ext uri="{FF2B5EF4-FFF2-40B4-BE49-F238E27FC236}">
                <a16:creationId xmlns:a16="http://schemas.microsoft.com/office/drawing/2014/main" id="{FB0C4827-3F9B-9085-EF8D-B0C831F8EC3D}"/>
              </a:ext>
            </a:extLst>
          </p:cNvPr>
          <p:cNvSpPr txBox="1"/>
          <p:nvPr/>
        </p:nvSpPr>
        <p:spPr>
          <a:xfrm>
            <a:off x="6757348" y="3134446"/>
            <a:ext cx="5037030" cy="2585323"/>
          </a:xfrm>
          <a:prstGeom prst="rect">
            <a:avLst/>
          </a:prstGeom>
          <a:noFill/>
        </p:spPr>
        <p:txBody>
          <a:bodyPr wrap="square">
            <a:spAutoFit/>
          </a:bodyPr>
          <a:lstStyle/>
          <a:p>
            <a:pPr algn="ctr"/>
            <a:r>
              <a:rPr lang="es-419" sz="1800" b="1" dirty="0">
                <a:latin typeface="Calibri" panose="020F0502020204030204" pitchFamily="34" charset="0"/>
                <a:cs typeface="Calibri" panose="020F0502020204030204" pitchFamily="34" charset="0"/>
              </a:rPr>
              <a:t>Función</a:t>
            </a:r>
            <a:r>
              <a:rPr lang="es-419" sz="1800" dirty="0">
                <a:latin typeface="Calibri" panose="020F0502020204030204" pitchFamily="34" charset="0"/>
                <a:cs typeface="Calibri" panose="020F0502020204030204" pitchFamily="34" charset="0"/>
              </a:rPr>
              <a:t>.</a:t>
            </a:r>
          </a:p>
          <a:p>
            <a:pPr algn="just"/>
            <a:endParaRPr lang="es-419" dirty="0">
              <a:latin typeface="Calibri" panose="020F0502020204030204" pitchFamily="34" charset="0"/>
              <a:cs typeface="Calibri" panose="020F0502020204030204" pitchFamily="34" charset="0"/>
            </a:endParaRPr>
          </a:p>
          <a:p>
            <a:pPr algn="just"/>
            <a:r>
              <a:rPr lang="es-419" dirty="0">
                <a:latin typeface="Calibri" panose="020F0502020204030204" pitchFamily="34" charset="0"/>
                <a:cs typeface="Calibri" panose="020F0502020204030204" pitchFamily="34" charset="0"/>
              </a:rPr>
              <a:t>A </a:t>
            </a:r>
            <a:r>
              <a:rPr lang="es-419" sz="1800" dirty="0">
                <a:latin typeface="Calibri" panose="020F0502020204030204" pitchFamily="34" charset="0"/>
                <a:cs typeface="Calibri" panose="020F0502020204030204" pitchFamily="34" charset="0"/>
              </a:rPr>
              <a:t>cada valor de la variable independiente le corresponde </a:t>
            </a:r>
            <a:r>
              <a:rPr lang="es-419" sz="1800" b="1" dirty="0">
                <a:latin typeface="Calibri" panose="020F0502020204030204" pitchFamily="34" charset="0"/>
                <a:cs typeface="Calibri" panose="020F0502020204030204" pitchFamily="34" charset="0"/>
              </a:rPr>
              <a:t>un único valor </a:t>
            </a:r>
            <a:r>
              <a:rPr lang="es-419" sz="1800" dirty="0">
                <a:latin typeface="Calibri" panose="020F0502020204030204" pitchFamily="34" charset="0"/>
                <a:cs typeface="Calibri" panose="020F0502020204030204" pitchFamily="34" charset="0"/>
              </a:rPr>
              <a:t>de la variable dependiente. </a:t>
            </a:r>
          </a:p>
          <a:p>
            <a:pPr algn="just"/>
            <a:endParaRPr lang="es-419" dirty="0">
              <a:latin typeface="Calibri" panose="020F0502020204030204" pitchFamily="34" charset="0"/>
              <a:cs typeface="Calibri" panose="020F0502020204030204" pitchFamily="34" charset="0"/>
            </a:endParaRPr>
          </a:p>
          <a:p>
            <a:pPr algn="just"/>
            <a:r>
              <a:rPr lang="es-419" sz="1800" dirty="0">
                <a:latin typeface="Calibri" panose="020F0502020204030204" pitchFamily="34" charset="0"/>
                <a:cs typeface="Calibri" panose="020F0502020204030204" pitchFamily="34" charset="0"/>
              </a:rPr>
              <a:t>El porcentaje de carga P de una batería es función del tiempo de carga t, ya que </a:t>
            </a:r>
            <a:r>
              <a:rPr lang="es-419" sz="1800" b="1" dirty="0">
                <a:latin typeface="Calibri" panose="020F0502020204030204" pitchFamily="34" charset="0"/>
                <a:cs typeface="Calibri" panose="020F0502020204030204" pitchFamily="34" charset="0"/>
              </a:rPr>
              <a:t>por cada tiempo de carga existe un único valor de carga</a:t>
            </a:r>
            <a:r>
              <a:rPr lang="es-419" sz="1800" dirty="0">
                <a:latin typeface="Calibri" panose="020F0502020204030204" pitchFamily="34" charset="0"/>
                <a:cs typeface="Calibri" panose="020F0502020204030204" pitchFamily="34" charset="0"/>
              </a:rPr>
              <a:t>.</a:t>
            </a:r>
          </a:p>
        </p:txBody>
      </p:sp>
      <p:sp>
        <p:nvSpPr>
          <p:cNvPr id="14" name="Flecha: a la derecha 13">
            <a:extLst>
              <a:ext uri="{FF2B5EF4-FFF2-40B4-BE49-F238E27FC236}">
                <a16:creationId xmlns:a16="http://schemas.microsoft.com/office/drawing/2014/main" id="{3E1A91F3-83A0-945C-D87D-94269FFDCCD1}"/>
              </a:ext>
            </a:extLst>
          </p:cNvPr>
          <p:cNvSpPr/>
          <p:nvPr/>
        </p:nvSpPr>
        <p:spPr>
          <a:xfrm>
            <a:off x="5670409" y="3873110"/>
            <a:ext cx="654755" cy="451556"/>
          </a:xfrm>
          <a:prstGeom prst="rightArrow">
            <a:avLst/>
          </a:prstGeom>
          <a:solidFill>
            <a:srgbClr val="B9D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95429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29D79F-924F-F6BB-AAAD-71E2AF9D90BB}"/>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A90A9558-CEAF-0F93-15E6-796C1D435863}"/>
              </a:ext>
            </a:extLst>
          </p:cNvPr>
          <p:cNvSpPr txBox="1"/>
          <p:nvPr/>
        </p:nvSpPr>
        <p:spPr>
          <a:xfrm>
            <a:off x="651848" y="884562"/>
            <a:ext cx="2299989"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ACTIVACIÓN</a:t>
            </a:r>
            <a:endParaRPr lang="es-419" sz="3200" b="1" dirty="0">
              <a:solidFill>
                <a:srgbClr val="433B71"/>
              </a:solidFill>
              <a:latin typeface="Calibri" panose="020F0502020204030204" pitchFamily="34" charset="0"/>
              <a:cs typeface="Calibri" panose="020F0502020204030204" pitchFamily="34" charset="0"/>
            </a:endParaRPr>
          </a:p>
        </p:txBody>
      </p:sp>
      <p:sp>
        <p:nvSpPr>
          <p:cNvPr id="5" name="Rectángulo: esquinas redondeadas 4">
            <a:extLst>
              <a:ext uri="{FF2B5EF4-FFF2-40B4-BE49-F238E27FC236}">
                <a16:creationId xmlns:a16="http://schemas.microsoft.com/office/drawing/2014/main" id="{3575127C-E95C-744E-10BD-465B880F7558}"/>
              </a:ext>
            </a:extLst>
          </p:cNvPr>
          <p:cNvSpPr/>
          <p:nvPr/>
        </p:nvSpPr>
        <p:spPr>
          <a:xfrm>
            <a:off x="651848" y="3279776"/>
            <a:ext cx="10478640" cy="2693662"/>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419" sz="2000" dirty="0">
                <a:solidFill>
                  <a:schemeClr val="tx1"/>
                </a:solidFill>
                <a:latin typeface="Calibri" panose="020F0502020204030204" pitchFamily="34" charset="0"/>
                <a:cs typeface="Calibri" panose="020F0502020204030204" pitchFamily="34" charset="0"/>
              </a:rPr>
              <a:t>Piensa en el porcentaje de batería de tu teléfono y el tiempo transcurrido desde que lo pones a cargar. Responde las siguientes preguntas: </a:t>
            </a:r>
            <a:r>
              <a:rPr lang="en-US" sz="2000" dirty="0">
                <a:solidFill>
                  <a:schemeClr val="tx1"/>
                </a:solidFill>
                <a:latin typeface="Calibri" panose="020F0502020204030204" pitchFamily="34" charset="0"/>
                <a:cs typeface="Calibri" panose="020F0502020204030204" pitchFamily="34" charset="0"/>
              </a:rPr>
              <a:t> </a:t>
            </a:r>
          </a:p>
          <a:p>
            <a:endParaRPr lang="en-US" sz="2000"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s-419" sz="2000" dirty="0">
                <a:solidFill>
                  <a:schemeClr val="tx1"/>
                </a:solidFill>
                <a:latin typeface="Calibri" panose="020F0502020204030204" pitchFamily="34" charset="0"/>
                <a:cs typeface="Calibri" panose="020F0502020204030204" pitchFamily="34" charset="0"/>
              </a:rPr>
              <a:t>¿Cuáles son las variables involucradas en esta situación? </a:t>
            </a:r>
          </a:p>
          <a:p>
            <a:pPr marL="457200" indent="-457200">
              <a:buFont typeface="+mj-lt"/>
              <a:buAutoNum type="arabicPeriod"/>
            </a:pPr>
            <a:r>
              <a:rPr lang="es-419" sz="2000" dirty="0">
                <a:solidFill>
                  <a:schemeClr val="tx1"/>
                </a:solidFill>
                <a:latin typeface="Calibri" panose="020F0502020204030204" pitchFamily="34" charset="0"/>
                <a:cs typeface="Calibri" panose="020F0502020204030204" pitchFamily="34" charset="0"/>
              </a:rPr>
              <a:t>¿Qué valores pueden tomar estas variables?</a:t>
            </a:r>
          </a:p>
          <a:p>
            <a:pPr marL="457200" indent="-457200">
              <a:buFont typeface="+mj-lt"/>
              <a:buAutoNum type="arabicPeriod"/>
            </a:pPr>
            <a:r>
              <a:rPr lang="es-419" sz="2000" dirty="0">
                <a:solidFill>
                  <a:schemeClr val="tx1"/>
                </a:solidFill>
                <a:latin typeface="Calibri" panose="020F0502020204030204" pitchFamily="34" charset="0"/>
                <a:cs typeface="Calibri" panose="020F0502020204030204" pitchFamily="34" charset="0"/>
              </a:rPr>
              <a:t>¿Qué ocurre con una variable cuando aumentan el valor de la otra? </a:t>
            </a:r>
            <a:endParaRPr lang="en-US" sz="2000" dirty="0">
              <a:solidFill>
                <a:schemeClr val="tx1"/>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95E2B836-0A7E-A6CE-4992-D83F7AD77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762" y="4330549"/>
            <a:ext cx="1819275" cy="12096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877A091-9813-D45F-3E24-B86B7058C642}"/>
              </a:ext>
            </a:extLst>
          </p:cNvPr>
          <p:cNvSpPr txBox="1"/>
          <p:nvPr/>
        </p:nvSpPr>
        <p:spPr>
          <a:xfrm>
            <a:off x="452672" y="1897592"/>
            <a:ext cx="10677816" cy="1015663"/>
          </a:xfrm>
          <a:prstGeom prst="rect">
            <a:avLst/>
          </a:prstGeom>
          <a:noFill/>
        </p:spPr>
        <p:txBody>
          <a:bodyPr wrap="square" rtlCol="0">
            <a:spAutoFit/>
          </a:bodyPr>
          <a:lstStyle/>
          <a:p>
            <a:pPr algn="just"/>
            <a:r>
              <a:rPr lang="es-ES" sz="2000" dirty="0">
                <a:latin typeface="Calibri" panose="020F0502020204030204" pitchFamily="34" charset="0"/>
                <a:cs typeface="Calibri" panose="020F0502020204030204" pitchFamily="34" charset="0"/>
              </a:rPr>
              <a:t>En esta lección </a:t>
            </a:r>
            <a:r>
              <a:rPr lang="es-ES" sz="2000" b="1" dirty="0">
                <a:latin typeface="Calibri" panose="020F0502020204030204" pitchFamily="34" charset="0"/>
                <a:cs typeface="Calibri" panose="020F0502020204030204" pitchFamily="34" charset="0"/>
              </a:rPr>
              <a:t>exploraremos </a:t>
            </a:r>
            <a:r>
              <a:rPr lang="en-US" sz="2000" b="1" dirty="0">
                <a:latin typeface="Calibri" panose="020F0502020204030204" pitchFamily="34" charset="0"/>
                <a:cs typeface="Calibri" panose="020F0502020204030204" pitchFamily="34" charset="0"/>
              </a:rPr>
              <a:t>un </a:t>
            </a:r>
            <a:r>
              <a:rPr lang="en-US" sz="2000" b="1" dirty="0" err="1">
                <a:latin typeface="Calibri" panose="020F0502020204030204" pitchFamily="34" charset="0"/>
                <a:cs typeface="Calibri" panose="020F0502020204030204" pitchFamily="34" charset="0"/>
              </a:rPr>
              <a:t>tipo</a:t>
            </a:r>
            <a:r>
              <a:rPr lang="en-US" sz="2000" b="1" dirty="0">
                <a:latin typeface="Calibri" panose="020F0502020204030204" pitchFamily="34" charset="0"/>
                <a:cs typeface="Calibri" panose="020F0502020204030204" pitchFamily="34" charset="0"/>
              </a:rPr>
              <a:t> de </a:t>
            </a:r>
            <a:r>
              <a:rPr lang="en-US" sz="2000" b="1" dirty="0" err="1">
                <a:latin typeface="Calibri" panose="020F0502020204030204" pitchFamily="34" charset="0"/>
                <a:cs typeface="Calibri" panose="020F0502020204030204" pitchFamily="34" charset="0"/>
              </a:rPr>
              <a:t>relación</a:t>
            </a:r>
            <a:r>
              <a:rPr lang="en-US" sz="2000" b="1" dirty="0">
                <a:latin typeface="Calibri" panose="020F0502020204030204" pitchFamily="34" charset="0"/>
                <a:cs typeface="Calibri" panose="020F0502020204030204" pitchFamily="34" charset="0"/>
              </a:rPr>
              <a:t> entre variables </a:t>
            </a:r>
            <a:r>
              <a:rPr lang="en-US" sz="2000" b="1" dirty="0" err="1">
                <a:latin typeface="Calibri" panose="020F0502020204030204" pitchFamily="34" charset="0"/>
                <a:cs typeface="Calibri" panose="020F0502020204030204" pitchFamily="34" charset="0"/>
              </a:rPr>
              <a:t>llamada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función</a:t>
            </a:r>
            <a:r>
              <a:rPr lang="en-US" sz="2000" dirty="0">
                <a:latin typeface="Calibri" panose="020F0502020204030204" pitchFamily="34" charset="0"/>
                <a:cs typeface="Calibri" panose="020F0502020204030204" pitchFamily="34" charset="0"/>
              </a:rPr>
              <a:t>. </a:t>
            </a:r>
          </a:p>
          <a:p>
            <a:pPr algn="just"/>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Pero antes, </a:t>
            </a:r>
            <a:r>
              <a:rPr lang="en-US" sz="2000" dirty="0" err="1">
                <a:latin typeface="Calibri" panose="020F0502020204030204" pitchFamily="34" charset="0"/>
                <a:cs typeface="Calibri" panose="020F0502020204030204" pitchFamily="34" charset="0"/>
              </a:rPr>
              <a:t>necesitamos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recordar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algunos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conceptos</a:t>
            </a:r>
            <a:r>
              <a:rPr lang="en-US" sz="2000" dirty="0">
                <a:latin typeface="Calibri" panose="020F0502020204030204" pitchFamily="34" charset="0"/>
                <a:cs typeface="Calibri" panose="020F0502020204030204" pitchFamily="34" charset="0"/>
              </a:rPr>
              <a:t> claves </a:t>
            </a:r>
            <a:r>
              <a:rPr lang="en-US" sz="2000" dirty="0" err="1">
                <a:latin typeface="Calibri" panose="020F0502020204030204" pitchFamily="34" charset="0"/>
                <a:cs typeface="Calibri" panose="020F0502020204030204" pitchFamily="34" charset="0"/>
              </a:rPr>
              <a:t>sobre</a:t>
            </a:r>
            <a:r>
              <a:rPr lang="en-US" sz="2000" dirty="0">
                <a:latin typeface="Calibri" panose="020F0502020204030204" pitchFamily="34" charset="0"/>
                <a:cs typeface="Calibri" panose="020F0502020204030204" pitchFamily="34" charset="0"/>
              </a:rPr>
              <a:t> variables</a:t>
            </a:r>
            <a:endParaRPr lang="es-419"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93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A785C-5421-DB44-9AFC-1D672487EC1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F024425-0761-837D-5DFD-C3AF36821A41}"/>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203D72AE-FC90-AF05-1255-78F4F811524B}"/>
              </a:ext>
            </a:extLst>
          </p:cNvPr>
          <p:cNvSpPr txBox="1"/>
          <p:nvPr/>
        </p:nvSpPr>
        <p:spPr>
          <a:xfrm>
            <a:off x="651848" y="884562"/>
            <a:ext cx="4523546"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RESUMEN DE LA LECCIÓN</a:t>
            </a:r>
            <a:endParaRPr lang="es-419" sz="3200" b="1" dirty="0">
              <a:solidFill>
                <a:srgbClr val="433B71"/>
              </a:solidFill>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566DAF70-E067-EA66-0B46-DC779341533A}"/>
              </a:ext>
            </a:extLst>
          </p:cNvPr>
          <p:cNvSpPr txBox="1"/>
          <p:nvPr/>
        </p:nvSpPr>
        <p:spPr>
          <a:xfrm>
            <a:off x="3500899" y="2116894"/>
            <a:ext cx="6741482" cy="646331"/>
          </a:xfrm>
          <a:prstGeom prst="rect">
            <a:avLst/>
          </a:prstGeom>
          <a:noFill/>
        </p:spPr>
        <p:txBody>
          <a:bodyPr wrap="square">
            <a:spAutoFit/>
          </a:bodyPr>
          <a:lstStyle/>
          <a:p>
            <a:r>
              <a:rPr lang="es-419" sz="1800" dirty="0">
                <a:latin typeface="Calibri" panose="020F0502020204030204" pitchFamily="34" charset="0"/>
                <a:cs typeface="Calibri" panose="020F0502020204030204" pitchFamily="34" charset="0"/>
              </a:rPr>
              <a:t>El color de una fruta </a:t>
            </a:r>
            <a:r>
              <a:rPr lang="es-419" sz="1800" i="1" dirty="0">
                <a:latin typeface="Calibri" panose="020F0502020204030204" pitchFamily="34" charset="0"/>
                <a:cs typeface="Calibri" panose="020F0502020204030204" pitchFamily="34" charset="0"/>
              </a:rPr>
              <a:t>C</a:t>
            </a:r>
            <a:r>
              <a:rPr lang="es-419" sz="1800" dirty="0">
                <a:latin typeface="Calibri" panose="020F0502020204030204" pitchFamily="34" charset="0"/>
                <a:cs typeface="Calibri" panose="020F0502020204030204" pitchFamily="34" charset="0"/>
              </a:rPr>
              <a:t> </a:t>
            </a:r>
            <a:r>
              <a:rPr lang="es-419" sz="1800" b="1" dirty="0">
                <a:latin typeface="Calibri" panose="020F0502020204030204" pitchFamily="34" charset="0"/>
                <a:cs typeface="Calibri" panose="020F0502020204030204" pitchFamily="34" charset="0"/>
              </a:rPr>
              <a:t>no es función </a:t>
            </a:r>
            <a:r>
              <a:rPr lang="es-419" sz="1800" dirty="0">
                <a:latin typeface="Calibri" panose="020F0502020204030204" pitchFamily="34" charset="0"/>
                <a:cs typeface="Calibri" panose="020F0502020204030204" pitchFamily="34" charset="0"/>
              </a:rPr>
              <a:t>del tipo de fruta</a:t>
            </a:r>
            <a:r>
              <a:rPr lang="es-419" sz="1800" i="1" dirty="0">
                <a:latin typeface="Calibri" panose="020F0502020204030204" pitchFamily="34" charset="0"/>
                <a:cs typeface="Calibri" panose="020F0502020204030204" pitchFamily="34" charset="0"/>
              </a:rPr>
              <a:t> f</a:t>
            </a:r>
            <a:r>
              <a:rPr lang="es-419" sz="1800" dirty="0">
                <a:latin typeface="Calibri" panose="020F0502020204030204" pitchFamily="34" charset="0"/>
                <a:cs typeface="Calibri" panose="020F0502020204030204" pitchFamily="34" charset="0"/>
              </a:rPr>
              <a:t>, porque una fruta como la manzana puede tener diferentes colores.</a:t>
            </a:r>
          </a:p>
        </p:txBody>
      </p:sp>
      <p:pic>
        <p:nvPicPr>
          <p:cNvPr id="7" name="Imagen 6">
            <a:extLst>
              <a:ext uri="{FF2B5EF4-FFF2-40B4-BE49-F238E27FC236}">
                <a16:creationId xmlns:a16="http://schemas.microsoft.com/office/drawing/2014/main" id="{CBB9D86B-DB34-9629-F65A-309D435F095A}"/>
              </a:ext>
            </a:extLst>
          </p:cNvPr>
          <p:cNvPicPr>
            <a:picLocks noChangeAspect="1"/>
          </p:cNvPicPr>
          <p:nvPr/>
        </p:nvPicPr>
        <p:blipFill>
          <a:blip r:embed="rId3"/>
          <a:stretch>
            <a:fillRect/>
          </a:stretch>
        </p:blipFill>
        <p:spPr>
          <a:xfrm>
            <a:off x="1360211" y="1825011"/>
            <a:ext cx="1831672" cy="1468032"/>
          </a:xfrm>
          <a:prstGeom prst="rect">
            <a:avLst/>
          </a:prstGeom>
        </p:spPr>
      </p:pic>
      <p:pic>
        <p:nvPicPr>
          <p:cNvPr id="8" name="Imagen 7">
            <a:extLst>
              <a:ext uri="{FF2B5EF4-FFF2-40B4-BE49-F238E27FC236}">
                <a16:creationId xmlns:a16="http://schemas.microsoft.com/office/drawing/2014/main" id="{D4739F3B-5D20-7CFC-6E56-F6FA78BB0F7E}"/>
              </a:ext>
            </a:extLst>
          </p:cNvPr>
          <p:cNvPicPr>
            <a:picLocks noChangeAspect="1"/>
          </p:cNvPicPr>
          <p:nvPr/>
        </p:nvPicPr>
        <p:blipFill>
          <a:blip r:embed="rId4"/>
          <a:stretch>
            <a:fillRect/>
          </a:stretch>
        </p:blipFill>
        <p:spPr>
          <a:xfrm>
            <a:off x="1507714" y="3934645"/>
            <a:ext cx="1536666" cy="1550028"/>
          </a:xfrm>
          <a:prstGeom prst="rect">
            <a:avLst/>
          </a:prstGeom>
        </p:spPr>
      </p:pic>
      <p:sp>
        <p:nvSpPr>
          <p:cNvPr id="12" name="CuadroTexto 11">
            <a:extLst>
              <a:ext uri="{FF2B5EF4-FFF2-40B4-BE49-F238E27FC236}">
                <a16:creationId xmlns:a16="http://schemas.microsoft.com/office/drawing/2014/main" id="{34B2DA6F-9B25-92B2-0C35-D6F689435D1F}"/>
              </a:ext>
            </a:extLst>
          </p:cNvPr>
          <p:cNvSpPr txBox="1"/>
          <p:nvPr/>
        </p:nvSpPr>
        <p:spPr>
          <a:xfrm>
            <a:off x="3288648" y="4386493"/>
            <a:ext cx="3392492" cy="646331"/>
          </a:xfrm>
          <a:prstGeom prst="rect">
            <a:avLst/>
          </a:prstGeom>
          <a:noFill/>
        </p:spPr>
        <p:txBody>
          <a:bodyPr wrap="square">
            <a:spAutoFit/>
          </a:bodyPr>
          <a:lstStyle/>
          <a:p>
            <a:r>
              <a:rPr lang="es-419" sz="1800" b="0" i="0" u="none" strike="noStrike" dirty="0">
                <a:solidFill>
                  <a:srgbClr val="000000"/>
                </a:solidFill>
                <a:effectLst/>
                <a:latin typeface="Calibri" panose="020F0502020204030204" pitchFamily="34" charset="0"/>
              </a:rPr>
              <a:t>La temperatura</a:t>
            </a:r>
            <a:r>
              <a:rPr lang="es-419" sz="1800" b="0" i="1" u="none" strike="noStrike" dirty="0">
                <a:solidFill>
                  <a:srgbClr val="000000"/>
                </a:solidFill>
                <a:effectLst/>
                <a:latin typeface="Calibri" panose="020F0502020204030204" pitchFamily="34" charset="0"/>
              </a:rPr>
              <a:t> T </a:t>
            </a:r>
            <a:r>
              <a:rPr lang="es-419" sz="1800" b="1" i="0" u="none" strike="noStrike" dirty="0">
                <a:solidFill>
                  <a:srgbClr val="000000"/>
                </a:solidFill>
                <a:effectLst/>
                <a:latin typeface="Calibri" panose="020F0502020204030204" pitchFamily="34" charset="0"/>
              </a:rPr>
              <a:t>puede ser función </a:t>
            </a:r>
            <a:r>
              <a:rPr lang="es-419" sz="1800" b="0" i="0" u="none" strike="noStrike" dirty="0">
                <a:solidFill>
                  <a:srgbClr val="000000"/>
                </a:solidFill>
                <a:effectLst/>
                <a:latin typeface="Calibri" panose="020F0502020204030204" pitchFamily="34" charset="0"/>
              </a:rPr>
              <a:t>de la hora del día </a:t>
            </a:r>
            <a:r>
              <a:rPr lang="es-419" sz="1800" b="0" i="1" u="none" strike="noStrike" dirty="0">
                <a:solidFill>
                  <a:srgbClr val="000000"/>
                </a:solidFill>
                <a:effectLst/>
                <a:latin typeface="Calibri" panose="020F0502020204030204" pitchFamily="34" charset="0"/>
              </a:rPr>
              <a:t>h</a:t>
            </a:r>
            <a:endParaRPr lang="es-419" i="1" dirty="0"/>
          </a:p>
        </p:txBody>
      </p:sp>
      <p:sp>
        <p:nvSpPr>
          <p:cNvPr id="23" name="CuadroTexto 22">
            <a:extLst>
              <a:ext uri="{FF2B5EF4-FFF2-40B4-BE49-F238E27FC236}">
                <a16:creationId xmlns:a16="http://schemas.microsoft.com/office/drawing/2014/main" id="{83FA8F83-3F5F-0DE4-EB4B-9C010F603EC4}"/>
              </a:ext>
            </a:extLst>
          </p:cNvPr>
          <p:cNvSpPr txBox="1"/>
          <p:nvPr/>
        </p:nvSpPr>
        <p:spPr>
          <a:xfrm>
            <a:off x="7498079" y="3410782"/>
            <a:ext cx="4226843" cy="923330"/>
          </a:xfrm>
          <a:prstGeom prst="rect">
            <a:avLst/>
          </a:prstGeom>
          <a:noFill/>
        </p:spPr>
        <p:txBody>
          <a:bodyPr wrap="square">
            <a:spAutoFit/>
          </a:bodyPr>
          <a:lstStyle/>
          <a:p>
            <a:pPr algn="just"/>
            <a:r>
              <a:rPr lang="es-419" dirty="0">
                <a:latin typeface="Calibri" panose="020F0502020204030204" pitchFamily="34" charset="0"/>
                <a:cs typeface="Calibri" panose="020F0502020204030204" pitchFamily="34" charset="0"/>
              </a:rPr>
              <a:t>Si se mide en un lugar pequeño, donde podemos asumir que para cada hora se registraría una única temperatura.</a:t>
            </a:r>
          </a:p>
        </p:txBody>
      </p:sp>
      <p:cxnSp>
        <p:nvCxnSpPr>
          <p:cNvPr id="25" name="Conector: angular 24">
            <a:extLst>
              <a:ext uri="{FF2B5EF4-FFF2-40B4-BE49-F238E27FC236}">
                <a16:creationId xmlns:a16="http://schemas.microsoft.com/office/drawing/2014/main" id="{7340C098-9D15-D818-4E23-BC0BB711ACED}"/>
              </a:ext>
            </a:extLst>
          </p:cNvPr>
          <p:cNvCxnSpPr/>
          <p:nvPr/>
        </p:nvCxnSpPr>
        <p:spPr>
          <a:xfrm flipV="1">
            <a:off x="6229350" y="3872447"/>
            <a:ext cx="1162756" cy="863617"/>
          </a:xfrm>
          <a:prstGeom prst="bentConnector3">
            <a:avLst>
              <a:gd name="adj1" fmla="val 51966"/>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angular 25">
            <a:extLst>
              <a:ext uri="{FF2B5EF4-FFF2-40B4-BE49-F238E27FC236}">
                <a16:creationId xmlns:a16="http://schemas.microsoft.com/office/drawing/2014/main" id="{A2F8853A-6DF1-CF1B-701D-13C886E5D6B2}"/>
              </a:ext>
            </a:extLst>
          </p:cNvPr>
          <p:cNvCxnSpPr>
            <a:cxnSpLocks/>
          </p:cNvCxnSpPr>
          <p:nvPr/>
        </p:nvCxnSpPr>
        <p:spPr>
          <a:xfrm>
            <a:off x="6282690" y="4736064"/>
            <a:ext cx="1086202" cy="1052563"/>
          </a:xfrm>
          <a:prstGeom prst="bent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1" name="CuadroTexto 30">
            <a:extLst>
              <a:ext uri="{FF2B5EF4-FFF2-40B4-BE49-F238E27FC236}">
                <a16:creationId xmlns:a16="http://schemas.microsoft.com/office/drawing/2014/main" id="{FD20459B-E691-34EE-BACB-690F5A3E5946}"/>
              </a:ext>
            </a:extLst>
          </p:cNvPr>
          <p:cNvSpPr txBox="1"/>
          <p:nvPr/>
        </p:nvSpPr>
        <p:spPr>
          <a:xfrm>
            <a:off x="7498078" y="5059230"/>
            <a:ext cx="4226843" cy="1200329"/>
          </a:xfrm>
          <a:prstGeom prst="rect">
            <a:avLst/>
          </a:prstGeom>
          <a:noFill/>
        </p:spPr>
        <p:txBody>
          <a:bodyPr wrap="square">
            <a:spAutoFit/>
          </a:bodyPr>
          <a:lstStyle/>
          <a:p>
            <a:pPr algn="just"/>
            <a:r>
              <a:rPr lang="en-US" sz="1800" i="1" dirty="0">
                <a:solidFill>
                  <a:schemeClr val="tx1"/>
                </a:solidFill>
                <a:latin typeface="Calibri" panose="020F0502020204030204" pitchFamily="34" charset="0"/>
                <a:cs typeface="Calibri" panose="020F0502020204030204" pitchFamily="34" charset="0"/>
              </a:rPr>
              <a:t>T</a:t>
            </a:r>
            <a:r>
              <a:rPr lang="en-US" sz="1800" dirty="0">
                <a:solidFill>
                  <a:schemeClr val="tx1"/>
                </a:solidFill>
                <a:latin typeface="Calibri" panose="020F0502020204030204" pitchFamily="34" charset="0"/>
                <a:cs typeface="Calibri" panose="020F0502020204030204" pitchFamily="34" charset="0"/>
              </a:rPr>
              <a:t> no </a:t>
            </a:r>
            <a:r>
              <a:rPr lang="en-US" sz="1800" dirty="0" err="1">
                <a:solidFill>
                  <a:schemeClr val="tx1"/>
                </a:solidFill>
                <a:latin typeface="Calibri" panose="020F0502020204030204" pitchFamily="34" charset="0"/>
                <a:cs typeface="Calibri" panose="020F0502020204030204" pitchFamily="34" charset="0"/>
              </a:rPr>
              <a:t>sería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función</a:t>
            </a:r>
            <a:r>
              <a:rPr lang="en-US" sz="1800" dirty="0">
                <a:solidFill>
                  <a:schemeClr val="tx1"/>
                </a:solidFill>
                <a:latin typeface="Calibri" panose="020F0502020204030204" pitchFamily="34" charset="0"/>
                <a:cs typeface="Calibri" panose="020F0502020204030204" pitchFamily="34" charset="0"/>
              </a:rPr>
              <a:t> de </a:t>
            </a:r>
            <a:r>
              <a:rPr lang="en-US" sz="1800" i="1" dirty="0">
                <a:solidFill>
                  <a:schemeClr val="tx1"/>
                </a:solidFill>
                <a:latin typeface="Calibri" panose="020F0502020204030204" pitchFamily="34" charset="0"/>
                <a:cs typeface="Calibri" panose="020F0502020204030204" pitchFamily="34" charset="0"/>
              </a:rPr>
              <a:t>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en</a:t>
            </a:r>
            <a:r>
              <a:rPr lang="en-US" sz="1800" dirty="0">
                <a:solidFill>
                  <a:schemeClr val="tx1"/>
                </a:solidFill>
                <a:latin typeface="Calibri" panose="020F0502020204030204" pitchFamily="34" charset="0"/>
                <a:cs typeface="Calibri" panose="020F0502020204030204" pitchFamily="34" charset="0"/>
              </a:rPr>
              <a:t> un </a:t>
            </a:r>
            <a:r>
              <a:rPr lang="en-US" sz="1800" dirty="0" err="1">
                <a:solidFill>
                  <a:schemeClr val="tx1"/>
                </a:solidFill>
                <a:latin typeface="Calibri" panose="020F0502020204030204" pitchFamily="34" charset="0"/>
                <a:cs typeface="Calibri" panose="020F0502020204030204" pitchFamily="34" charset="0"/>
              </a:rPr>
              <a:t>lugar</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más</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grande</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como</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una</a:t>
            </a:r>
            <a:r>
              <a:rPr lang="en-US" sz="1800" dirty="0">
                <a:solidFill>
                  <a:schemeClr val="tx1"/>
                </a:solidFill>
                <a:latin typeface="Calibri" panose="020F0502020204030204" pitchFamily="34" charset="0"/>
                <a:cs typeface="Calibri" panose="020F0502020204030204" pitchFamily="34" charset="0"/>
              </a:rPr>
              <a:t> region, </a:t>
            </a:r>
            <a:r>
              <a:rPr lang="en-US" sz="1800" dirty="0" err="1">
                <a:solidFill>
                  <a:schemeClr val="tx1"/>
                </a:solidFill>
                <a:latin typeface="Calibri" panose="020F0502020204030204" pitchFamily="34" charset="0"/>
                <a:cs typeface="Calibri" panose="020F0502020204030204" pitchFamily="34" charset="0"/>
              </a:rPr>
              <a:t>donde</a:t>
            </a:r>
            <a:r>
              <a:rPr lang="en-US" sz="1800" dirty="0">
                <a:solidFill>
                  <a:schemeClr val="tx1"/>
                </a:solidFill>
                <a:latin typeface="Calibri" panose="020F0502020204030204" pitchFamily="34" charset="0"/>
                <a:cs typeface="Calibri" panose="020F0502020204030204" pitchFamily="34" charset="0"/>
              </a:rPr>
              <a:t> hay </a:t>
            </a:r>
            <a:r>
              <a:rPr lang="en-US" sz="1800" dirty="0" err="1">
                <a:solidFill>
                  <a:schemeClr val="tx1"/>
                </a:solidFill>
                <a:latin typeface="Calibri" panose="020F0502020204030204" pitchFamily="34" charset="0"/>
                <a:cs typeface="Calibri" panose="020F0502020204030204" pitchFamily="34" charset="0"/>
              </a:rPr>
              <a:t>más</a:t>
            </a:r>
            <a:r>
              <a:rPr lang="en-US" sz="1800" dirty="0">
                <a:solidFill>
                  <a:schemeClr val="tx1"/>
                </a:solidFill>
                <a:latin typeface="Calibri" panose="020F0502020204030204" pitchFamily="34" charset="0"/>
                <a:cs typeface="Calibri" panose="020F0502020204030204" pitchFamily="34" charset="0"/>
              </a:rPr>
              <a:t> de </a:t>
            </a:r>
            <a:r>
              <a:rPr lang="en-US" sz="1800" dirty="0" err="1">
                <a:solidFill>
                  <a:schemeClr val="tx1"/>
                </a:solidFill>
                <a:latin typeface="Calibri" panose="020F0502020204030204" pitchFamily="34" charset="0"/>
                <a:cs typeface="Calibri" panose="020F0502020204030204" pitchFamily="34" charset="0"/>
              </a:rPr>
              <a:t>una</a:t>
            </a:r>
            <a:r>
              <a:rPr lang="en-US" sz="1800" dirty="0">
                <a:solidFill>
                  <a:schemeClr val="tx1"/>
                </a:solidFill>
                <a:latin typeface="Calibri" panose="020F0502020204030204" pitchFamily="34" charset="0"/>
                <a:cs typeface="Calibri" panose="020F0502020204030204" pitchFamily="34" charset="0"/>
              </a:rPr>
              <a:t> temperature para </a:t>
            </a:r>
            <a:r>
              <a:rPr lang="en-US" sz="1800" dirty="0" err="1">
                <a:solidFill>
                  <a:schemeClr val="tx1"/>
                </a:solidFill>
                <a:latin typeface="Calibri" panose="020F0502020204030204" pitchFamily="34" charset="0"/>
                <a:cs typeface="Calibri" panose="020F0502020204030204" pitchFamily="34" charset="0"/>
              </a:rPr>
              <a:t>una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misma</a:t>
            </a:r>
            <a:r>
              <a:rPr lang="en-US" sz="1800" dirty="0">
                <a:solidFill>
                  <a:schemeClr val="tx1"/>
                </a:solidFill>
                <a:latin typeface="Calibri" panose="020F0502020204030204" pitchFamily="34" charset="0"/>
                <a:cs typeface="Calibri" panose="020F0502020204030204" pitchFamily="34" charset="0"/>
              </a:rPr>
              <a:t> hora del día. </a:t>
            </a:r>
            <a:endParaRPr lang="es-419" dirty="0"/>
          </a:p>
        </p:txBody>
      </p:sp>
    </p:spTree>
    <p:extLst>
      <p:ext uri="{BB962C8B-B14F-4D97-AF65-F5344CB8AC3E}">
        <p14:creationId xmlns:p14="http://schemas.microsoft.com/office/powerpoint/2010/main" val="326355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A93C-E521-754A-9CD6-32EBDBEC40B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219D81C-756C-BEDF-F2B7-17B7B44FB3FE}"/>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CuadroTexto 7">
            <a:extLst>
              <a:ext uri="{FF2B5EF4-FFF2-40B4-BE49-F238E27FC236}">
                <a16:creationId xmlns:a16="http://schemas.microsoft.com/office/drawing/2014/main" id="{7C30AEDB-9EDD-BA18-0CD4-632F3804A410}"/>
              </a:ext>
            </a:extLst>
          </p:cNvPr>
          <p:cNvSpPr txBox="1"/>
          <p:nvPr/>
        </p:nvSpPr>
        <p:spPr>
          <a:xfrm>
            <a:off x="484360" y="1949984"/>
            <a:ext cx="10677816"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Para </a:t>
            </a:r>
            <a:r>
              <a:rPr lang="en-US" sz="2400" b="0" i="0" u="none" strike="noStrike" dirty="0" err="1">
                <a:solidFill>
                  <a:srgbClr val="000000"/>
                </a:solidFill>
                <a:effectLst/>
                <a:latin typeface="Calibri" panose="020F0502020204030204" pitchFamily="34" charset="0"/>
              </a:rPr>
              <a:t>escribir</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funciones</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usamos</a:t>
            </a:r>
            <a:r>
              <a:rPr lang="en-US" sz="2400" b="0" i="0" u="none" strike="noStrike" dirty="0">
                <a:solidFill>
                  <a:srgbClr val="000000"/>
                </a:solidFill>
                <a:effectLst/>
                <a:latin typeface="Calibri" panose="020F0502020204030204" pitchFamily="34" charset="0"/>
              </a:rPr>
              <a:t> </a:t>
            </a:r>
            <a:r>
              <a:rPr lang="en-US" sz="2400" b="1" dirty="0">
                <a:solidFill>
                  <a:srgbClr val="000000"/>
                </a:solidFill>
                <a:latin typeface="Calibri" panose="020F0502020204030204" pitchFamily="34" charset="0"/>
              </a:rPr>
              <a:t>la</a:t>
            </a:r>
            <a:r>
              <a:rPr lang="en-US" sz="2400" b="1" i="0" u="none" strike="noStrike" dirty="0">
                <a:solidFill>
                  <a:srgbClr val="000000"/>
                </a:solidFill>
                <a:effectLst/>
                <a:latin typeface="Calibri" panose="020F0502020204030204" pitchFamily="34" charset="0"/>
              </a:rPr>
              <a:t> </a:t>
            </a:r>
            <a:r>
              <a:rPr lang="en-US" sz="2400" b="1" i="0" u="none" strike="noStrike" dirty="0" err="1">
                <a:solidFill>
                  <a:srgbClr val="000000"/>
                </a:solidFill>
                <a:effectLst/>
                <a:latin typeface="Calibri" panose="020F0502020204030204" pitchFamily="34" charset="0"/>
              </a:rPr>
              <a:t>notación</a:t>
            </a:r>
            <a:r>
              <a:rPr lang="en-US" sz="2400" b="1" i="0" u="none" strike="noStrike" dirty="0">
                <a:solidFill>
                  <a:srgbClr val="000000"/>
                </a:solidFill>
                <a:effectLst/>
                <a:latin typeface="Calibri" panose="020F0502020204030204" pitchFamily="34" charset="0"/>
              </a:rPr>
              <a:t> </a:t>
            </a:r>
            <a:r>
              <a:rPr lang="en-US" sz="2400" b="1" i="1" u="none" strike="noStrike" dirty="0">
                <a:solidFill>
                  <a:srgbClr val="000000"/>
                </a:solidFill>
                <a:effectLst/>
                <a:latin typeface="Calibri" panose="020F0502020204030204" pitchFamily="34" charset="0"/>
              </a:rPr>
              <a:t>y=f(x)</a:t>
            </a:r>
            <a:r>
              <a:rPr lang="en-US" sz="2400" b="0" i="0" u="none" strike="noStrike" dirty="0">
                <a:solidFill>
                  <a:srgbClr val="000000"/>
                </a:solidFill>
                <a:effectLst/>
                <a:latin typeface="Calibri" panose="020F0502020204030204" pitchFamily="34" charset="0"/>
              </a:rPr>
              <a:t>, </a:t>
            </a:r>
            <a:r>
              <a:rPr lang="en-US" sz="2400" dirty="0" err="1">
                <a:solidFill>
                  <a:srgbClr val="000000"/>
                </a:solidFill>
                <a:latin typeface="Calibri" panose="020F0502020204030204" pitchFamily="34" charset="0"/>
              </a:rPr>
              <a:t>donde</a:t>
            </a:r>
            <a:r>
              <a:rPr lang="en-US" sz="2400" b="0" i="0" u="none" strike="noStrike" dirty="0">
                <a:solidFill>
                  <a:srgbClr val="000000"/>
                </a:solidFill>
                <a:effectLst/>
                <a:latin typeface="Calibri" panose="020F0502020204030204" pitchFamily="34" charset="0"/>
              </a:rPr>
              <a:t> </a:t>
            </a:r>
            <a:r>
              <a:rPr lang="en-US" sz="2400" b="0" i="1" u="none" strike="noStrike" dirty="0">
                <a:solidFill>
                  <a:srgbClr val="000000"/>
                </a:solidFill>
                <a:effectLst/>
                <a:latin typeface="Calibri" panose="020F0502020204030204" pitchFamily="34" charset="0"/>
              </a:rPr>
              <a:t>y</a:t>
            </a:r>
            <a:r>
              <a:rPr lang="en-US" sz="2400" b="0" i="0" u="none" strike="noStrike" dirty="0">
                <a:solidFill>
                  <a:srgbClr val="000000"/>
                </a:solidFill>
                <a:effectLst/>
                <a:latin typeface="Calibri" panose="020F0502020204030204" pitchFamily="34" charset="0"/>
              </a:rPr>
              <a:t> is la variable </a:t>
            </a:r>
            <a:r>
              <a:rPr lang="en-US" sz="2400" b="0" i="0" u="none" strike="noStrike" dirty="0" err="1">
                <a:solidFill>
                  <a:srgbClr val="000000"/>
                </a:solidFill>
                <a:effectLst/>
                <a:latin typeface="Calibri" panose="020F0502020204030204" pitchFamily="34" charset="0"/>
              </a:rPr>
              <a:t>dependiente</a:t>
            </a:r>
            <a:r>
              <a:rPr lang="en-US" sz="2400" b="0" i="0" u="none" strike="noStrike" dirty="0">
                <a:solidFill>
                  <a:srgbClr val="000000"/>
                </a:solidFill>
                <a:effectLst/>
                <a:latin typeface="Calibri" panose="020F0502020204030204" pitchFamily="34" charset="0"/>
              </a:rPr>
              <a:t> y </a:t>
            </a:r>
            <a:r>
              <a:rPr lang="en-US" sz="2400" b="0" i="1" u="none" strike="noStrike" dirty="0">
                <a:solidFill>
                  <a:srgbClr val="000000"/>
                </a:solidFill>
                <a:effectLst/>
                <a:latin typeface="Calibri" panose="020F0502020204030204" pitchFamily="34" charset="0"/>
              </a:rPr>
              <a:t>x</a:t>
            </a:r>
            <a:r>
              <a:rPr lang="en-US" sz="2400" b="0" i="0" u="none" strike="noStrike" dirty="0">
                <a:solidFill>
                  <a:srgbClr val="000000"/>
                </a:solidFill>
                <a:effectLst/>
                <a:latin typeface="Calibri" panose="020F0502020204030204" pitchFamily="34" charset="0"/>
              </a:rPr>
              <a:t> </a:t>
            </a:r>
            <a:r>
              <a:rPr lang="en-US" sz="2400" dirty="0">
                <a:solidFill>
                  <a:srgbClr val="000000"/>
                </a:solidFill>
                <a:latin typeface="Calibri" panose="020F0502020204030204" pitchFamily="34" charset="0"/>
              </a:rPr>
              <a:t>es la </a:t>
            </a:r>
            <a:r>
              <a:rPr lang="en-US" sz="2400" dirty="0" err="1">
                <a:solidFill>
                  <a:srgbClr val="000000"/>
                </a:solidFill>
                <a:latin typeface="Calibri" panose="020F0502020204030204" pitchFamily="34" charset="0"/>
              </a:rPr>
              <a:t>independiente</a:t>
            </a:r>
            <a:r>
              <a:rPr lang="en-US" sz="2400" b="0" i="0" u="none" strike="noStrike" dirty="0">
                <a:solidFill>
                  <a:srgbClr val="000000"/>
                </a:solidFill>
                <a:effectLst/>
                <a:latin typeface="Calibri" panose="020F0502020204030204" pitchFamily="34" charset="0"/>
              </a:rPr>
              <a:t>. </a:t>
            </a:r>
            <a:r>
              <a:rPr lang="en-US" sz="2400" dirty="0">
                <a:solidFill>
                  <a:srgbClr val="000000"/>
                </a:solidFill>
                <a:latin typeface="Calibri" panose="020F0502020204030204" pitchFamily="34" charset="0"/>
              </a:rPr>
              <a:t>La</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letra</a:t>
            </a:r>
            <a:r>
              <a:rPr lang="en-US" sz="2400" b="0" i="0" u="none" strike="noStrike" dirty="0">
                <a:solidFill>
                  <a:srgbClr val="000000"/>
                </a:solidFill>
                <a:effectLst/>
                <a:latin typeface="Calibri" panose="020F0502020204030204" pitchFamily="34" charset="0"/>
              </a:rPr>
              <a:t> </a:t>
            </a:r>
            <a:r>
              <a:rPr lang="en-US" sz="2400" b="0" i="1" u="none" strike="noStrike" dirty="0">
                <a:solidFill>
                  <a:srgbClr val="000000"/>
                </a:solidFill>
                <a:effectLst/>
                <a:latin typeface="Calibri" panose="020F0502020204030204" pitchFamily="34" charset="0"/>
              </a:rPr>
              <a:t>f</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representa</a:t>
            </a:r>
            <a:r>
              <a:rPr lang="en-US" sz="2400" b="0" i="0" u="none" strike="noStrike" dirty="0">
                <a:solidFill>
                  <a:srgbClr val="000000"/>
                </a:solidFill>
                <a:effectLst/>
                <a:latin typeface="Calibri" panose="020F0502020204030204" pitchFamily="34" charset="0"/>
              </a:rPr>
              <a:t> la </a:t>
            </a:r>
            <a:r>
              <a:rPr lang="en-US" sz="2400" b="0" i="0" u="none" strike="noStrike" dirty="0" err="1">
                <a:solidFill>
                  <a:srgbClr val="000000"/>
                </a:solidFill>
                <a:effectLst/>
                <a:latin typeface="Calibri" panose="020F0502020204030204" pitchFamily="34" charset="0"/>
              </a:rPr>
              <a:t>relación</a:t>
            </a:r>
            <a:r>
              <a:rPr lang="en-US" sz="2400" b="0" i="0" u="none" strike="noStrike" dirty="0">
                <a:solidFill>
                  <a:srgbClr val="000000"/>
                </a:solidFill>
                <a:effectLst/>
                <a:latin typeface="Calibri" panose="020F0502020204030204" pitchFamily="34" charset="0"/>
              </a:rPr>
              <a:t> entre </a:t>
            </a:r>
            <a:r>
              <a:rPr lang="en-US" sz="2400" b="0" i="0" u="none" strike="noStrike" dirty="0" err="1">
                <a:solidFill>
                  <a:srgbClr val="000000"/>
                </a:solidFill>
                <a:effectLst/>
                <a:latin typeface="Calibri" panose="020F0502020204030204" pitchFamily="34" charset="0"/>
              </a:rPr>
              <a:t>ellas</a:t>
            </a:r>
            <a:r>
              <a:rPr lang="en-US" sz="2400" b="0" i="0" u="none" strike="noStrike" dirty="0">
                <a:solidFill>
                  <a:srgbClr val="000000"/>
                </a:solidFill>
                <a:effectLst/>
                <a:latin typeface="Calibri" panose="020F0502020204030204" pitchFamily="34" charset="0"/>
              </a:rPr>
              <a:t>.</a:t>
            </a:r>
          </a:p>
        </p:txBody>
      </p:sp>
      <p:graphicFrame>
        <p:nvGraphicFramePr>
          <p:cNvPr id="3" name="Tabla 2">
            <a:extLst>
              <a:ext uri="{FF2B5EF4-FFF2-40B4-BE49-F238E27FC236}">
                <a16:creationId xmlns:a16="http://schemas.microsoft.com/office/drawing/2014/main" id="{46DD76D4-6F4A-B27D-D32E-F477DE2FC5CB}"/>
              </a:ext>
            </a:extLst>
          </p:cNvPr>
          <p:cNvGraphicFramePr>
            <a:graphicFrameLocks noGrp="1"/>
          </p:cNvGraphicFramePr>
          <p:nvPr>
            <p:extLst>
              <p:ext uri="{D42A27DB-BD31-4B8C-83A1-F6EECF244321}">
                <p14:modId xmlns:p14="http://schemas.microsoft.com/office/powerpoint/2010/main" val="2540287590"/>
              </p:ext>
            </p:extLst>
          </p:nvPr>
        </p:nvGraphicFramePr>
        <p:xfrm>
          <a:off x="951835" y="3354838"/>
          <a:ext cx="10288329" cy="1722120"/>
        </p:xfrm>
        <a:graphic>
          <a:graphicData uri="http://schemas.openxmlformats.org/drawingml/2006/table">
            <a:tbl>
              <a:tblPr firstRow="1" bandRow="1">
                <a:tableStyleId>{5C22544A-7EE6-4342-B048-85BDC9FD1C3A}</a:tableStyleId>
              </a:tblPr>
              <a:tblGrid>
                <a:gridCol w="4232055">
                  <a:extLst>
                    <a:ext uri="{9D8B030D-6E8A-4147-A177-3AD203B41FA5}">
                      <a16:colId xmlns:a16="http://schemas.microsoft.com/office/drawing/2014/main" val="1031835531"/>
                    </a:ext>
                  </a:extLst>
                </a:gridCol>
                <a:gridCol w="1697612">
                  <a:extLst>
                    <a:ext uri="{9D8B030D-6E8A-4147-A177-3AD203B41FA5}">
                      <a16:colId xmlns:a16="http://schemas.microsoft.com/office/drawing/2014/main" val="480467700"/>
                    </a:ext>
                  </a:extLst>
                </a:gridCol>
                <a:gridCol w="4358662">
                  <a:extLst>
                    <a:ext uri="{9D8B030D-6E8A-4147-A177-3AD203B41FA5}">
                      <a16:colId xmlns:a16="http://schemas.microsoft.com/office/drawing/2014/main" val="2160352456"/>
                    </a:ext>
                  </a:extLst>
                </a:gridCol>
              </a:tblGrid>
              <a:tr h="370840">
                <a:tc>
                  <a:txBody>
                    <a:bodyPr/>
                    <a:lstStyle/>
                    <a:p>
                      <a:pPr algn="ctr"/>
                      <a:r>
                        <a:rPr lang="es-419" sz="1800" b="1" i="0" u="none" strike="noStrike" kern="1200" dirty="0">
                          <a:solidFill>
                            <a:schemeClr val="lt1"/>
                          </a:solidFill>
                          <a:effectLst/>
                          <a:latin typeface="Calibri" panose="020F0502020204030204" pitchFamily="34" charset="0"/>
                          <a:ea typeface="+mn-ea"/>
                          <a:cs typeface="Calibri" panose="020F0502020204030204" pitchFamily="34" charset="0"/>
                        </a:rPr>
                        <a:t>Función</a:t>
                      </a:r>
                      <a:endParaRPr lang="es-419"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tc>
                  <a:txBody>
                    <a:bodyPr/>
                    <a:lstStyle/>
                    <a:p>
                      <a:pPr algn="ctr"/>
                      <a:r>
                        <a:rPr lang="es-419" sz="1800" b="1" i="0" u="none" strike="noStrike" kern="1200" dirty="0">
                          <a:solidFill>
                            <a:schemeClr val="lt1"/>
                          </a:solidFill>
                          <a:effectLst/>
                          <a:latin typeface="Calibri" panose="020F0502020204030204" pitchFamily="34" charset="0"/>
                          <a:ea typeface="+mn-ea"/>
                          <a:cs typeface="Calibri" panose="020F0502020204030204" pitchFamily="34" charset="0"/>
                        </a:rPr>
                        <a:t>Notación</a:t>
                      </a:r>
                      <a:endParaRPr lang="es-419" dirty="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tc>
                  <a:txBody>
                    <a:bodyPr/>
                    <a:lstStyle/>
                    <a:p>
                      <a:pPr algn="ctr"/>
                      <a:r>
                        <a:rPr lang="es-419" dirty="0">
                          <a:latin typeface="Calibri" panose="020F0502020204030204" pitchFamily="34" charset="0"/>
                          <a:cs typeface="Calibri" panose="020F0502020204030204" pitchFamily="34" charset="0"/>
                        </a:rPr>
                        <a:t>¿Qué representa la letra de la función?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3B71"/>
                    </a:solidFill>
                  </a:tcPr>
                </a:tc>
                <a:extLst>
                  <a:ext uri="{0D108BD9-81ED-4DB2-BD59-A6C34878D82A}">
                    <a16:rowId xmlns:a16="http://schemas.microsoft.com/office/drawing/2014/main" val="2414628534"/>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rPr>
                        <a:t>Cantidad de huevos </a:t>
                      </a:r>
                      <a:r>
                        <a:rPr lang="es-419" sz="1800" b="0" i="1" u="none" strike="noStrike" dirty="0">
                          <a:solidFill>
                            <a:srgbClr val="000000"/>
                          </a:solidFill>
                          <a:effectLst/>
                          <a:latin typeface="Calibri" panose="020F0502020204030204" pitchFamily="34" charset="0"/>
                        </a:rPr>
                        <a:t>C</a:t>
                      </a:r>
                      <a:r>
                        <a:rPr lang="es-419" sz="1800" b="0" i="0" u="none" strike="noStrike" dirty="0">
                          <a:solidFill>
                            <a:srgbClr val="000000"/>
                          </a:solidFill>
                          <a:effectLst/>
                          <a:latin typeface="Calibri" panose="020F0502020204030204" pitchFamily="34" charset="0"/>
                        </a:rPr>
                        <a:t> </a:t>
                      </a:r>
                      <a:r>
                        <a:rPr lang="es-419" sz="1800" b="1" i="0" u="none" strike="noStrike" dirty="0">
                          <a:solidFill>
                            <a:srgbClr val="000000"/>
                          </a:solidFill>
                          <a:effectLst/>
                          <a:latin typeface="Calibri" panose="020F0502020204030204" pitchFamily="34" charset="0"/>
                        </a:rPr>
                        <a:t>es función </a:t>
                      </a:r>
                      <a:r>
                        <a:rPr lang="es-419" sz="1800" b="0" i="0" u="none" strike="noStrike" dirty="0">
                          <a:solidFill>
                            <a:srgbClr val="000000"/>
                          </a:solidFill>
                          <a:effectLst/>
                          <a:latin typeface="Calibri" panose="020F0502020204030204" pitchFamily="34" charset="0"/>
                        </a:rPr>
                        <a:t>de la cantidad de bandejas </a:t>
                      </a:r>
                      <a:r>
                        <a:rPr lang="es-419" sz="1800" b="0" i="1" u="none" strike="noStrike" dirty="0">
                          <a:solidFill>
                            <a:srgbClr val="000000"/>
                          </a:solidFill>
                          <a:effectLst/>
                          <a:latin typeface="Calibri" panose="020F0502020204030204" pitchFamily="34" charset="0"/>
                        </a:rPr>
                        <a:t>b</a:t>
                      </a:r>
                      <a:r>
                        <a:rPr lang="es-419" sz="1800" b="0" i="0" u="none" strike="noStrike" dirty="0">
                          <a:solidFill>
                            <a:srgbClr val="000000"/>
                          </a:solidFill>
                          <a:effectLst/>
                          <a:latin typeface="Calibri" panose="020F0502020204030204" pitchFamily="34" charset="0"/>
                        </a:rPr>
                        <a:t>.</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a:solidFill>
                            <a:srgbClr val="000000"/>
                          </a:solidFill>
                          <a:effectLst/>
                          <a:latin typeface="Calibri" panose="020F0502020204030204" pitchFamily="34" charset="0"/>
                        </a:rPr>
                        <a:t>C = g(b)</a:t>
                      </a:r>
                      <a:r>
                        <a:rPr lang="es-419" sz="1800" b="0" i="0" u="none" strike="noStrike">
                          <a:solidFill>
                            <a:srgbClr val="000000"/>
                          </a:solidFill>
                          <a:effectLst/>
                          <a:latin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rPr>
                        <a:t>g</a:t>
                      </a:r>
                      <a:r>
                        <a:rPr lang="en-US" sz="1800" b="0" i="0" u="none" strike="noStrike" dirty="0">
                          <a:solidFill>
                            <a:srgbClr val="000000"/>
                          </a:solidFill>
                          <a:effectLst/>
                          <a:latin typeface="Calibri" panose="020F0502020204030204" pitchFamily="34" charset="0"/>
                        </a:rPr>
                        <a:t>  </a:t>
                      </a:r>
                      <a:r>
                        <a:rPr lang="es-419" sz="1800" b="0" i="0" u="none" strike="noStrike" dirty="0">
                          <a:solidFill>
                            <a:srgbClr val="000000"/>
                          </a:solidFill>
                          <a:effectLst/>
                          <a:latin typeface="Calibri" panose="020F0502020204030204" pitchFamily="34" charset="0"/>
                        </a:rPr>
                        <a:t>representa la relación entre el número de bandejas y la cantidad total de huevos.</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667963"/>
                  </a:ext>
                </a:extLst>
              </a:tr>
              <a:tr h="370840">
                <a:tc>
                  <a:txBody>
                    <a:bodyPr/>
                    <a:lstStyle/>
                    <a:p>
                      <a:pPr rtl="0" fontAlgn="t">
                        <a:buNone/>
                      </a:pPr>
                      <a:r>
                        <a:rPr lang="es-419" sz="1800" b="0" i="0" u="none" strike="noStrike" dirty="0">
                          <a:solidFill>
                            <a:srgbClr val="000000"/>
                          </a:solidFill>
                          <a:effectLst/>
                          <a:latin typeface="Calibri" panose="020F0502020204030204" pitchFamily="34" charset="0"/>
                        </a:rPr>
                        <a:t>La huella dactilar </a:t>
                      </a:r>
                      <a:r>
                        <a:rPr lang="es-419" sz="1800" b="0" i="1" u="none" strike="noStrike" dirty="0">
                          <a:solidFill>
                            <a:srgbClr val="000000"/>
                          </a:solidFill>
                          <a:effectLst/>
                          <a:latin typeface="Calibri" panose="020F0502020204030204" pitchFamily="34" charset="0"/>
                        </a:rPr>
                        <a:t>H</a:t>
                      </a:r>
                      <a:r>
                        <a:rPr lang="es-419" sz="1800" b="0" i="0" u="none" strike="noStrike" dirty="0">
                          <a:solidFill>
                            <a:srgbClr val="000000"/>
                          </a:solidFill>
                          <a:effectLst/>
                          <a:latin typeface="Calibri" panose="020F0502020204030204" pitchFamily="34" charset="0"/>
                        </a:rPr>
                        <a:t> </a:t>
                      </a:r>
                      <a:r>
                        <a:rPr lang="es-419" sz="1800" b="1" i="0" u="none" strike="noStrike" dirty="0">
                          <a:solidFill>
                            <a:srgbClr val="000000"/>
                          </a:solidFill>
                          <a:effectLst/>
                          <a:latin typeface="Calibri" panose="020F0502020204030204" pitchFamily="34" charset="0"/>
                        </a:rPr>
                        <a:t>es función </a:t>
                      </a:r>
                      <a:r>
                        <a:rPr lang="es-419" sz="1800" b="0" i="0" u="none" strike="noStrike" dirty="0">
                          <a:solidFill>
                            <a:srgbClr val="000000"/>
                          </a:solidFill>
                          <a:effectLst/>
                          <a:latin typeface="Calibri" panose="020F0502020204030204" pitchFamily="34" charset="0"/>
                        </a:rPr>
                        <a:t>de la persona </a:t>
                      </a:r>
                      <a:r>
                        <a:rPr lang="es-419" sz="1800" b="0" i="1" u="none" strike="noStrike" dirty="0">
                          <a:solidFill>
                            <a:srgbClr val="000000"/>
                          </a:solidFill>
                          <a:effectLst/>
                          <a:latin typeface="Calibri" panose="020F0502020204030204" pitchFamily="34" charset="0"/>
                        </a:rPr>
                        <a:t>p</a:t>
                      </a:r>
                      <a:r>
                        <a:rPr lang="es-419" sz="1800" b="0" i="0" u="none" strike="noStrike" dirty="0">
                          <a:solidFill>
                            <a:srgbClr val="000000"/>
                          </a:solidFill>
                          <a:effectLst/>
                          <a:latin typeface="Calibri" panose="020F0502020204030204" pitchFamily="34" charset="0"/>
                        </a:rPr>
                        <a:t>.</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buNone/>
                      </a:pPr>
                      <a:r>
                        <a:rPr lang="es-419" sz="1800" b="0" i="1" u="none" strike="noStrike">
                          <a:solidFill>
                            <a:srgbClr val="000000"/>
                          </a:solidFill>
                          <a:effectLst/>
                          <a:latin typeface="Calibri" panose="020F0502020204030204" pitchFamily="34" charset="0"/>
                        </a:rPr>
                        <a:t>H = f(p)</a:t>
                      </a:r>
                      <a:r>
                        <a:rPr lang="es-419" sz="1800" b="0" i="0" u="none" strike="noStrike">
                          <a:solidFill>
                            <a:srgbClr val="000000"/>
                          </a:solidFill>
                          <a:effectLst/>
                          <a:latin typeface="Calibri" panose="020F0502020204030204" pitchFamily="34" charset="0"/>
                        </a:rPr>
                        <a:t> </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US" sz="1800" b="0" i="1" u="none" strike="noStrike" dirty="0">
                          <a:solidFill>
                            <a:srgbClr val="000000"/>
                          </a:solidFill>
                          <a:effectLst/>
                          <a:latin typeface="Calibri" panose="020F0502020204030204" pitchFamily="34" charset="0"/>
                        </a:rPr>
                        <a:t>f</a:t>
                      </a:r>
                      <a:r>
                        <a:rPr lang="en-US" sz="1800" b="0" i="0" u="none" strike="noStrike" dirty="0">
                          <a:solidFill>
                            <a:srgbClr val="000000"/>
                          </a:solidFill>
                          <a:effectLst/>
                          <a:latin typeface="Calibri" panose="020F0502020204030204" pitchFamily="34" charset="0"/>
                        </a:rPr>
                        <a:t> </a:t>
                      </a:r>
                      <a:r>
                        <a:rPr lang="es-419" sz="1800" b="0" i="0" u="none" strike="noStrike" dirty="0">
                          <a:solidFill>
                            <a:srgbClr val="000000"/>
                          </a:solidFill>
                          <a:effectLst/>
                          <a:latin typeface="Calibri" panose="020F0502020204030204" pitchFamily="34" charset="0"/>
                        </a:rPr>
                        <a:t>representa la relación entre cada persona y su huella dactilar.</a:t>
                      </a:r>
                      <a:endParaRPr lang="en-US" sz="1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533886"/>
                  </a:ext>
                </a:extLst>
              </a:tr>
            </a:tbl>
          </a:graphicData>
        </a:graphic>
      </p:graphicFrame>
      <p:sp>
        <p:nvSpPr>
          <p:cNvPr id="5" name="CuadroTexto 4">
            <a:extLst>
              <a:ext uri="{FF2B5EF4-FFF2-40B4-BE49-F238E27FC236}">
                <a16:creationId xmlns:a16="http://schemas.microsoft.com/office/drawing/2014/main" id="{F3C70EE7-560F-28AF-34EB-B8176A4269A8}"/>
              </a:ext>
            </a:extLst>
          </p:cNvPr>
          <p:cNvSpPr txBox="1"/>
          <p:nvPr/>
        </p:nvSpPr>
        <p:spPr>
          <a:xfrm>
            <a:off x="651848" y="884562"/>
            <a:ext cx="4523546"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RESUMEN DE LA LECCIÓN</a:t>
            </a:r>
            <a:endParaRPr lang="es-419" sz="3200" b="1" dirty="0">
              <a:solidFill>
                <a:srgbClr val="433B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5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1532-A282-838C-9849-AEB1241D0CD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C03AF8-11C5-2CCC-A00B-5F0D98B0BB55}"/>
              </a:ext>
            </a:extLst>
          </p:cNvPr>
          <p:cNvSpPr txBox="1"/>
          <p:nvPr/>
        </p:nvSpPr>
        <p:spPr>
          <a:xfrm>
            <a:off x="4557632" y="4544840"/>
            <a:ext cx="3312125" cy="1015663"/>
          </a:xfrm>
          <a:prstGeom prst="rect">
            <a:avLst/>
          </a:prstGeom>
          <a:noFill/>
        </p:spPr>
        <p:txBody>
          <a:bodyPr wrap="none" rtlCol="0">
            <a:spAutoFit/>
          </a:bodyPr>
          <a:lstStyle/>
          <a:p>
            <a:pPr algn="ctr"/>
            <a:r>
              <a:rPr lang="es-ES" sz="3200" b="1" dirty="0">
                <a:solidFill>
                  <a:schemeClr val="bg1"/>
                </a:solidFill>
                <a:latin typeface="Calibri" panose="020F0502020204030204" pitchFamily="34" charset="0"/>
                <a:cs typeface="Calibri" panose="020F0502020204030204" pitchFamily="34" charset="0"/>
              </a:rPr>
              <a:t>Unidad Funciones </a:t>
            </a:r>
          </a:p>
          <a:p>
            <a:pPr algn="ctr"/>
            <a:r>
              <a:rPr lang="es-ES" sz="2800" dirty="0">
                <a:solidFill>
                  <a:schemeClr val="bg1"/>
                </a:solidFill>
                <a:latin typeface="Calibri" panose="020F0502020204030204" pitchFamily="34" charset="0"/>
                <a:cs typeface="Calibri" panose="020F0502020204030204" pitchFamily="34" charset="0"/>
              </a:rPr>
              <a:t>Noción de función</a:t>
            </a:r>
          </a:p>
        </p:txBody>
      </p:sp>
    </p:spTree>
    <p:extLst>
      <p:ext uri="{BB962C8B-B14F-4D97-AF65-F5344CB8AC3E}">
        <p14:creationId xmlns:p14="http://schemas.microsoft.com/office/powerpoint/2010/main" val="9348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8249-03CE-335F-7036-20C65D28B26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D4C0234-2FFF-DE1B-1A83-9EF6194F9431}"/>
              </a:ext>
            </a:extLst>
          </p:cNvPr>
          <p:cNvSpPr/>
          <p:nvPr/>
        </p:nvSpPr>
        <p:spPr>
          <a:xfrm>
            <a:off x="459253" y="1132718"/>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0122B4E4-2D35-0DBB-D55E-C6B6B33BF071}"/>
              </a:ext>
            </a:extLst>
          </p:cNvPr>
          <p:cNvSpPr txBox="1"/>
          <p:nvPr/>
        </p:nvSpPr>
        <p:spPr>
          <a:xfrm>
            <a:off x="651848" y="884562"/>
            <a:ext cx="5546390" cy="830997"/>
          </a:xfrm>
          <a:prstGeom prst="rect">
            <a:avLst/>
          </a:prstGeom>
          <a:noFill/>
        </p:spPr>
        <p:txBody>
          <a:bodyPr wrap="none" rtlCol="0">
            <a:spAutoFit/>
          </a:bodyPr>
          <a:lstStyle/>
          <a:p>
            <a:r>
              <a:rPr lang="es-ES" sz="2400" b="1" dirty="0">
                <a:solidFill>
                  <a:srgbClr val="433B71"/>
                </a:solidFill>
                <a:latin typeface="Calibri" panose="020F0502020204030204" pitchFamily="34" charset="0"/>
                <a:cs typeface="Calibri" panose="020F0502020204030204" pitchFamily="34" charset="0"/>
              </a:rPr>
              <a:t>ACTIVACIÓN</a:t>
            </a:r>
          </a:p>
          <a:p>
            <a:r>
              <a:rPr lang="es-ES" sz="2400" dirty="0">
                <a:solidFill>
                  <a:srgbClr val="433B71"/>
                </a:solidFill>
                <a:latin typeface="Calibri" panose="020F0502020204030204" pitchFamily="34" charset="0"/>
                <a:cs typeface="Calibri" panose="020F0502020204030204" pitchFamily="34" charset="0"/>
              </a:rPr>
              <a:t>Lo que debemos recordar para esta lección</a:t>
            </a:r>
            <a:endParaRPr lang="es-419" sz="2400" dirty="0">
              <a:solidFill>
                <a:srgbClr val="433B71"/>
              </a:solidFill>
              <a:latin typeface="Calibri" panose="020F0502020204030204" pitchFamily="34" charset="0"/>
              <a:cs typeface="Calibri" panose="020F0502020204030204" pitchFamily="34" charset="0"/>
            </a:endParaRPr>
          </a:p>
        </p:txBody>
      </p:sp>
      <p:sp>
        <p:nvSpPr>
          <p:cNvPr id="4" name="Rectángulo: esquinas redondeadas 3">
            <a:extLst>
              <a:ext uri="{FF2B5EF4-FFF2-40B4-BE49-F238E27FC236}">
                <a16:creationId xmlns:a16="http://schemas.microsoft.com/office/drawing/2014/main" id="{F524E68F-C192-843A-2A85-1A58200BD05A}"/>
              </a:ext>
            </a:extLst>
          </p:cNvPr>
          <p:cNvSpPr/>
          <p:nvPr/>
        </p:nvSpPr>
        <p:spPr>
          <a:xfrm>
            <a:off x="891539" y="2205990"/>
            <a:ext cx="7966711" cy="4177155"/>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2400" dirty="0">
              <a:solidFill>
                <a:schemeClr val="tx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220F5A5C-46A0-A5D1-432E-D60EE68DD95E}"/>
              </a:ext>
            </a:extLst>
          </p:cNvPr>
          <p:cNvSpPr txBox="1"/>
          <p:nvPr/>
        </p:nvSpPr>
        <p:spPr>
          <a:xfrm>
            <a:off x="1123404" y="2588647"/>
            <a:ext cx="7414806" cy="3477875"/>
          </a:xfrm>
          <a:prstGeom prst="rect">
            <a:avLst/>
          </a:prstGeom>
          <a:noFill/>
        </p:spPr>
        <p:txBody>
          <a:bodyPr wrap="square" rtlCol="0">
            <a:spAutoFit/>
          </a:bodyPr>
          <a:lstStyle/>
          <a:p>
            <a:pPr marL="342900" indent="-342900" algn="just">
              <a:buFont typeface="Arial" panose="020B0604020202020204" pitchFamily="34" charset="0"/>
              <a:buChar char="•"/>
            </a:pPr>
            <a:r>
              <a:rPr lang="es-419" sz="2000" dirty="0">
                <a:latin typeface="Calibri" panose="020F0502020204030204" pitchFamily="34" charset="0"/>
                <a:cs typeface="Calibri" panose="020F0502020204030204" pitchFamily="34" charset="0"/>
              </a:rPr>
              <a:t>Una </a:t>
            </a:r>
            <a:r>
              <a:rPr lang="es-419" sz="2000" b="1" dirty="0">
                <a:latin typeface="Calibri" panose="020F0502020204030204" pitchFamily="34" charset="0"/>
                <a:cs typeface="Calibri" panose="020F0502020204030204" pitchFamily="34" charset="0"/>
              </a:rPr>
              <a:t>variable</a:t>
            </a:r>
            <a:r>
              <a:rPr lang="es-419" sz="2000" dirty="0">
                <a:latin typeface="Calibri" panose="020F0502020204030204" pitchFamily="34" charset="0"/>
                <a:cs typeface="Calibri" panose="020F0502020204030204" pitchFamily="34" charset="0"/>
              </a:rPr>
              <a:t> es una característica que puede cambiar. En este caso, las variables son el porcentaje de carga y el tiempo de carga. </a:t>
            </a: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419" sz="2000" dirty="0">
                <a:latin typeface="Calibri" panose="020F0502020204030204" pitchFamily="34" charset="0"/>
                <a:cs typeface="Calibri" panose="020F0502020204030204" pitchFamily="34" charset="0"/>
              </a:rPr>
              <a:t>En general, las variables pueden tomar </a:t>
            </a:r>
            <a:r>
              <a:rPr lang="es-419" sz="2000" b="1" dirty="0">
                <a:latin typeface="Calibri" panose="020F0502020204030204" pitchFamily="34" charset="0"/>
                <a:cs typeface="Calibri" panose="020F0502020204030204" pitchFamily="34" charset="0"/>
              </a:rPr>
              <a:t>valores numéricos  </a:t>
            </a:r>
            <a:r>
              <a:rPr lang="es-419" sz="2000" dirty="0">
                <a:latin typeface="Calibri" panose="020F0502020204030204" pitchFamily="34" charset="0"/>
                <a:cs typeface="Calibri" panose="020F0502020204030204" pitchFamily="34" charset="0"/>
              </a:rPr>
              <a:t>o </a:t>
            </a:r>
            <a:r>
              <a:rPr lang="es-419" sz="2000" b="1" dirty="0">
                <a:latin typeface="Calibri" panose="020F0502020204030204" pitchFamily="34" charset="0"/>
                <a:cs typeface="Calibri" panose="020F0502020204030204" pitchFamily="34" charset="0"/>
              </a:rPr>
              <a:t>cualidades</a:t>
            </a:r>
            <a:r>
              <a:rPr lang="es-419" sz="2000" dirty="0">
                <a:latin typeface="Calibri" panose="020F0502020204030204" pitchFamily="34" charset="0"/>
                <a:cs typeface="Calibri" panose="020F0502020204030204" pitchFamily="34" charset="0"/>
              </a:rPr>
              <a:t>. En este caso, consideraremos que ambas variables son numéricas: el porcentaje de carga varía entre 0% y 100%, mientras que el tiempo de carga puede expresarse en minutos. </a:t>
            </a:r>
          </a:p>
          <a:p>
            <a:pPr algn="just"/>
            <a:endParaRPr lang="en-US"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s-419" sz="2000" dirty="0">
                <a:latin typeface="Calibri" panose="020F0502020204030204" pitchFamily="34" charset="0"/>
                <a:cs typeface="Calibri" panose="020F0502020204030204" pitchFamily="34" charset="0"/>
              </a:rPr>
              <a:t>Podemos </a:t>
            </a:r>
            <a:r>
              <a:rPr lang="es-419" sz="2000" b="1" dirty="0">
                <a:latin typeface="Calibri" panose="020F0502020204030204" pitchFamily="34" charset="0"/>
                <a:cs typeface="Calibri" panose="020F0502020204030204" pitchFamily="34" charset="0"/>
              </a:rPr>
              <a:t>describir la relación entre las variables </a:t>
            </a:r>
            <a:r>
              <a:rPr lang="es-419" sz="2000" dirty="0">
                <a:latin typeface="Calibri" panose="020F0502020204030204" pitchFamily="34" charset="0"/>
                <a:cs typeface="Calibri" panose="020F0502020204030204" pitchFamily="34" charset="0"/>
              </a:rPr>
              <a:t>indicando cómo cambia una cuando cambia la otra. Por ejemplo, a medida que pasa el tiempo, el porcentaje de carga de la batería aumenta. </a:t>
            </a:r>
            <a:endParaRPr lang="en-US" sz="2000" dirty="0">
              <a:latin typeface="Calibri" panose="020F0502020204030204" pitchFamily="34" charset="0"/>
              <a:cs typeface="Calibri" panose="020F0502020204030204" pitchFamily="34" charset="0"/>
            </a:endParaRPr>
          </a:p>
        </p:txBody>
      </p:sp>
      <p:pic>
        <p:nvPicPr>
          <p:cNvPr id="7" name="Imagen 6" descr="Imagen de la pantalla de un computador&#10;&#10;El contenido generado por IA puede ser incorrecto.">
            <a:extLst>
              <a:ext uri="{FF2B5EF4-FFF2-40B4-BE49-F238E27FC236}">
                <a16:creationId xmlns:a16="http://schemas.microsoft.com/office/drawing/2014/main" id="{0A916373-8758-B4E6-A830-C023B49C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926" y="2868930"/>
            <a:ext cx="1318080" cy="2767278"/>
          </a:xfrm>
          <a:prstGeom prst="rect">
            <a:avLst/>
          </a:prstGeom>
        </p:spPr>
      </p:pic>
    </p:spTree>
    <p:extLst>
      <p:ext uri="{BB962C8B-B14F-4D97-AF65-F5344CB8AC3E}">
        <p14:creationId xmlns:p14="http://schemas.microsoft.com/office/powerpoint/2010/main" val="155569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B368-ADE0-9CCE-10B7-6D6B88E353F3}"/>
            </a:ext>
          </a:extLst>
        </p:cNvPr>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851FB454-9561-CEF1-7B68-8A894F7BC337}"/>
              </a:ext>
            </a:extLst>
          </p:cNvPr>
          <p:cNvSpPr/>
          <p:nvPr/>
        </p:nvSpPr>
        <p:spPr>
          <a:xfrm>
            <a:off x="417122" y="1696113"/>
            <a:ext cx="6662946" cy="4859303"/>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419" sz="2000" dirty="0">
                <a:solidFill>
                  <a:schemeClr val="tx1"/>
                </a:solidFill>
                <a:latin typeface="Calibri" panose="020F0502020204030204" pitchFamily="34" charset="0"/>
                <a:cs typeface="Calibri" panose="020F0502020204030204" pitchFamily="34" charset="0"/>
              </a:rPr>
              <a:t>Retomemos el contexto anterior, en el que analizamos la relación entre el porcentaje de batería de tu teléfono y el tiempo transcurrido desde que lo pones a cargar. </a:t>
            </a:r>
          </a:p>
          <a:p>
            <a:endParaRPr lang="en-US" sz="2000" dirty="0">
              <a:solidFill>
                <a:schemeClr val="tx1"/>
              </a:solidFill>
              <a:latin typeface="Calibri" panose="020F0502020204030204" pitchFamily="34" charset="0"/>
              <a:cs typeface="Calibri" panose="020F0502020204030204" pitchFamily="34" charset="0"/>
            </a:endParaRP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En esta situación identificamos dos variables. ¿Cuál depende de cuál?</a:t>
            </a: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Supón que tu teléfono estaba completamente descargado y lo cargas durante 20 minutos. ¿Es posible que, en ese instante, el porcentaje de carga sea a la vez 50 % y 55 %?</a:t>
            </a: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De manera general, si cargas tu teléfono por un tiempo determinado, ¿es posible que en ese mismo instante marque más de un porcentaje de carga?</a:t>
            </a:r>
            <a:endParaRPr lang="en-US" sz="2000" dirty="0">
              <a:solidFill>
                <a:schemeClr val="tx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58401CD0-6E36-5AE6-3E0D-986B3E87D882}"/>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Gráfico 14" descr="Insignia 1 con relleno sólido">
            <a:extLst>
              <a:ext uri="{FF2B5EF4-FFF2-40B4-BE49-F238E27FC236}">
                <a16:creationId xmlns:a16="http://schemas.microsoft.com/office/drawing/2014/main" id="{43A8C6A1-7966-5211-2CC3-D06B23016E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672" y="1664260"/>
            <a:ext cx="584775" cy="584775"/>
          </a:xfrm>
          <a:prstGeom prst="rect">
            <a:avLst/>
          </a:prstGeom>
        </p:spPr>
      </p:pic>
      <p:sp>
        <p:nvSpPr>
          <p:cNvPr id="3" name="CuadroTexto 2">
            <a:extLst>
              <a:ext uri="{FF2B5EF4-FFF2-40B4-BE49-F238E27FC236}">
                <a16:creationId xmlns:a16="http://schemas.microsoft.com/office/drawing/2014/main" id="{8802CBD9-EF7F-662C-9EDE-3D1C4030ECAC}"/>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1</a:t>
            </a:r>
            <a:endParaRPr lang="es-419" sz="3200" b="1" dirty="0">
              <a:solidFill>
                <a:srgbClr val="433B7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2ECFB4A-ED17-4BF6-D16B-CB93F38607C9}"/>
              </a:ext>
            </a:extLst>
          </p:cNvPr>
          <p:cNvSpPr txBox="1"/>
          <p:nvPr/>
        </p:nvSpPr>
        <p:spPr>
          <a:xfrm>
            <a:off x="8258291" y="3843002"/>
            <a:ext cx="3699247" cy="400110"/>
          </a:xfrm>
          <a:prstGeom prst="rect">
            <a:avLst/>
          </a:prstGeom>
          <a:noFill/>
        </p:spPr>
        <p:txBody>
          <a:bodyPr wrap="square" rtlCol="0">
            <a:spAutoFit/>
          </a:bodyPr>
          <a:lstStyle/>
          <a:p>
            <a:pPr algn="just"/>
            <a:r>
              <a:rPr lang="es-ES" sz="2000" i="1" dirty="0">
                <a:latin typeface="Calibri" panose="020F0502020204030204" pitchFamily="34" charset="0"/>
                <a:cs typeface="Calibri" panose="020F0502020204030204" pitchFamily="34" charset="0"/>
              </a:rPr>
              <a:t>Trabajo en parejas o grupos de 3</a:t>
            </a:r>
            <a:endParaRPr lang="es-419" sz="2000" i="1" dirty="0">
              <a:latin typeface="Calibri" panose="020F0502020204030204" pitchFamily="34" charset="0"/>
              <a:cs typeface="Calibri" panose="020F0502020204030204" pitchFamily="34" charset="0"/>
            </a:endParaRPr>
          </a:p>
        </p:txBody>
      </p:sp>
      <p:pic>
        <p:nvPicPr>
          <p:cNvPr id="9" name="Gráfico 8" descr="Dos hombres con relleno sólido">
            <a:extLst>
              <a:ext uri="{FF2B5EF4-FFF2-40B4-BE49-F238E27FC236}">
                <a16:creationId xmlns:a16="http://schemas.microsoft.com/office/drawing/2014/main" id="{D2E87FEE-922B-34C8-E075-2B1F8226A12E}"/>
              </a:ext>
            </a:extLst>
          </p:cNvPr>
          <p:cNvPicPr>
            <a:picLocks noChangeAspect="1"/>
          </p:cNvPicPr>
          <p:nvPr/>
        </p:nvPicPr>
        <p:blipFill>
          <a:blip r:embed="rId5">
            <a:extLst>
              <a:ext uri="{96DAC541-7B7A-43D3-8B79-37D633B846F1}">
                <asvg:svgBlip xmlns:asvg="http://schemas.microsoft.com/office/drawing/2016/SVG/main" r:embed="rId6"/>
              </a:ext>
            </a:extLst>
          </a:blip>
          <a:srcRect b="62624"/>
          <a:stretch/>
        </p:blipFill>
        <p:spPr>
          <a:xfrm>
            <a:off x="7343891" y="3843002"/>
            <a:ext cx="914400" cy="341768"/>
          </a:xfrm>
          <a:prstGeom prst="rect">
            <a:avLst/>
          </a:prstGeom>
        </p:spPr>
      </p:pic>
    </p:spTree>
    <p:extLst>
      <p:ext uri="{BB962C8B-B14F-4D97-AF65-F5344CB8AC3E}">
        <p14:creationId xmlns:p14="http://schemas.microsoft.com/office/powerpoint/2010/main" val="119936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435A4-BCDB-8577-D062-868A4D853A91}"/>
            </a:ext>
          </a:extLst>
        </p:cNvPr>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D9712CDC-85DB-6F4C-F1B0-96E7A3B8C1CC}"/>
              </a:ext>
            </a:extLst>
          </p:cNvPr>
          <p:cNvSpPr/>
          <p:nvPr/>
        </p:nvSpPr>
        <p:spPr>
          <a:xfrm>
            <a:off x="417122" y="1696113"/>
            <a:ext cx="6662946" cy="4859303"/>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419" sz="2000" dirty="0">
                <a:solidFill>
                  <a:schemeClr val="tx1"/>
                </a:solidFill>
                <a:latin typeface="Calibri" panose="020F0502020204030204" pitchFamily="34" charset="0"/>
                <a:cs typeface="Calibri" panose="020F0502020204030204" pitchFamily="34" charset="0"/>
              </a:rPr>
              <a:t>Retomemos el contexto anterior, en el que analizamos la relación entre el porcentaje de batería de tu teléfono y el tiempo transcurrido desde que lo pones a cargar. </a:t>
            </a:r>
          </a:p>
          <a:p>
            <a:endParaRPr lang="en-US" sz="2000" dirty="0">
              <a:solidFill>
                <a:schemeClr val="tx1"/>
              </a:solidFill>
              <a:latin typeface="Calibri" panose="020F0502020204030204" pitchFamily="34" charset="0"/>
              <a:cs typeface="Calibri" panose="020F0502020204030204" pitchFamily="34" charset="0"/>
            </a:endParaRP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En esta situación identificamos dos variables. ¿Cuál depende de cuál?</a:t>
            </a: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Supón que tu teléfono estaba completamente descargado y lo cargas durante 20 minutos. ¿Es posible que, en ese instante, el porcentaje de carga sea a la vez 50 % y 55 %?</a:t>
            </a: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De manera general, si cargas tu teléfono por un tiempo determinado, ¿es posible que en ese mismo instante marque más de un porcentaje de carga?</a:t>
            </a:r>
            <a:endParaRPr lang="en-US" sz="2000" dirty="0">
              <a:solidFill>
                <a:schemeClr val="tx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30746-1EB3-E6CB-0C45-5920B67F1FBD}"/>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108661A8-4BA2-BA49-0AA3-897EEC80A9CE}"/>
              </a:ext>
            </a:extLst>
          </p:cNvPr>
          <p:cNvSpPr txBox="1"/>
          <p:nvPr/>
        </p:nvSpPr>
        <p:spPr>
          <a:xfrm>
            <a:off x="7906225" y="2062336"/>
            <a:ext cx="3562784" cy="400110"/>
          </a:xfrm>
          <a:prstGeom prst="rect">
            <a:avLst/>
          </a:prstGeom>
          <a:noFill/>
        </p:spPr>
        <p:txBody>
          <a:bodyPr wrap="square" rtlCol="0">
            <a:spAutoFit/>
          </a:bodyPr>
          <a:lstStyle/>
          <a:p>
            <a:pPr algn="just"/>
            <a:r>
              <a:rPr lang="es-ES" sz="2000" dirty="0">
                <a:solidFill>
                  <a:srgbClr val="433B71"/>
                </a:solidFill>
                <a:latin typeface="Calibri" panose="020F0502020204030204" pitchFamily="34" charset="0"/>
                <a:cs typeface="Calibri" panose="020F0502020204030204" pitchFamily="34" charset="0"/>
              </a:rPr>
              <a:t>Discusión de curso completo</a:t>
            </a:r>
            <a:endParaRPr lang="es-419" sz="2000" dirty="0">
              <a:solidFill>
                <a:srgbClr val="433B71"/>
              </a:solidFill>
              <a:latin typeface="Calibri" panose="020F0502020204030204" pitchFamily="34" charset="0"/>
              <a:cs typeface="Calibri" panose="020F0502020204030204" pitchFamily="34" charset="0"/>
            </a:endParaRPr>
          </a:p>
        </p:txBody>
      </p:sp>
      <p:pic>
        <p:nvPicPr>
          <p:cNvPr id="5" name="Gráfico 4" descr="Usuarios con relleno sólido">
            <a:extLst>
              <a:ext uri="{FF2B5EF4-FFF2-40B4-BE49-F238E27FC236}">
                <a16:creationId xmlns:a16="http://schemas.microsoft.com/office/drawing/2014/main" id="{904DDD53-ABE4-1785-2E9C-81AAB7613C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1019" y="2003013"/>
            <a:ext cx="518756" cy="518756"/>
          </a:xfrm>
          <a:prstGeom prst="rect">
            <a:avLst/>
          </a:prstGeom>
        </p:spPr>
      </p:pic>
      <p:sp>
        <p:nvSpPr>
          <p:cNvPr id="8" name="CuadroTexto 7">
            <a:extLst>
              <a:ext uri="{FF2B5EF4-FFF2-40B4-BE49-F238E27FC236}">
                <a16:creationId xmlns:a16="http://schemas.microsoft.com/office/drawing/2014/main" id="{7D939F8A-ACB7-84E7-E334-CEF2CFA35D98}"/>
              </a:ext>
            </a:extLst>
          </p:cNvPr>
          <p:cNvSpPr txBox="1"/>
          <p:nvPr/>
        </p:nvSpPr>
        <p:spPr>
          <a:xfrm>
            <a:off x="7408986" y="2848491"/>
            <a:ext cx="4365892" cy="2554545"/>
          </a:xfrm>
          <a:prstGeom prst="rect">
            <a:avLst/>
          </a:prstGeom>
          <a:noFill/>
        </p:spPr>
        <p:txBody>
          <a:bodyPr wrap="square" rtlCol="0">
            <a:spAutoFit/>
          </a:bodyPr>
          <a:lstStyle/>
          <a:p>
            <a:pPr marL="285750" indent="-285750" algn="just">
              <a:buFont typeface="Arial" panose="020B0604020202020204" pitchFamily="34" charset="0"/>
              <a:buChar char="•"/>
            </a:pPr>
            <a:r>
              <a:rPr lang="es-419" sz="2000" dirty="0">
                <a:latin typeface="Calibri" panose="020F0502020204030204" pitchFamily="34" charset="0"/>
                <a:cs typeface="Calibri" panose="020F0502020204030204" pitchFamily="34" charset="0"/>
              </a:rPr>
              <a:t>¿Qué es “más natural” en este contexto: que el porcentaje dependa del tiempo o que el tiempo dependa del porcentaje?</a:t>
            </a:r>
          </a:p>
          <a:p>
            <a:pPr algn="just"/>
            <a:endParaRPr lang="es-419"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419" sz="2000" b="0" u="none" strike="noStrike" dirty="0">
                <a:solidFill>
                  <a:srgbClr val="000000"/>
                </a:solidFill>
                <a:effectLst/>
                <a:latin typeface="Calibri" panose="020F0502020204030204" pitchFamily="34" charset="0"/>
              </a:rPr>
              <a:t>¿Es posible que el teléfono marque dos porcentajes diferentes de carga al mismo tiempo? ¿Por qué?</a:t>
            </a:r>
            <a:endParaRPr lang="es-419" sz="2000" dirty="0">
              <a:latin typeface="Calibri" panose="020F0502020204030204" pitchFamily="34" charset="0"/>
              <a:cs typeface="Calibri" panose="020F0502020204030204" pitchFamily="34" charset="0"/>
            </a:endParaRPr>
          </a:p>
        </p:txBody>
      </p:sp>
      <p:pic>
        <p:nvPicPr>
          <p:cNvPr id="15" name="Gráfico 14" descr="Insignia 1 con relleno sólido">
            <a:extLst>
              <a:ext uri="{FF2B5EF4-FFF2-40B4-BE49-F238E27FC236}">
                <a16:creationId xmlns:a16="http://schemas.microsoft.com/office/drawing/2014/main" id="{508183A7-7638-BC3C-CAFE-9A780E12D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72" y="1664260"/>
            <a:ext cx="584775" cy="584775"/>
          </a:xfrm>
          <a:prstGeom prst="rect">
            <a:avLst/>
          </a:prstGeom>
        </p:spPr>
      </p:pic>
      <p:sp>
        <p:nvSpPr>
          <p:cNvPr id="3" name="CuadroTexto 2">
            <a:extLst>
              <a:ext uri="{FF2B5EF4-FFF2-40B4-BE49-F238E27FC236}">
                <a16:creationId xmlns:a16="http://schemas.microsoft.com/office/drawing/2014/main" id="{667A461B-18FF-CA31-52E2-09E0C9DD3179}"/>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1</a:t>
            </a:r>
            <a:endParaRPr lang="es-419" sz="3200" b="1" dirty="0">
              <a:solidFill>
                <a:srgbClr val="433B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74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1695-7AA1-DEE8-C784-5643B77B5D5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AB8EEC0-952F-0DC4-344D-A806DD7187FE}"/>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B3DB692F-7045-74E7-3116-DCFEC537132A}"/>
              </a:ext>
            </a:extLst>
          </p:cNvPr>
          <p:cNvSpPr txBox="1"/>
          <p:nvPr/>
        </p:nvSpPr>
        <p:spPr>
          <a:xfrm>
            <a:off x="651848" y="884562"/>
            <a:ext cx="2838213"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CONCLUSIONES</a:t>
            </a:r>
            <a:endParaRPr lang="es-419" sz="3200" b="1" dirty="0">
              <a:solidFill>
                <a:srgbClr val="433B71"/>
              </a:solidFill>
              <a:latin typeface="Calibri" panose="020F0502020204030204" pitchFamily="34" charset="0"/>
              <a:cs typeface="Calibri" panose="020F0502020204030204" pitchFamily="34" charset="0"/>
            </a:endParaRPr>
          </a:p>
        </p:txBody>
      </p:sp>
      <p:sp>
        <p:nvSpPr>
          <p:cNvPr id="7" name="Rectángulo: esquinas redondeadas 6">
            <a:extLst>
              <a:ext uri="{FF2B5EF4-FFF2-40B4-BE49-F238E27FC236}">
                <a16:creationId xmlns:a16="http://schemas.microsoft.com/office/drawing/2014/main" id="{9BE6ECF1-3A82-DA9C-CA3F-87656AB5E249}"/>
              </a:ext>
            </a:extLst>
          </p:cNvPr>
          <p:cNvSpPr/>
          <p:nvPr/>
        </p:nvSpPr>
        <p:spPr>
          <a:xfrm>
            <a:off x="576469" y="2859527"/>
            <a:ext cx="6348178" cy="2695453"/>
          </a:xfrm>
          <a:prstGeom prst="roundRect">
            <a:avLst/>
          </a:prstGeom>
          <a:solidFill>
            <a:srgbClr val="433B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Calibri" panose="020F0502020204030204" pitchFamily="34" charset="0"/>
                <a:cs typeface="Calibri" panose="020F0502020204030204" pitchFamily="34" charset="0"/>
              </a:rPr>
              <a:t>En </a:t>
            </a:r>
            <a:r>
              <a:rPr lang="en-US" sz="2200" dirty="0" err="1">
                <a:solidFill>
                  <a:schemeClr val="bg1"/>
                </a:solidFill>
                <a:latin typeface="Calibri" panose="020F0502020204030204" pitchFamily="34" charset="0"/>
                <a:cs typeface="Calibri" panose="020F0502020204030204" pitchFamily="34" charset="0"/>
              </a:rPr>
              <a:t>una</a:t>
            </a:r>
            <a:r>
              <a:rPr lang="en-US" sz="2200" dirty="0">
                <a:solidFill>
                  <a:schemeClr val="bg1"/>
                </a:solidFill>
                <a:latin typeface="Calibri" panose="020F0502020204030204" pitchFamily="34" charset="0"/>
                <a:cs typeface="Calibri" panose="020F0502020204030204" pitchFamily="34" charset="0"/>
              </a:rPr>
              <a:t> </a:t>
            </a:r>
            <a:r>
              <a:rPr lang="en-US" sz="2200" b="1" dirty="0" err="1">
                <a:solidFill>
                  <a:schemeClr val="bg1"/>
                </a:solidFill>
                <a:latin typeface="Calibri" panose="020F0502020204030204" pitchFamily="34" charset="0"/>
                <a:cs typeface="Calibri" panose="020F0502020204030204" pitchFamily="34" charset="0"/>
              </a:rPr>
              <a:t>relación</a:t>
            </a:r>
            <a:r>
              <a:rPr lang="en-US" sz="2200" b="1" dirty="0">
                <a:solidFill>
                  <a:schemeClr val="bg1"/>
                </a:solidFill>
                <a:latin typeface="Calibri" panose="020F0502020204030204" pitchFamily="34" charset="0"/>
                <a:cs typeface="Calibri" panose="020F0502020204030204" pitchFamily="34" charset="0"/>
              </a:rPr>
              <a:t> de </a:t>
            </a:r>
            <a:r>
              <a:rPr lang="en-US" sz="2200" b="1" dirty="0" err="1">
                <a:solidFill>
                  <a:schemeClr val="bg1"/>
                </a:solidFill>
                <a:latin typeface="Calibri" panose="020F0502020204030204" pitchFamily="34" charset="0"/>
                <a:cs typeface="Calibri" panose="020F0502020204030204" pitchFamily="34" charset="0"/>
              </a:rPr>
              <a:t>dependencia</a:t>
            </a:r>
            <a:r>
              <a:rPr lang="en-US" sz="2200" b="1" dirty="0">
                <a:solidFill>
                  <a:schemeClr val="bg1"/>
                </a:solidFill>
                <a:latin typeface="Calibri" panose="020F0502020204030204" pitchFamily="34" charset="0"/>
                <a:cs typeface="Calibri" panose="020F0502020204030204" pitchFamily="34" charset="0"/>
              </a:rPr>
              <a:t> </a:t>
            </a:r>
            <a:r>
              <a:rPr lang="en-US" sz="2200" dirty="0">
                <a:solidFill>
                  <a:schemeClr val="bg1"/>
                </a:solidFill>
                <a:latin typeface="Calibri" panose="020F0502020204030204" pitchFamily="34" charset="0"/>
                <a:cs typeface="Calibri" panose="020F0502020204030204" pitchFamily="34" charset="0"/>
              </a:rPr>
              <a:t>entre dos variables </a:t>
            </a:r>
            <a:r>
              <a:rPr lang="en-US" sz="2200" b="1" i="1" dirty="0">
                <a:solidFill>
                  <a:schemeClr val="bg1"/>
                </a:solidFill>
                <a:latin typeface="Calibri" panose="020F0502020204030204" pitchFamily="34" charset="0"/>
                <a:cs typeface="Calibri" panose="020F0502020204030204" pitchFamily="34" charset="0"/>
              </a:rPr>
              <a:t>x</a:t>
            </a:r>
            <a:r>
              <a:rPr lang="en-US" sz="2200" dirty="0">
                <a:solidFill>
                  <a:schemeClr val="bg1"/>
                </a:solidFill>
                <a:latin typeface="Calibri" panose="020F0502020204030204" pitchFamily="34" charset="0"/>
                <a:cs typeface="Calibri" panose="020F0502020204030204" pitchFamily="34" charset="0"/>
              </a:rPr>
              <a:t> e </a:t>
            </a:r>
            <a:r>
              <a:rPr lang="en-US" sz="2200" b="1" i="1" dirty="0">
                <a:solidFill>
                  <a:schemeClr val="bg1"/>
                </a:solidFill>
                <a:latin typeface="Calibri" panose="020F0502020204030204" pitchFamily="34" charset="0"/>
                <a:cs typeface="Calibri" panose="020F0502020204030204" pitchFamily="34" charset="0"/>
              </a:rPr>
              <a:t>y</a:t>
            </a:r>
            <a:r>
              <a:rPr lang="en-US" sz="2200" dirty="0">
                <a:solidFill>
                  <a:schemeClr val="bg1"/>
                </a:solidFill>
                <a:latin typeface="Calibri" panose="020F0502020204030204" pitchFamily="34" charset="0"/>
                <a:cs typeface="Calibri" panose="020F0502020204030204" pitchFamily="34" charset="0"/>
              </a:rPr>
              <a:t>, </a:t>
            </a:r>
            <a:r>
              <a:rPr lang="en-US" sz="2200" dirty="0" err="1">
                <a:solidFill>
                  <a:schemeClr val="bg1"/>
                </a:solidFill>
                <a:latin typeface="Calibri" panose="020F0502020204030204" pitchFamily="34" charset="0"/>
                <a:cs typeface="Calibri" panose="020F0502020204030204" pitchFamily="34" charset="0"/>
              </a:rPr>
              <a:t>donde</a:t>
            </a:r>
            <a:r>
              <a:rPr lang="en-US" sz="2200" dirty="0">
                <a:solidFill>
                  <a:schemeClr val="bg1"/>
                </a:solidFill>
                <a:latin typeface="Calibri" panose="020F0502020204030204" pitchFamily="34" charset="0"/>
                <a:cs typeface="Calibri" panose="020F0502020204030204" pitchFamily="34" charset="0"/>
              </a:rPr>
              <a:t> </a:t>
            </a:r>
            <a:r>
              <a:rPr lang="en-US" sz="2200" b="1" i="1" dirty="0">
                <a:solidFill>
                  <a:schemeClr val="bg1"/>
                </a:solidFill>
                <a:latin typeface="Calibri" panose="020F0502020204030204" pitchFamily="34" charset="0"/>
                <a:cs typeface="Calibri" panose="020F0502020204030204" pitchFamily="34" charset="0"/>
              </a:rPr>
              <a:t>y</a:t>
            </a:r>
            <a:r>
              <a:rPr lang="en-US" sz="2200" dirty="0">
                <a:solidFill>
                  <a:schemeClr val="bg1"/>
                </a:solidFill>
                <a:latin typeface="Calibri" panose="020F0502020204030204" pitchFamily="34" charset="0"/>
                <a:cs typeface="Calibri" panose="020F0502020204030204" pitchFamily="34" charset="0"/>
              </a:rPr>
              <a:t> </a:t>
            </a:r>
            <a:r>
              <a:rPr lang="en-US" sz="2200" b="1" dirty="0" err="1">
                <a:solidFill>
                  <a:schemeClr val="bg1"/>
                </a:solidFill>
                <a:latin typeface="Calibri" panose="020F0502020204030204" pitchFamily="34" charset="0"/>
                <a:cs typeface="Calibri" panose="020F0502020204030204" pitchFamily="34" charset="0"/>
              </a:rPr>
              <a:t>depende</a:t>
            </a:r>
            <a:r>
              <a:rPr lang="en-US" sz="2200" b="1" dirty="0">
                <a:solidFill>
                  <a:schemeClr val="bg1"/>
                </a:solidFill>
                <a:latin typeface="Calibri" panose="020F0502020204030204" pitchFamily="34" charset="0"/>
                <a:cs typeface="Calibri" panose="020F0502020204030204" pitchFamily="34" charset="0"/>
              </a:rPr>
              <a:t> de</a:t>
            </a:r>
            <a:r>
              <a:rPr lang="en-US" sz="2200" dirty="0">
                <a:solidFill>
                  <a:schemeClr val="bg1"/>
                </a:solidFill>
                <a:latin typeface="Calibri" panose="020F0502020204030204" pitchFamily="34" charset="0"/>
                <a:cs typeface="Calibri" panose="020F0502020204030204" pitchFamily="34" charset="0"/>
              </a:rPr>
              <a:t> </a:t>
            </a:r>
            <a:r>
              <a:rPr lang="en-US" sz="2200" b="1" i="1" dirty="0">
                <a:solidFill>
                  <a:schemeClr val="bg1"/>
                </a:solidFill>
                <a:latin typeface="Calibri" panose="020F0502020204030204" pitchFamily="34" charset="0"/>
                <a:cs typeface="Calibri" panose="020F0502020204030204" pitchFamily="34" charset="0"/>
              </a:rPr>
              <a:t>x</a:t>
            </a:r>
            <a:r>
              <a:rPr lang="en-US" sz="2200" dirty="0">
                <a:solidFill>
                  <a:schemeClr val="bg1"/>
                </a:solidFill>
                <a:latin typeface="Calibri" panose="020F0502020204030204" pitchFamily="34" charset="0"/>
                <a:cs typeface="Calibri" panose="020F0502020204030204" pitchFamily="34" charset="0"/>
              </a:rPr>
              <a:t>, decimos:</a:t>
            </a:r>
          </a:p>
          <a:p>
            <a:endParaRPr lang="en-US" sz="2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b="1" i="1" dirty="0">
                <a:solidFill>
                  <a:schemeClr val="bg1"/>
                </a:solidFill>
                <a:latin typeface="Calibri" panose="020F0502020204030204" pitchFamily="34" charset="0"/>
                <a:cs typeface="Calibri" panose="020F0502020204030204" pitchFamily="34" charset="0"/>
              </a:rPr>
              <a:t>x</a:t>
            </a:r>
            <a:r>
              <a:rPr lang="en-US" sz="2200" dirty="0">
                <a:solidFill>
                  <a:schemeClr val="bg1"/>
                </a:solidFill>
                <a:latin typeface="Calibri" panose="020F0502020204030204" pitchFamily="34" charset="0"/>
                <a:cs typeface="Calibri" panose="020F0502020204030204" pitchFamily="34" charset="0"/>
              </a:rPr>
              <a:t> es la variable </a:t>
            </a:r>
            <a:r>
              <a:rPr lang="en-US" sz="2200" b="1" dirty="0" err="1">
                <a:solidFill>
                  <a:schemeClr val="bg1"/>
                </a:solidFill>
                <a:latin typeface="Calibri" panose="020F0502020204030204" pitchFamily="34" charset="0"/>
                <a:cs typeface="Calibri" panose="020F0502020204030204" pitchFamily="34" charset="0"/>
              </a:rPr>
              <a:t>independente</a:t>
            </a:r>
            <a:r>
              <a:rPr lang="en-US" sz="2200" dirty="0">
                <a:solidFill>
                  <a:schemeClr val="bg1"/>
                </a:solidFill>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200" b="1" i="1" dirty="0">
                <a:solidFill>
                  <a:schemeClr val="bg1"/>
                </a:solidFill>
                <a:latin typeface="Calibri" panose="020F0502020204030204" pitchFamily="34" charset="0"/>
                <a:cs typeface="Calibri" panose="020F0502020204030204" pitchFamily="34" charset="0"/>
              </a:rPr>
              <a:t>y</a:t>
            </a:r>
            <a:r>
              <a:rPr lang="en-US" sz="2200" dirty="0">
                <a:solidFill>
                  <a:schemeClr val="bg1"/>
                </a:solidFill>
                <a:latin typeface="Calibri" panose="020F0502020204030204" pitchFamily="34" charset="0"/>
                <a:cs typeface="Calibri" panose="020F0502020204030204" pitchFamily="34" charset="0"/>
              </a:rPr>
              <a:t> es la variable </a:t>
            </a:r>
            <a:r>
              <a:rPr lang="en-US" sz="2200" b="1" dirty="0" err="1">
                <a:solidFill>
                  <a:schemeClr val="bg1"/>
                </a:solidFill>
                <a:latin typeface="Calibri" panose="020F0502020204030204" pitchFamily="34" charset="0"/>
                <a:cs typeface="Calibri" panose="020F0502020204030204" pitchFamily="34" charset="0"/>
              </a:rPr>
              <a:t>dependiente</a:t>
            </a:r>
            <a:r>
              <a:rPr lang="en-US" sz="2200" dirty="0">
                <a:solidFill>
                  <a:schemeClr val="bg1"/>
                </a:solidFill>
                <a:latin typeface="Calibri" panose="020F0502020204030204" pitchFamily="34" charset="0"/>
                <a:cs typeface="Calibri" panose="020F0502020204030204" pitchFamily="34" charset="0"/>
              </a:rPr>
              <a:t>.</a:t>
            </a:r>
          </a:p>
        </p:txBody>
      </p:sp>
      <p:sp>
        <p:nvSpPr>
          <p:cNvPr id="8" name="CuadroTexto 7">
            <a:extLst>
              <a:ext uri="{FF2B5EF4-FFF2-40B4-BE49-F238E27FC236}">
                <a16:creationId xmlns:a16="http://schemas.microsoft.com/office/drawing/2014/main" id="{38008382-2F1F-1DB2-4F92-610D491B05D9}"/>
              </a:ext>
            </a:extLst>
          </p:cNvPr>
          <p:cNvSpPr txBox="1"/>
          <p:nvPr/>
        </p:nvSpPr>
        <p:spPr>
          <a:xfrm>
            <a:off x="240030" y="1639224"/>
            <a:ext cx="10194203" cy="769441"/>
          </a:xfrm>
          <a:prstGeom prst="rect">
            <a:avLst/>
          </a:prstGeom>
          <a:noFill/>
        </p:spPr>
        <p:txBody>
          <a:bodyPr wrap="square" rtlCol="0">
            <a:spAutoFit/>
          </a:bodyPr>
          <a:lstStyle/>
          <a:p>
            <a:pPr marL="342900" indent="-342900" algn="just">
              <a:buFont typeface="Arial" panose="020B0604020202020204" pitchFamily="34" charset="0"/>
              <a:buChar char="•"/>
            </a:pPr>
            <a:r>
              <a:rPr lang="es-419" sz="2200" dirty="0">
                <a:latin typeface="Calibri" panose="020F0502020204030204" pitchFamily="34" charset="0"/>
                <a:cs typeface="Calibri" panose="020F0502020204030204" pitchFamily="34" charset="0"/>
              </a:rPr>
              <a:t>Entre las variables analizadas </a:t>
            </a:r>
            <a:r>
              <a:rPr lang="es-419" sz="2200" b="1" dirty="0">
                <a:latin typeface="Calibri" panose="020F0502020204030204" pitchFamily="34" charset="0"/>
                <a:cs typeface="Calibri" panose="020F0502020204030204" pitchFamily="34" charset="0"/>
              </a:rPr>
              <a:t>hay una relación de dependencia</a:t>
            </a:r>
            <a:r>
              <a:rPr lang="es-419" sz="2200" dirty="0">
                <a:latin typeface="Calibri" panose="020F0502020204030204" pitchFamily="34" charset="0"/>
                <a:cs typeface="Calibri" panose="020F0502020204030204" pitchFamily="34" charset="0"/>
              </a:rPr>
              <a:t>, en la que el porcentaje de carga depende del tiempo del tiempo de carga. </a:t>
            </a:r>
            <a:endParaRPr lang="en-US" sz="2200" dirty="0">
              <a:latin typeface="Calibri" panose="020F0502020204030204" pitchFamily="34" charset="0"/>
              <a:cs typeface="Calibri" panose="020F0502020204030204" pitchFamily="34" charset="0"/>
            </a:endParaRPr>
          </a:p>
        </p:txBody>
      </p:sp>
      <p:pic>
        <p:nvPicPr>
          <p:cNvPr id="9" name="Imagen 8" descr="Icono&#10;&#10;El contenido generado por IA puede ser incorrecto.">
            <a:extLst>
              <a:ext uri="{FF2B5EF4-FFF2-40B4-BE49-F238E27FC236}">
                <a16:creationId xmlns:a16="http://schemas.microsoft.com/office/drawing/2014/main" id="{53480A96-CD82-13EB-66D3-C3B7BB750F9C}"/>
              </a:ext>
            </a:extLst>
          </p:cNvPr>
          <p:cNvPicPr>
            <a:picLocks noChangeAspect="1"/>
          </p:cNvPicPr>
          <p:nvPr/>
        </p:nvPicPr>
        <p:blipFill>
          <a:blip r:embed="rId3">
            <a:extLst>
              <a:ext uri="{28A0092B-C50C-407E-A947-70E740481C1C}">
                <a14:useLocalDpi xmlns:a14="http://schemas.microsoft.com/office/drawing/2010/main" val="0"/>
              </a:ext>
            </a:extLst>
          </a:blip>
          <a:srcRect l="17007" t="14329" r="17584" b="25577"/>
          <a:stretch>
            <a:fillRect/>
          </a:stretch>
        </p:blipFill>
        <p:spPr>
          <a:xfrm>
            <a:off x="8646584" y="2600165"/>
            <a:ext cx="1617555" cy="1600438"/>
          </a:xfrm>
          <a:prstGeom prst="rect">
            <a:avLst/>
          </a:prstGeom>
        </p:spPr>
      </p:pic>
      <p:sp>
        <p:nvSpPr>
          <p:cNvPr id="10" name="CuadroTexto 9">
            <a:extLst>
              <a:ext uri="{FF2B5EF4-FFF2-40B4-BE49-F238E27FC236}">
                <a16:creationId xmlns:a16="http://schemas.microsoft.com/office/drawing/2014/main" id="{CF1F6725-6032-EE0C-4E5E-0DC916760666}"/>
              </a:ext>
            </a:extLst>
          </p:cNvPr>
          <p:cNvSpPr txBox="1"/>
          <p:nvPr/>
        </p:nvSpPr>
        <p:spPr>
          <a:xfrm>
            <a:off x="7475882" y="4324592"/>
            <a:ext cx="3890728" cy="1600438"/>
          </a:xfrm>
          <a:prstGeom prst="rect">
            <a:avLst/>
          </a:prstGeom>
          <a:noFill/>
        </p:spPr>
        <p:txBody>
          <a:bodyPr wrap="square" rtlCol="0">
            <a:spAutoFit/>
          </a:bodyPr>
          <a:lstStyle/>
          <a:p>
            <a:pPr algn="just"/>
            <a:r>
              <a:rPr lang="en-US" sz="2000" i="1" dirty="0">
                <a:latin typeface="Calibri" panose="020F0502020204030204" pitchFamily="34" charset="0"/>
                <a:cs typeface="Calibri" panose="020F0502020204030204" pitchFamily="34" charset="0"/>
              </a:rPr>
              <a:t>En </a:t>
            </a:r>
            <a:r>
              <a:rPr lang="en-US" sz="2000" i="1" dirty="0" err="1">
                <a:latin typeface="Calibri" panose="020F0502020204030204" pitchFamily="34" charset="0"/>
                <a:cs typeface="Calibri" panose="020F0502020204030204" pitchFamily="34" charset="0"/>
              </a:rPr>
              <a:t>este</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contexto</a:t>
            </a:r>
            <a:r>
              <a:rPr lang="es-419" sz="2000" i="1" dirty="0">
                <a:latin typeface="Calibri" panose="020F0502020204030204" pitchFamily="34" charset="0"/>
                <a:cs typeface="Calibri" panose="020F0502020204030204" pitchFamily="34" charset="0"/>
              </a:rPr>
              <a:t> el tiempo de carga es la variable </a:t>
            </a:r>
            <a:r>
              <a:rPr lang="es-419" sz="2000" b="1" i="1" dirty="0">
                <a:latin typeface="Calibri" panose="020F0502020204030204" pitchFamily="34" charset="0"/>
                <a:cs typeface="Calibri" panose="020F0502020204030204" pitchFamily="34" charset="0"/>
              </a:rPr>
              <a:t>independiente</a:t>
            </a:r>
            <a:r>
              <a:rPr lang="es-419" sz="2000" i="1" dirty="0">
                <a:latin typeface="Calibri" panose="020F0502020204030204" pitchFamily="34" charset="0"/>
                <a:cs typeface="Calibri" panose="020F0502020204030204" pitchFamily="34" charset="0"/>
              </a:rPr>
              <a:t> y el porcentaje de carga es la variable </a:t>
            </a:r>
            <a:r>
              <a:rPr lang="es-419" sz="2000" b="1" i="1" dirty="0">
                <a:latin typeface="Calibri" panose="020F0502020204030204" pitchFamily="34" charset="0"/>
                <a:cs typeface="Calibri" panose="020F0502020204030204" pitchFamily="34" charset="0"/>
              </a:rPr>
              <a:t>dependiente</a:t>
            </a:r>
            <a:r>
              <a:rPr lang="es-419" i="1" dirty="0">
                <a:latin typeface="Calibri" panose="020F0502020204030204" pitchFamily="34" charset="0"/>
                <a:cs typeface="Calibri" panose="020F0502020204030204" pitchFamily="34" charset="0"/>
              </a:rPr>
              <a:t>.</a:t>
            </a:r>
          </a:p>
          <a:p>
            <a:pPr algn="just"/>
            <a:endParaRPr lang="es-419" i="1" dirty="0"/>
          </a:p>
        </p:txBody>
      </p:sp>
    </p:spTree>
    <p:extLst>
      <p:ext uri="{BB962C8B-B14F-4D97-AF65-F5344CB8AC3E}">
        <p14:creationId xmlns:p14="http://schemas.microsoft.com/office/powerpoint/2010/main" val="83795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2E12-8021-4DE1-4E2D-855F5FC113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C51440A-2825-C987-4B02-720D8F008D4B}"/>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41203027-016D-A0AA-BA68-5CD005F455D8}"/>
              </a:ext>
            </a:extLst>
          </p:cNvPr>
          <p:cNvSpPr txBox="1"/>
          <p:nvPr/>
        </p:nvSpPr>
        <p:spPr>
          <a:xfrm>
            <a:off x="651848" y="884562"/>
            <a:ext cx="2838213"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CONCLUSIONES</a:t>
            </a:r>
            <a:endParaRPr lang="es-419" sz="3200" b="1" dirty="0">
              <a:solidFill>
                <a:srgbClr val="433B71"/>
              </a:solidFill>
              <a:latin typeface="Calibri" panose="020F0502020204030204" pitchFamily="34" charset="0"/>
              <a:cs typeface="Calibri" panose="020F0502020204030204" pitchFamily="34" charset="0"/>
            </a:endParaRPr>
          </a:p>
        </p:txBody>
      </p:sp>
      <p:sp>
        <p:nvSpPr>
          <p:cNvPr id="7" name="Rectángulo: esquinas redondeadas 6">
            <a:extLst>
              <a:ext uri="{FF2B5EF4-FFF2-40B4-BE49-F238E27FC236}">
                <a16:creationId xmlns:a16="http://schemas.microsoft.com/office/drawing/2014/main" id="{B68F4257-6BF3-B1B7-A84B-266B3BD551E1}"/>
              </a:ext>
            </a:extLst>
          </p:cNvPr>
          <p:cNvSpPr/>
          <p:nvPr/>
        </p:nvSpPr>
        <p:spPr>
          <a:xfrm>
            <a:off x="651848" y="3474720"/>
            <a:ext cx="10919798" cy="2586229"/>
          </a:xfrm>
          <a:prstGeom prst="roundRect">
            <a:avLst/>
          </a:prstGeom>
          <a:solidFill>
            <a:srgbClr val="433B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419" sz="2000" dirty="0">
                <a:solidFill>
                  <a:schemeClr val="bg1"/>
                </a:solidFill>
                <a:latin typeface="Calibri" panose="020F0502020204030204" pitchFamily="34" charset="0"/>
                <a:cs typeface="Calibri" panose="020F0502020204030204" pitchFamily="34" charset="0"/>
              </a:rPr>
              <a:t>Una </a:t>
            </a:r>
            <a:r>
              <a:rPr lang="es-419" sz="2000" b="1" dirty="0">
                <a:solidFill>
                  <a:schemeClr val="bg1"/>
                </a:solidFill>
                <a:latin typeface="Calibri" panose="020F0502020204030204" pitchFamily="34" charset="0"/>
                <a:cs typeface="Calibri" panose="020F0502020204030204" pitchFamily="34" charset="0"/>
              </a:rPr>
              <a:t>función</a:t>
            </a:r>
            <a:r>
              <a:rPr lang="es-419" sz="2000" dirty="0">
                <a:solidFill>
                  <a:schemeClr val="bg1"/>
                </a:solidFill>
                <a:latin typeface="Calibri" panose="020F0502020204030204" pitchFamily="34" charset="0"/>
                <a:cs typeface="Calibri" panose="020F0502020204030204" pitchFamily="34" charset="0"/>
              </a:rPr>
              <a:t> es una </a:t>
            </a:r>
            <a:r>
              <a:rPr lang="es-419" sz="2000" b="1" dirty="0">
                <a:solidFill>
                  <a:schemeClr val="bg1"/>
                </a:solidFill>
                <a:latin typeface="Calibri" panose="020F0502020204030204" pitchFamily="34" charset="0"/>
                <a:cs typeface="Calibri" panose="020F0502020204030204" pitchFamily="34" charset="0"/>
              </a:rPr>
              <a:t>relación de dependencia</a:t>
            </a:r>
            <a:r>
              <a:rPr lang="es-419" sz="2000" dirty="0">
                <a:solidFill>
                  <a:schemeClr val="bg1"/>
                </a:solidFill>
                <a:latin typeface="Calibri" panose="020F0502020204030204" pitchFamily="34" charset="0"/>
                <a:cs typeface="Calibri" panose="020F0502020204030204" pitchFamily="34" charset="0"/>
              </a:rPr>
              <a:t> entre dos variables, en la que a cada valor de la variable independiente le corresponde un único valor de la variable dependiente.</a:t>
            </a:r>
          </a:p>
          <a:p>
            <a:endParaRPr lang="es-419" sz="2000" dirty="0">
              <a:solidFill>
                <a:schemeClr val="bg1"/>
              </a:solidFill>
              <a:latin typeface="Calibri" panose="020F0502020204030204" pitchFamily="34" charset="0"/>
              <a:cs typeface="Calibri" panose="020F0502020204030204" pitchFamily="34" charset="0"/>
            </a:endParaRPr>
          </a:p>
          <a:p>
            <a:r>
              <a:rPr lang="es-419" sz="2000" dirty="0">
                <a:solidFill>
                  <a:schemeClr val="bg1"/>
                </a:solidFill>
                <a:latin typeface="Calibri" panose="020F0502020204030204" pitchFamily="34" charset="0"/>
                <a:cs typeface="Calibri" panose="020F0502020204030204" pitchFamily="34" charset="0"/>
              </a:rPr>
              <a:t>En el contexto analizado, podemos decir que:</a:t>
            </a:r>
          </a:p>
          <a:p>
            <a:pPr marL="342900" indent="-342900">
              <a:buFont typeface="Arial" panose="020B0604020202020204" pitchFamily="34" charset="0"/>
              <a:buChar char="•"/>
            </a:pPr>
            <a:r>
              <a:rPr lang="es-419" sz="2000" dirty="0">
                <a:solidFill>
                  <a:schemeClr val="bg1"/>
                </a:solidFill>
                <a:latin typeface="Calibri" panose="020F0502020204030204" pitchFamily="34" charset="0"/>
                <a:cs typeface="Calibri" panose="020F0502020204030204" pitchFamily="34" charset="0"/>
              </a:rPr>
              <a:t>El porcentaje de carga </a:t>
            </a:r>
            <a:r>
              <a:rPr lang="es-419" sz="2000" b="1" dirty="0">
                <a:solidFill>
                  <a:schemeClr val="bg1"/>
                </a:solidFill>
                <a:latin typeface="Calibri" panose="020F0502020204030204" pitchFamily="34" charset="0"/>
                <a:cs typeface="Calibri" panose="020F0502020204030204" pitchFamily="34" charset="0"/>
              </a:rPr>
              <a:t>está en función </a:t>
            </a:r>
            <a:r>
              <a:rPr lang="es-419" sz="2000" dirty="0">
                <a:solidFill>
                  <a:schemeClr val="bg1"/>
                </a:solidFill>
                <a:latin typeface="Calibri" panose="020F0502020204030204" pitchFamily="34" charset="0"/>
                <a:cs typeface="Calibri" panose="020F0502020204030204" pitchFamily="34" charset="0"/>
              </a:rPr>
              <a:t>del tiempo.</a:t>
            </a:r>
          </a:p>
          <a:p>
            <a:pPr marL="342900" indent="-342900">
              <a:buFont typeface="Arial" panose="020B0604020202020204" pitchFamily="34" charset="0"/>
              <a:buChar char="•"/>
            </a:pPr>
            <a:r>
              <a:rPr lang="es-419" sz="2000" dirty="0">
                <a:solidFill>
                  <a:schemeClr val="bg1"/>
                </a:solidFill>
                <a:latin typeface="Calibri" panose="020F0502020204030204" pitchFamily="34" charset="0"/>
                <a:cs typeface="Calibri" panose="020F0502020204030204" pitchFamily="34" charset="0"/>
              </a:rPr>
              <a:t>El porcentaje de carga </a:t>
            </a:r>
            <a:r>
              <a:rPr lang="es-419" sz="2000" b="1" dirty="0">
                <a:solidFill>
                  <a:schemeClr val="bg1"/>
                </a:solidFill>
                <a:latin typeface="Calibri" panose="020F0502020204030204" pitchFamily="34" charset="0"/>
                <a:cs typeface="Calibri" panose="020F0502020204030204" pitchFamily="34" charset="0"/>
              </a:rPr>
              <a:t>es función </a:t>
            </a:r>
            <a:r>
              <a:rPr lang="es-419" sz="2000" dirty="0">
                <a:solidFill>
                  <a:schemeClr val="bg1"/>
                </a:solidFill>
                <a:latin typeface="Calibri" panose="020F0502020204030204" pitchFamily="34" charset="0"/>
                <a:cs typeface="Calibri" panose="020F0502020204030204" pitchFamily="34" charset="0"/>
              </a:rPr>
              <a:t>del tiempo.</a:t>
            </a:r>
          </a:p>
        </p:txBody>
      </p:sp>
      <p:sp>
        <p:nvSpPr>
          <p:cNvPr id="8" name="CuadroTexto 7">
            <a:extLst>
              <a:ext uri="{FF2B5EF4-FFF2-40B4-BE49-F238E27FC236}">
                <a16:creationId xmlns:a16="http://schemas.microsoft.com/office/drawing/2014/main" id="{C01FFDB7-A965-4C2D-C423-80A5F0E93873}"/>
              </a:ext>
            </a:extLst>
          </p:cNvPr>
          <p:cNvSpPr txBox="1"/>
          <p:nvPr/>
        </p:nvSpPr>
        <p:spPr>
          <a:xfrm>
            <a:off x="452672" y="1838280"/>
            <a:ext cx="7468318" cy="1323439"/>
          </a:xfrm>
          <a:prstGeom prst="rect">
            <a:avLst/>
          </a:prstGeom>
          <a:noFill/>
        </p:spPr>
        <p:txBody>
          <a:bodyPr wrap="square" rtlCol="0">
            <a:spAutoFit/>
          </a:bodyPr>
          <a:lstStyle/>
          <a:p>
            <a:pPr marL="342900" indent="-342900" algn="just">
              <a:buFont typeface="Arial" panose="020B0604020202020204" pitchFamily="34" charset="0"/>
              <a:buChar char="•"/>
            </a:pPr>
            <a:r>
              <a:rPr lang="es-419" sz="2000" dirty="0">
                <a:latin typeface="Calibri" panose="020F0502020204030204" pitchFamily="34" charset="0"/>
                <a:cs typeface="Calibri" panose="020F0502020204030204" pitchFamily="34" charset="0"/>
              </a:rPr>
              <a:t>En la relación de </a:t>
            </a:r>
            <a:r>
              <a:rPr lang="es-419" sz="2000" b="1" dirty="0">
                <a:latin typeface="Calibri" panose="020F0502020204030204" pitchFamily="34" charset="0"/>
                <a:cs typeface="Calibri" panose="020F0502020204030204" pitchFamily="34" charset="0"/>
              </a:rPr>
              <a:t>dependencia</a:t>
            </a:r>
            <a:r>
              <a:rPr lang="es-419" sz="2000" dirty="0">
                <a:latin typeface="Calibri" panose="020F0502020204030204" pitchFamily="34" charset="0"/>
                <a:cs typeface="Calibri" panose="020F0502020204030204" pitchFamily="34" charset="0"/>
              </a:rPr>
              <a:t> analizada en esta actividad vimos que a cada valor del tiempo le corresponde un </a:t>
            </a:r>
            <a:r>
              <a:rPr lang="es-419" sz="2000" b="1" dirty="0">
                <a:latin typeface="Calibri" panose="020F0502020204030204" pitchFamily="34" charset="0"/>
                <a:cs typeface="Calibri" panose="020F0502020204030204" pitchFamily="34" charset="0"/>
              </a:rPr>
              <a:t>único valor </a:t>
            </a:r>
            <a:r>
              <a:rPr lang="es-419" sz="2000" dirty="0">
                <a:latin typeface="Calibri" panose="020F0502020204030204" pitchFamily="34" charset="0"/>
                <a:cs typeface="Calibri" panose="020F0502020204030204" pitchFamily="34" charset="0"/>
              </a:rPr>
              <a:t>del porcentaje de carga. A este tipo de relaciones de dependencia se les denomina</a:t>
            </a:r>
            <a:r>
              <a:rPr lang="es-419" sz="2000" b="1" dirty="0">
                <a:latin typeface="Calibri" panose="020F0502020204030204" pitchFamily="34" charset="0"/>
                <a:cs typeface="Calibri" panose="020F0502020204030204" pitchFamily="34" charset="0"/>
              </a:rPr>
              <a:t> función</a:t>
            </a:r>
            <a:r>
              <a:rPr lang="es-419" sz="200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9" name="Gráfico 8" descr="Reloj con relleno sólido">
            <a:extLst>
              <a:ext uri="{FF2B5EF4-FFF2-40B4-BE49-F238E27FC236}">
                <a16:creationId xmlns:a16="http://schemas.microsoft.com/office/drawing/2014/main" id="{BF299537-4234-0E6E-14A4-DF4D63345B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9663" y="1946620"/>
            <a:ext cx="914400" cy="914400"/>
          </a:xfrm>
          <a:prstGeom prst="rect">
            <a:avLst/>
          </a:prstGeom>
        </p:spPr>
      </p:pic>
      <p:pic>
        <p:nvPicPr>
          <p:cNvPr id="11" name="Gráfico 10" descr="Batería descargada con relleno sólido">
            <a:extLst>
              <a:ext uri="{FF2B5EF4-FFF2-40B4-BE49-F238E27FC236}">
                <a16:creationId xmlns:a16="http://schemas.microsoft.com/office/drawing/2014/main" id="{CF26C176-5335-B903-3081-3593E2832D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7196" y="1946620"/>
            <a:ext cx="914400" cy="914400"/>
          </a:xfrm>
          <a:prstGeom prst="rect">
            <a:avLst/>
          </a:prstGeom>
        </p:spPr>
      </p:pic>
      <p:cxnSp>
        <p:nvCxnSpPr>
          <p:cNvPr id="13" name="Conector recto de flecha 12">
            <a:extLst>
              <a:ext uri="{FF2B5EF4-FFF2-40B4-BE49-F238E27FC236}">
                <a16:creationId xmlns:a16="http://schemas.microsoft.com/office/drawing/2014/main" id="{D63B1A20-A239-B286-FF56-5E3CE5C33FED}"/>
              </a:ext>
            </a:extLst>
          </p:cNvPr>
          <p:cNvCxnSpPr/>
          <p:nvPr/>
        </p:nvCxnSpPr>
        <p:spPr>
          <a:xfrm>
            <a:off x="9416768" y="2403820"/>
            <a:ext cx="587022" cy="0"/>
          </a:xfrm>
          <a:prstGeom prst="straightConnector1">
            <a:avLst/>
          </a:prstGeom>
          <a:ln>
            <a:solidFill>
              <a:schemeClr val="bg2">
                <a:lumMod val="2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47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1D33-B034-210B-C585-8A93D0A541F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4D2FAEF-1D16-0778-A5AE-F58F21DC0956}"/>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5EC0D6B1-4155-3BD2-3476-3E3A91B6B1FF}"/>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2</a:t>
            </a:r>
            <a:endParaRPr lang="es-419" sz="3200" b="1" dirty="0">
              <a:solidFill>
                <a:srgbClr val="433B71"/>
              </a:solidFill>
              <a:latin typeface="Calibri" panose="020F0502020204030204" pitchFamily="34" charset="0"/>
              <a:cs typeface="Calibri" panose="020F0502020204030204" pitchFamily="34" charset="0"/>
            </a:endParaRPr>
          </a:p>
        </p:txBody>
      </p:sp>
      <p:sp>
        <p:nvSpPr>
          <p:cNvPr id="7" name="Rectángulo: esquinas redondeadas 6">
            <a:extLst>
              <a:ext uri="{FF2B5EF4-FFF2-40B4-BE49-F238E27FC236}">
                <a16:creationId xmlns:a16="http://schemas.microsoft.com/office/drawing/2014/main" id="{552443BF-087E-3940-4E68-002BA1C385B7}"/>
              </a:ext>
            </a:extLst>
          </p:cNvPr>
          <p:cNvSpPr/>
          <p:nvPr/>
        </p:nvSpPr>
        <p:spPr>
          <a:xfrm>
            <a:off x="5190876" y="2679631"/>
            <a:ext cx="6172784" cy="2850664"/>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¿Es posible que, para algún valor de la variable independiente (cantidad de bandejas), haya más de un valor de la variable dependiente (cantidad total de huevos)? Justifica tu respuesta.</a:t>
            </a:r>
          </a:p>
          <a:p>
            <a:pPr marL="457200" indent="-457200">
              <a:buFont typeface="+mj-lt"/>
              <a:buAutoNum type="alphaLcParenR"/>
            </a:pPr>
            <a:endParaRPr lang="en-US" sz="2000" dirty="0">
              <a:solidFill>
                <a:schemeClr val="tx1"/>
              </a:solidFill>
              <a:latin typeface="Calibri" panose="020F0502020204030204" pitchFamily="34" charset="0"/>
              <a:cs typeface="Calibri" panose="020F0502020204030204" pitchFamily="34" charset="0"/>
            </a:endParaRP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De acuerdo a lo anterior, ¿podemos considerar que la cantidad total de huevos es función de la cantidad de bandejas? Justifica tu respuesta. </a:t>
            </a:r>
            <a:endParaRPr lang="en-US" sz="2000" dirty="0">
              <a:solidFill>
                <a:schemeClr val="tx1"/>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FA86E14F-6DC5-6CC2-122D-7774E6ADFB7B}"/>
              </a:ext>
            </a:extLst>
          </p:cNvPr>
          <p:cNvSpPr txBox="1"/>
          <p:nvPr/>
        </p:nvSpPr>
        <p:spPr>
          <a:xfrm>
            <a:off x="452672" y="1673936"/>
            <a:ext cx="11060316" cy="707886"/>
          </a:xfrm>
          <a:prstGeom prst="rect">
            <a:avLst/>
          </a:prstGeom>
          <a:noFill/>
        </p:spPr>
        <p:txBody>
          <a:bodyPr wrap="square" rtlCol="0">
            <a:spAutoFit/>
          </a:bodyPr>
          <a:lstStyle/>
          <a:p>
            <a:pPr algn="just"/>
            <a:r>
              <a:rPr lang="es-419" sz="2000" dirty="0">
                <a:solidFill>
                  <a:schemeClr val="tx1"/>
                </a:solidFill>
                <a:latin typeface="Calibri" panose="020F0502020204030204" pitchFamily="34" charset="0"/>
                <a:cs typeface="Calibri" panose="020F0502020204030204" pitchFamily="34" charset="0"/>
              </a:rPr>
              <a:t>A continuación, te presentamos otras relaciones de dependencia entre dos variables. Indica cuáles de ellas son funciones.</a:t>
            </a:r>
          </a:p>
        </p:txBody>
      </p:sp>
      <p:sp>
        <p:nvSpPr>
          <p:cNvPr id="14" name="CuadroTexto 13">
            <a:extLst>
              <a:ext uri="{FF2B5EF4-FFF2-40B4-BE49-F238E27FC236}">
                <a16:creationId xmlns:a16="http://schemas.microsoft.com/office/drawing/2014/main" id="{B58424C9-D1EB-D5AE-69AD-749DC3CBFC77}"/>
              </a:ext>
            </a:extLst>
          </p:cNvPr>
          <p:cNvSpPr txBox="1"/>
          <p:nvPr/>
        </p:nvSpPr>
        <p:spPr>
          <a:xfrm>
            <a:off x="567004" y="4982606"/>
            <a:ext cx="4706516" cy="830997"/>
          </a:xfrm>
          <a:prstGeom prst="rect">
            <a:avLst/>
          </a:prstGeom>
          <a:noFill/>
        </p:spPr>
        <p:txBody>
          <a:bodyPr wrap="square" rtlCol="0">
            <a:spAutoFit/>
          </a:bodyPr>
          <a:lstStyle/>
          <a:p>
            <a:pPr algn="just"/>
            <a:r>
              <a:rPr lang="es-419" sz="1600" b="1" dirty="0">
                <a:solidFill>
                  <a:schemeClr val="tx1"/>
                </a:solidFill>
                <a:latin typeface="Calibri" panose="020F0502020204030204" pitchFamily="34" charset="0"/>
                <a:cs typeface="Calibri" panose="020F0502020204030204" pitchFamily="34" charset="0"/>
              </a:rPr>
              <a:t>Variable independiente: </a:t>
            </a:r>
            <a:r>
              <a:rPr lang="es-419" sz="1600" dirty="0">
                <a:solidFill>
                  <a:schemeClr val="tx1"/>
                </a:solidFill>
                <a:latin typeface="Calibri" panose="020F0502020204030204" pitchFamily="34" charset="0"/>
                <a:cs typeface="Calibri" panose="020F0502020204030204" pitchFamily="34" charset="0"/>
              </a:rPr>
              <a:t>cantidad de bandejas </a:t>
            </a:r>
            <a:r>
              <a:rPr lang="es-419" sz="1600" i="1" dirty="0">
                <a:solidFill>
                  <a:schemeClr val="tx1"/>
                </a:solidFill>
                <a:latin typeface="Calibri" panose="020F0502020204030204" pitchFamily="34" charset="0"/>
                <a:cs typeface="Calibri" panose="020F0502020204030204" pitchFamily="34" charset="0"/>
              </a:rPr>
              <a:t>b</a:t>
            </a:r>
            <a:r>
              <a:rPr lang="es-419" sz="1600" dirty="0">
                <a:solidFill>
                  <a:schemeClr val="tx1"/>
                </a:solidFill>
                <a:latin typeface="Calibri" panose="020F0502020204030204" pitchFamily="34" charset="0"/>
                <a:cs typeface="Calibri" panose="020F0502020204030204" pitchFamily="34" charset="0"/>
              </a:rPr>
              <a:t>.</a:t>
            </a:r>
          </a:p>
          <a:p>
            <a:pPr algn="just"/>
            <a:r>
              <a:rPr lang="es-419" sz="1600" b="1" dirty="0">
                <a:solidFill>
                  <a:schemeClr val="tx1"/>
                </a:solidFill>
                <a:latin typeface="Calibri" panose="020F0502020204030204" pitchFamily="34" charset="0"/>
                <a:cs typeface="Calibri" panose="020F0502020204030204" pitchFamily="34" charset="0"/>
              </a:rPr>
              <a:t>Variable dependiente: </a:t>
            </a:r>
            <a:r>
              <a:rPr lang="es-419" sz="1600" dirty="0">
                <a:solidFill>
                  <a:schemeClr val="tx1"/>
                </a:solidFill>
                <a:latin typeface="Calibri" panose="020F0502020204030204" pitchFamily="34" charset="0"/>
                <a:cs typeface="Calibri" panose="020F0502020204030204" pitchFamily="34" charset="0"/>
              </a:rPr>
              <a:t>cantidad total de huevos </a:t>
            </a:r>
            <a:r>
              <a:rPr lang="es-419" sz="1600" i="1" dirty="0">
                <a:solidFill>
                  <a:schemeClr val="tx1"/>
                </a:solidFill>
                <a:latin typeface="Calibri" panose="020F0502020204030204" pitchFamily="34" charset="0"/>
                <a:cs typeface="Calibri" panose="020F0502020204030204" pitchFamily="34" charset="0"/>
              </a:rPr>
              <a:t>C</a:t>
            </a:r>
            <a:r>
              <a:rPr lang="es-419" sz="1600" dirty="0">
                <a:solidFill>
                  <a:schemeClr val="tx1"/>
                </a:solidFill>
                <a:latin typeface="Calibri" panose="020F0502020204030204" pitchFamily="34" charset="0"/>
                <a:cs typeface="Calibri" panose="020F0502020204030204" pitchFamily="34" charset="0"/>
              </a:rPr>
              <a:t>.</a:t>
            </a:r>
          </a:p>
          <a:p>
            <a:pPr algn="just"/>
            <a:r>
              <a:rPr lang="es-419" sz="1600" i="1" dirty="0">
                <a:solidFill>
                  <a:schemeClr val="tx1"/>
                </a:solidFill>
                <a:latin typeface="Calibri" panose="020F0502020204030204" pitchFamily="34" charset="0"/>
                <a:cs typeface="Calibri" panose="020F0502020204030204" pitchFamily="34" charset="0"/>
              </a:rPr>
              <a:t>Observación: </a:t>
            </a:r>
            <a:r>
              <a:rPr lang="es-419" sz="1600" dirty="0">
                <a:solidFill>
                  <a:schemeClr val="tx1"/>
                </a:solidFill>
                <a:latin typeface="Calibri" panose="020F0502020204030204" pitchFamily="34" charset="0"/>
                <a:cs typeface="Calibri" panose="020F0502020204030204" pitchFamily="34" charset="0"/>
              </a:rPr>
              <a:t>cada bandeja tiene 12 huevos.</a:t>
            </a:r>
            <a:endParaRPr lang="en-US" sz="1600" dirty="0">
              <a:solidFill>
                <a:schemeClr val="tx1"/>
              </a:solidFill>
              <a:latin typeface="Calibri" panose="020F0502020204030204" pitchFamily="34" charset="0"/>
              <a:cs typeface="Calibri" panose="020F0502020204030204" pitchFamily="34" charset="0"/>
            </a:endParaRPr>
          </a:p>
        </p:txBody>
      </p:sp>
      <p:pic>
        <p:nvPicPr>
          <p:cNvPr id="17" name="Gráfico 16" descr="Insignia 1 con relleno sólido">
            <a:extLst>
              <a:ext uri="{FF2B5EF4-FFF2-40B4-BE49-F238E27FC236}">
                <a16:creationId xmlns:a16="http://schemas.microsoft.com/office/drawing/2014/main" id="{386B8336-1E49-4D65-5103-41FC3C7F5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340" y="2832253"/>
            <a:ext cx="584775" cy="584775"/>
          </a:xfrm>
          <a:prstGeom prst="rect">
            <a:avLst/>
          </a:prstGeom>
        </p:spPr>
      </p:pic>
      <p:sp>
        <p:nvSpPr>
          <p:cNvPr id="18" name="CuadroTexto 17">
            <a:extLst>
              <a:ext uri="{FF2B5EF4-FFF2-40B4-BE49-F238E27FC236}">
                <a16:creationId xmlns:a16="http://schemas.microsoft.com/office/drawing/2014/main" id="{FC4FD2E4-0E03-E7F9-AE36-EC8B1A5F27C1}"/>
              </a:ext>
            </a:extLst>
          </p:cNvPr>
          <p:cNvSpPr txBox="1"/>
          <p:nvPr/>
        </p:nvSpPr>
        <p:spPr>
          <a:xfrm>
            <a:off x="6781130" y="5830810"/>
            <a:ext cx="2496671" cy="400110"/>
          </a:xfrm>
          <a:prstGeom prst="rect">
            <a:avLst/>
          </a:prstGeom>
          <a:noFill/>
        </p:spPr>
        <p:txBody>
          <a:bodyPr wrap="square" rtlCol="0">
            <a:spAutoFit/>
          </a:bodyPr>
          <a:lstStyle/>
          <a:p>
            <a:pPr algn="just"/>
            <a:r>
              <a:rPr lang="es-ES" sz="2000" i="1" dirty="0">
                <a:latin typeface="Calibri" panose="020F0502020204030204" pitchFamily="34" charset="0"/>
                <a:cs typeface="Calibri" panose="020F0502020204030204" pitchFamily="34" charset="0"/>
              </a:rPr>
              <a:t>Trabajo en parejas</a:t>
            </a:r>
            <a:endParaRPr lang="es-419" sz="2000" i="1" dirty="0">
              <a:latin typeface="Calibri" panose="020F0502020204030204" pitchFamily="34" charset="0"/>
              <a:cs typeface="Calibri" panose="020F0502020204030204" pitchFamily="34" charset="0"/>
            </a:endParaRPr>
          </a:p>
        </p:txBody>
      </p:sp>
      <p:pic>
        <p:nvPicPr>
          <p:cNvPr id="19" name="Gráfico 18" descr="Dos hombres con relleno sólido">
            <a:extLst>
              <a:ext uri="{FF2B5EF4-FFF2-40B4-BE49-F238E27FC236}">
                <a16:creationId xmlns:a16="http://schemas.microsoft.com/office/drawing/2014/main" id="{666E9DA7-B1EC-9EFE-E5D3-5EE523213736}"/>
              </a:ext>
            </a:extLst>
          </p:cNvPr>
          <p:cNvPicPr>
            <a:picLocks noChangeAspect="1"/>
          </p:cNvPicPr>
          <p:nvPr/>
        </p:nvPicPr>
        <p:blipFill>
          <a:blip r:embed="rId5">
            <a:extLst>
              <a:ext uri="{96DAC541-7B7A-43D3-8B79-37D633B846F1}">
                <asvg:svgBlip xmlns:asvg="http://schemas.microsoft.com/office/drawing/2016/SVG/main" r:embed="rId6"/>
              </a:ext>
            </a:extLst>
          </a:blip>
          <a:srcRect b="62624"/>
          <a:stretch/>
        </p:blipFill>
        <p:spPr>
          <a:xfrm>
            <a:off x="5866730" y="5830810"/>
            <a:ext cx="914400" cy="341768"/>
          </a:xfrm>
          <a:prstGeom prst="rect">
            <a:avLst/>
          </a:prstGeom>
        </p:spPr>
      </p:pic>
      <p:pic>
        <p:nvPicPr>
          <p:cNvPr id="6" name="Imagen 5">
            <a:extLst>
              <a:ext uri="{FF2B5EF4-FFF2-40B4-BE49-F238E27FC236}">
                <a16:creationId xmlns:a16="http://schemas.microsoft.com/office/drawing/2014/main" id="{7C2552D4-F50C-E0BF-1F6A-52C813BBD9A0}"/>
              </a:ext>
            </a:extLst>
          </p:cNvPr>
          <p:cNvPicPr>
            <a:picLocks noChangeAspect="1"/>
          </p:cNvPicPr>
          <p:nvPr/>
        </p:nvPicPr>
        <p:blipFill>
          <a:blip r:embed="rId7"/>
          <a:stretch>
            <a:fillRect/>
          </a:stretch>
        </p:blipFill>
        <p:spPr>
          <a:xfrm>
            <a:off x="1705506" y="3298726"/>
            <a:ext cx="2369991" cy="1410433"/>
          </a:xfrm>
          <a:prstGeom prst="rect">
            <a:avLst/>
          </a:prstGeom>
        </p:spPr>
      </p:pic>
    </p:spTree>
    <p:extLst>
      <p:ext uri="{BB962C8B-B14F-4D97-AF65-F5344CB8AC3E}">
        <p14:creationId xmlns:p14="http://schemas.microsoft.com/office/powerpoint/2010/main" val="139115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4412-D1FD-F66B-537B-E63C8311C45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CDC0AC4-09FC-8D1E-C7F0-A1DEFC065CD3}"/>
              </a:ext>
            </a:extLst>
          </p:cNvPr>
          <p:cNvSpPr/>
          <p:nvPr/>
        </p:nvSpPr>
        <p:spPr>
          <a:xfrm>
            <a:off x="452672" y="977774"/>
            <a:ext cx="63376" cy="398353"/>
          </a:xfrm>
          <a:prstGeom prst="rect">
            <a:avLst/>
          </a:prstGeom>
          <a:solidFill>
            <a:srgbClr val="D656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387E7B68-9F35-BD44-26AE-FCDD292450F0}"/>
              </a:ext>
            </a:extLst>
          </p:cNvPr>
          <p:cNvSpPr txBox="1"/>
          <p:nvPr/>
        </p:nvSpPr>
        <p:spPr>
          <a:xfrm>
            <a:off x="710978" y="4725909"/>
            <a:ext cx="4618421" cy="646331"/>
          </a:xfrm>
          <a:prstGeom prst="rect">
            <a:avLst/>
          </a:prstGeom>
          <a:noFill/>
        </p:spPr>
        <p:txBody>
          <a:bodyPr wrap="square" rtlCol="0">
            <a:spAutoFit/>
          </a:bodyPr>
          <a:lstStyle/>
          <a:p>
            <a:r>
              <a:rPr lang="es-419" b="1" dirty="0">
                <a:latin typeface="Calibri" panose="020F0502020204030204" pitchFamily="34" charset="0"/>
                <a:cs typeface="Calibri" panose="020F0502020204030204" pitchFamily="34" charset="0"/>
              </a:rPr>
              <a:t>Variable independiente</a:t>
            </a:r>
            <a:r>
              <a:rPr lang="es-419" dirty="0">
                <a:latin typeface="Calibri" panose="020F0502020204030204" pitchFamily="34" charset="0"/>
                <a:cs typeface="Calibri" panose="020F0502020204030204" pitchFamily="34" charset="0"/>
              </a:rPr>
              <a:t>: tipo de fruta </a:t>
            </a:r>
            <a:r>
              <a:rPr lang="es-419" i="1" dirty="0">
                <a:latin typeface="Calibri" panose="020F0502020204030204" pitchFamily="34" charset="0"/>
                <a:cs typeface="Calibri" panose="020F0502020204030204" pitchFamily="34" charset="0"/>
              </a:rPr>
              <a:t>f</a:t>
            </a:r>
            <a:endParaRPr lang="es-419" dirty="0">
              <a:latin typeface="Calibri" panose="020F0502020204030204" pitchFamily="34" charset="0"/>
              <a:cs typeface="Calibri" panose="020F0502020204030204" pitchFamily="34" charset="0"/>
            </a:endParaRPr>
          </a:p>
          <a:p>
            <a:r>
              <a:rPr lang="es-419" b="1" dirty="0">
                <a:latin typeface="Calibri" panose="020F0502020204030204" pitchFamily="34" charset="0"/>
                <a:cs typeface="Calibri" panose="020F0502020204030204" pitchFamily="34" charset="0"/>
              </a:rPr>
              <a:t>Variable dependiente</a:t>
            </a:r>
            <a:r>
              <a:rPr lang="es-419" dirty="0">
                <a:latin typeface="Calibri" panose="020F0502020204030204" pitchFamily="34" charset="0"/>
                <a:cs typeface="Calibri" panose="020F0502020204030204" pitchFamily="34" charset="0"/>
              </a:rPr>
              <a:t>: color de la fruta </a:t>
            </a:r>
            <a:r>
              <a:rPr lang="es-419" i="1" dirty="0">
                <a:latin typeface="Calibri" panose="020F0502020204030204" pitchFamily="34" charset="0"/>
                <a:cs typeface="Calibri" panose="020F0502020204030204" pitchFamily="34" charset="0"/>
              </a:rPr>
              <a:t>C</a:t>
            </a:r>
            <a:endParaRPr lang="en-US" sz="1800" dirty="0">
              <a:solidFill>
                <a:schemeClr val="tx1"/>
              </a:solidFill>
              <a:latin typeface="Calibri" panose="020F0502020204030204" pitchFamily="34" charset="0"/>
              <a:cs typeface="Calibri" panose="020F0502020204030204" pitchFamily="34" charset="0"/>
            </a:endParaRPr>
          </a:p>
        </p:txBody>
      </p:sp>
      <p:pic>
        <p:nvPicPr>
          <p:cNvPr id="6" name="Gráfico 5" descr="Insignia con relleno sólido">
            <a:extLst>
              <a:ext uri="{FF2B5EF4-FFF2-40B4-BE49-F238E27FC236}">
                <a16:creationId xmlns:a16="http://schemas.microsoft.com/office/drawing/2014/main" id="{4D02A810-B9D7-F9FF-C3FF-547D4CC51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157" y="2033515"/>
            <a:ext cx="694814" cy="694814"/>
          </a:xfrm>
          <a:prstGeom prst="rect">
            <a:avLst/>
          </a:prstGeom>
        </p:spPr>
      </p:pic>
      <p:pic>
        <p:nvPicPr>
          <p:cNvPr id="5" name="Imagen 4">
            <a:extLst>
              <a:ext uri="{FF2B5EF4-FFF2-40B4-BE49-F238E27FC236}">
                <a16:creationId xmlns:a16="http://schemas.microsoft.com/office/drawing/2014/main" id="{3CC89DDC-EDEB-30A8-4367-9E67B797647F}"/>
              </a:ext>
            </a:extLst>
          </p:cNvPr>
          <p:cNvPicPr>
            <a:picLocks noChangeAspect="1"/>
          </p:cNvPicPr>
          <p:nvPr/>
        </p:nvPicPr>
        <p:blipFill>
          <a:blip r:embed="rId5"/>
          <a:stretch>
            <a:fillRect/>
          </a:stretch>
        </p:blipFill>
        <p:spPr>
          <a:xfrm>
            <a:off x="1494189" y="2567206"/>
            <a:ext cx="2375533" cy="1903920"/>
          </a:xfrm>
          <a:prstGeom prst="rect">
            <a:avLst/>
          </a:prstGeom>
        </p:spPr>
      </p:pic>
      <p:sp>
        <p:nvSpPr>
          <p:cNvPr id="4" name="CuadroTexto 3">
            <a:extLst>
              <a:ext uri="{FF2B5EF4-FFF2-40B4-BE49-F238E27FC236}">
                <a16:creationId xmlns:a16="http://schemas.microsoft.com/office/drawing/2014/main" id="{289E9178-7606-71D5-06DF-56D53EFE3313}"/>
              </a:ext>
            </a:extLst>
          </p:cNvPr>
          <p:cNvSpPr txBox="1"/>
          <p:nvPr/>
        </p:nvSpPr>
        <p:spPr>
          <a:xfrm>
            <a:off x="651848" y="884562"/>
            <a:ext cx="2368341" cy="584775"/>
          </a:xfrm>
          <a:prstGeom prst="rect">
            <a:avLst/>
          </a:prstGeom>
          <a:noFill/>
        </p:spPr>
        <p:txBody>
          <a:bodyPr wrap="none" rtlCol="0">
            <a:spAutoFit/>
          </a:bodyPr>
          <a:lstStyle/>
          <a:p>
            <a:r>
              <a:rPr lang="es-ES" sz="3200" b="1" dirty="0">
                <a:solidFill>
                  <a:srgbClr val="433B71"/>
                </a:solidFill>
                <a:latin typeface="Calibri" panose="020F0502020204030204" pitchFamily="34" charset="0"/>
                <a:cs typeface="Calibri" panose="020F0502020204030204" pitchFamily="34" charset="0"/>
              </a:rPr>
              <a:t>ACTIVIDAD 2</a:t>
            </a:r>
            <a:endParaRPr lang="es-419" sz="3200" b="1" dirty="0">
              <a:solidFill>
                <a:srgbClr val="433B71"/>
              </a:solidFill>
              <a:latin typeface="Calibri" panose="020F0502020204030204" pitchFamily="34" charset="0"/>
              <a:cs typeface="Calibri" panose="020F0502020204030204" pitchFamily="34" charset="0"/>
            </a:endParaRPr>
          </a:p>
        </p:txBody>
      </p:sp>
      <p:sp>
        <p:nvSpPr>
          <p:cNvPr id="8" name="Rectángulo: esquinas redondeadas 7">
            <a:extLst>
              <a:ext uri="{FF2B5EF4-FFF2-40B4-BE49-F238E27FC236}">
                <a16:creationId xmlns:a16="http://schemas.microsoft.com/office/drawing/2014/main" id="{DAD61E46-5A2F-9E51-DEA2-1C025C330D00}"/>
              </a:ext>
            </a:extLst>
          </p:cNvPr>
          <p:cNvSpPr/>
          <p:nvPr/>
        </p:nvSpPr>
        <p:spPr>
          <a:xfrm>
            <a:off x="5235888" y="2301787"/>
            <a:ext cx="6172784" cy="2850664"/>
          </a:xfrm>
          <a:prstGeom prst="roundRect">
            <a:avLst/>
          </a:prstGeom>
          <a:solidFill>
            <a:srgbClr val="ECF5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¿Es posible que, para algún valor de la variable independiente (cantidad de bandejas), haya más de un valor de la variable dependiente (cantidad total de huevos)? Justifica tu respuesta.</a:t>
            </a:r>
          </a:p>
          <a:p>
            <a:pPr marL="457200" indent="-457200">
              <a:buFont typeface="+mj-lt"/>
              <a:buAutoNum type="alphaLcParenR"/>
            </a:pPr>
            <a:endParaRPr lang="en-US" sz="2000" dirty="0">
              <a:solidFill>
                <a:schemeClr val="tx1"/>
              </a:solidFill>
              <a:latin typeface="Calibri" panose="020F0502020204030204" pitchFamily="34" charset="0"/>
              <a:cs typeface="Calibri" panose="020F0502020204030204" pitchFamily="34" charset="0"/>
            </a:endParaRPr>
          </a:p>
          <a:p>
            <a:pPr marL="457200" indent="-457200">
              <a:buFont typeface="+mj-lt"/>
              <a:buAutoNum type="alphaLcParenR"/>
            </a:pPr>
            <a:r>
              <a:rPr lang="es-419" sz="2000" dirty="0">
                <a:solidFill>
                  <a:schemeClr val="tx1"/>
                </a:solidFill>
                <a:latin typeface="Calibri" panose="020F0502020204030204" pitchFamily="34" charset="0"/>
                <a:cs typeface="Calibri" panose="020F0502020204030204" pitchFamily="34" charset="0"/>
              </a:rPr>
              <a:t>De acuerdo a lo anterior, ¿podemos considerar que la cantidad total de huevos es función de la cantidad de bandejas? Justifica tu respuesta. </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7171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TotalTime>
  <Words>2827</Words>
  <Application>Microsoft Office PowerPoint</Application>
  <PresentationFormat>Panorámica</PresentationFormat>
  <Paragraphs>210</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Aptos</vt:lpstr>
      <vt:lpstr>Aptos Display</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Ricardo Felipe Fredes Silva (ricardo.fredes)</dc:creator>
  <cp:lastModifiedBy>Ricardo Fredes</cp:lastModifiedBy>
  <cp:revision>23</cp:revision>
  <cp:lastPrinted>2025-05-10T13:08:59Z</cp:lastPrinted>
  <dcterms:created xsi:type="dcterms:W3CDTF">2025-05-10T05:39:08Z</dcterms:created>
  <dcterms:modified xsi:type="dcterms:W3CDTF">2025-08-29T04:27:34Z</dcterms:modified>
</cp:coreProperties>
</file>