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  <p:sldId id="268" r:id="rId15"/>
    <p:sldId id="272" r:id="rId16"/>
    <p:sldId id="273" r:id="rId17"/>
    <p:sldId id="270" r:id="rId18"/>
  </p:sldIdLst>
  <p:sldSz cx="12192000" cy="6858000"/>
  <p:notesSz cx="6797675" cy="9929813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3B71"/>
    <a:srgbClr val="62B799"/>
    <a:srgbClr val="008E73"/>
    <a:srgbClr val="D65664"/>
    <a:srgbClr val="00BB99"/>
    <a:srgbClr val="A3CFD9"/>
    <a:srgbClr val="E3E1EF"/>
    <a:srgbClr val="D0CDE5"/>
    <a:srgbClr val="ECF5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710" autoAdjust="0"/>
  </p:normalViewPr>
  <p:slideViewPr>
    <p:cSldViewPr snapToGrid="0">
      <p:cViewPr varScale="1">
        <p:scale>
          <a:sx n="66" d="100"/>
          <a:sy n="66" d="100"/>
        </p:scale>
        <p:origin x="122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419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BEF75-2DD8-456D-9082-E3149AB7E7E7}" type="datetimeFigureOut">
              <a:rPr lang="es-419" smtClean="0"/>
              <a:t>29/8/2025</a:t>
            </a:fld>
            <a:endParaRPr lang="es-419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419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8723"/>
            <a:ext cx="5438140" cy="390986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943160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4" y="943160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73A814-2C84-4F22-A0AC-6292CF9F9392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009998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73A814-2C84-4F22-A0AC-6292CF9F9392}" type="slidenum">
              <a:rPr lang="es-419" smtClean="0"/>
              <a:t>1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0946919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73A814-2C84-4F22-A0AC-6292CF9F9392}" type="slidenum">
              <a:rPr lang="es-419" smtClean="0"/>
              <a:t>10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6816025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73A814-2C84-4F22-A0AC-6292CF9F9392}" type="slidenum">
              <a:rPr lang="es-419" smtClean="0"/>
              <a:t>11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0235242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73A814-2C84-4F22-A0AC-6292CF9F9392}" type="slidenum">
              <a:rPr lang="es-419" smtClean="0"/>
              <a:t>12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835685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18C3D-E319-5598-7490-C6815D2628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03BF8880-8631-0A44-1E80-918067EB6F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A16B7228-9F51-E3DB-C2CE-5B6C5C6773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A2BF321-7BCC-4914-C60F-6F69D626C5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73A814-2C84-4F22-A0AC-6292CF9F9392}" type="slidenum">
              <a:rPr lang="es-419" smtClean="0"/>
              <a:t>13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6359098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9908E6-0C18-9535-B222-3DEAE86FB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F7C2F1A-066F-A827-709A-60EDF4FC79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3B43116E-CBD9-9ADE-A9A2-6F47BCC5DF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FCF02A7-9ACD-1B5E-EDF0-DE8855725B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73A814-2C84-4F22-A0AC-6292CF9F9392}" type="slidenum">
              <a:rPr lang="es-419" smtClean="0"/>
              <a:t>14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41306466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1A895-0E1E-0EF8-E97A-1D51A87A87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D73A667B-ACBC-6DDA-50D7-0D9E918CA0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FC269470-2300-5A84-7469-19F7996CE4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Complete la exposición de estas ideas con los ejemplos incluidos en la ficha de resumen. </a:t>
            </a:r>
            <a:endParaRPr lang="es-419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47CB071-3126-2FC7-B836-474DF376DD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73A814-2C84-4F22-A0AC-6292CF9F9392}" type="slidenum">
              <a:rPr lang="es-419" smtClean="0"/>
              <a:t>15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9889579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FA95C9-5E2A-E265-FC83-E653E4537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6FA3172-D6A9-6B3B-6411-CCB91FA07A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3A5BD301-2493-151B-1B60-ED20F9A433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Complete la exposición de estas ideas con los ejemplos incluidos en la ficha de resumen. </a:t>
            </a:r>
            <a:endParaRPr lang="es-419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3E39D9A-C55C-BFEE-E2F4-C51A045AB8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73A814-2C84-4F22-A0AC-6292CF9F9392}" type="slidenum">
              <a:rPr lang="es-419" smtClean="0"/>
              <a:t>16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1512766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73A814-2C84-4F22-A0AC-6292CF9F9392}" type="slidenum">
              <a:rPr lang="es-419" smtClean="0"/>
              <a:t>17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958159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73A814-2C84-4F22-A0AC-6292CF9F9392}" type="slidenum">
              <a:rPr lang="es-419" smtClean="0"/>
              <a:t>2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9636509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73A814-2C84-4F22-A0AC-6292CF9F9392}" type="slidenum">
              <a:rPr lang="es-419" smtClean="0"/>
              <a:t>3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1141497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73A814-2C84-4F22-A0AC-6292CF9F9392}" type="slidenum">
              <a:rPr lang="es-419" smtClean="0"/>
              <a:t>4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42932229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73A814-2C84-4F22-A0AC-6292CF9F9392}" type="slidenum">
              <a:rPr lang="es-419" smtClean="0"/>
              <a:t>5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197938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l" defTabSz="914400" rtl="0" eaLnBrk="1" latinLnBrk="0" hangingPunct="1"/>
            <a:r>
              <a:rPr lang="es-ES" sz="1200" kern="12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En función de las respuestas de sus estudiantes, puede plantear las siguientes preguntas, </a:t>
            </a:r>
          </a:p>
          <a:p>
            <a:pPr marL="0" algn="l" defTabSz="914400" rtl="0" eaLnBrk="1" latinLnBrk="0" hangingPunct="1"/>
            <a:endParaRPr lang="es-ES" sz="1200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indent="-285750" algn="l" defTabSz="914400" rtl="0" eaLnBrk="1" latinLnBrk="0" hangingPunct="1">
              <a:buFont typeface="Arial" panose="020B0604020202020204" pitchFamily="34" charset="0"/>
              <a:buChar char="•"/>
            </a:pPr>
            <a:r>
              <a:rPr lang="es-419" sz="1200" kern="12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¿Esta característica puede tomar distintos valores?, ¿cuáles?</a:t>
            </a:r>
          </a:p>
          <a:p>
            <a:pPr marL="0" indent="-285750" algn="l" defTabSz="914400" rtl="0" eaLnBrk="1" latinLnBrk="0" hangingPunct="1">
              <a:buFont typeface="Arial" panose="020B0604020202020204" pitchFamily="34" charset="0"/>
              <a:buChar char="•"/>
            </a:pPr>
            <a:r>
              <a:rPr lang="es-419" sz="1200" kern="12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¿Es posible expresar los valores de estas características sin números?, ¿Se pueden representar los valores de esta característica con números?</a:t>
            </a:r>
          </a:p>
          <a:p>
            <a:pPr marL="0" indent="-285750" algn="l" defTabSz="914400" rtl="0" eaLnBrk="1" latinLnBrk="0" hangingPunct="1">
              <a:buFont typeface="Arial" panose="020B0604020202020204" pitchFamily="34" charset="0"/>
              <a:buChar char="•"/>
            </a:pPr>
            <a:r>
              <a:rPr lang="es-419" sz="1200" kern="12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¿De qué manera ese factor hace que la característica cambie?</a:t>
            </a:r>
          </a:p>
          <a:p>
            <a:endParaRPr lang="es-419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73A814-2C84-4F22-A0AC-6292CF9F9392}" type="slidenum">
              <a:rPr lang="es-419" smtClean="0"/>
              <a:t>6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5365939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73A814-2C84-4F22-A0AC-6292CF9F9392}" type="slidenum">
              <a:rPr lang="es-419" smtClean="0"/>
              <a:t>7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8063667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l" defTabSz="914400" rtl="0" eaLnBrk="1" latinLnBrk="0" hangingPunct="1"/>
            <a:r>
              <a:rPr lang="es-419" sz="1200" kern="12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Guíe la discusión para que reconozcan que, a diferencia de las características variables, estas características mantienen un solo valor constante (¿Cuántos valores distintos pueden tomar las características mencionadas? ¿Si lo vemos en otro momento, tendría un valor distinto?).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73A814-2C84-4F22-A0AC-6292CF9F9392}" type="slidenum">
              <a:rPr lang="es-419" smtClean="0"/>
              <a:t>8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3543109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B3039E-0608-A92E-0E94-903D62242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05BBA8E0-F7E9-3C23-0D9F-FE0385AEDB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D0A73D29-52A1-6891-4700-E024857F73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450F351-2E7C-C03F-832F-DD7D750028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73A814-2C84-4F22-A0AC-6292CF9F9392}" type="slidenum">
              <a:rPr lang="es-419" smtClean="0"/>
              <a:t>9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487670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 descr="Interfaz de usuario gráfica&#10;&#10;El contenido generado por IA puede ser incorrecto.">
            <a:extLst>
              <a:ext uri="{FF2B5EF4-FFF2-40B4-BE49-F238E27FC236}">
                <a16:creationId xmlns:a16="http://schemas.microsoft.com/office/drawing/2014/main" id="{AAA793DD-19DE-04CA-2CC4-1B6C3A80B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" y="0"/>
            <a:ext cx="121912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015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9C916B-998A-9BF6-84C7-6EC872D81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D9AE941-3F94-9845-F981-E5128AFC36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C8561BF-6338-DB1C-CB40-C8FDBFDAF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5829-6C3E-46DC-9758-F8C071CE83B2}" type="datetimeFigureOut">
              <a:rPr lang="es-419" smtClean="0"/>
              <a:t>29/8/2025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4EB51C-A33D-02EB-E2DD-6F04A3A8E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E8213A-2CEF-92D5-3B00-EB303140F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0524-24BE-4D52-A89A-3F2CAC2884B2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588563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81ECB1B-A153-711D-F17D-3F946E4D2A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B873905-2C0A-B901-D1B5-DBF00759C9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36D270-4BDE-3F5D-3BA9-75F68F22A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5829-6C3E-46DC-9758-F8C071CE83B2}" type="datetimeFigureOut">
              <a:rPr lang="es-419" smtClean="0"/>
              <a:t>29/8/2025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07D190-A4BE-3CE3-757A-FE98AE4B5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B39DEC-170C-A7A2-A6FB-63D5FF2FA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0524-24BE-4D52-A89A-3F2CAC2884B2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873105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D54583-B0DC-C398-3D5A-5E519B67C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ADC2CC-C8DA-B81A-81AB-70AA2EFB4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06F9DB-8CE9-1241-CAAA-CC9630453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5829-6C3E-46DC-9758-F8C071CE83B2}" type="datetimeFigureOut">
              <a:rPr lang="es-419" smtClean="0"/>
              <a:t>29/8/2025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160708C-83E6-0734-606A-A5CDECEA8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C7ED040-CC8D-C5C1-AA02-C317ABC43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0524-24BE-4D52-A89A-3F2CAC2884B2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033213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D72C0F-B2A1-9D2D-C1AE-914D6C0D2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775B4EE-940C-67E6-0BC7-00D6714F2A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02F48D4-2BA6-CE81-CCAF-307F7929B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5829-6C3E-46DC-9758-F8C071CE83B2}" type="datetimeFigureOut">
              <a:rPr lang="es-419" smtClean="0"/>
              <a:t>29/8/2025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8ECB12-5D72-E3A6-0023-B5E173A77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495E89-62AA-D1B8-459C-0AC1A1FC9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0524-24BE-4D52-A89A-3F2CAC2884B2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858876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8920A2-2989-6749-3E87-6A943FA75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2E7508-7D9B-14AB-FEED-F98E9361A7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BDE97F-300F-7874-A634-A8E8A0CC66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C74BFBF-4018-7B8D-961F-2BC24199B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5829-6C3E-46DC-9758-F8C071CE83B2}" type="datetimeFigureOut">
              <a:rPr lang="es-419" smtClean="0"/>
              <a:t>29/8/2025</a:t>
            </a:fld>
            <a:endParaRPr lang="es-419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EC0D696-00C7-67F7-D085-B4258B375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2D50D46-C6BD-582A-3ED6-1416AC478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0524-24BE-4D52-A89A-3F2CAC2884B2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041244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82334E-BD7C-B5A6-D56B-E53D07525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A51C89F-B27E-D9C6-8E73-550FB9B73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782040F-E77A-2650-F423-EB0CED0CE4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18E3A3E-837F-12C9-E30A-6CC3503A36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23C7AAC-DB22-FDA7-A15B-F00626C8C1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36D92EB-00D1-BBA9-08BC-A2133B789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5829-6C3E-46DC-9758-F8C071CE83B2}" type="datetimeFigureOut">
              <a:rPr lang="es-419" smtClean="0"/>
              <a:t>29/8/2025</a:t>
            </a:fld>
            <a:endParaRPr lang="es-419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04E00ED-CC0D-AFC3-8EB9-1DB0B91C1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25F8C4C-6E35-8CC3-CBF5-F8817FCFA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0524-24BE-4D52-A89A-3F2CAC2884B2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607594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Imagen que contiene Forma&#10;&#10;El contenido generado por IA puede ser incorrecto.">
            <a:extLst>
              <a:ext uri="{FF2B5EF4-FFF2-40B4-BE49-F238E27FC236}">
                <a16:creationId xmlns:a16="http://schemas.microsoft.com/office/drawing/2014/main" id="{8DDA2A24-3B73-ACDB-DBEC-25836A710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" y="0"/>
            <a:ext cx="121912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623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34C6CC13-91E0-17DE-4ADC-5835C3B1B3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" y="0"/>
            <a:ext cx="121912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941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F8F8C3-731E-29E3-E8D6-5F620001E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DCBCE9-BC95-290C-5BDF-5902A6EC0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DDD374A-2E21-0C6B-7C94-171C7647F9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A9651CF-EFC5-908B-DD1F-9D7346D6E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5829-6C3E-46DC-9758-F8C071CE83B2}" type="datetimeFigureOut">
              <a:rPr lang="es-419" smtClean="0"/>
              <a:t>29/8/2025</a:t>
            </a:fld>
            <a:endParaRPr lang="es-419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02C08C0-7C66-A64F-41CF-1B78204F7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28AC1AA-4CFA-6A58-1040-CA2784E78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0524-24BE-4D52-A89A-3F2CAC2884B2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125583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A31E08-D9DB-6ED8-FC22-1679DB608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BF84EE5-C799-9D29-8728-A2AD0DF35A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9A6BA5D-277A-B629-7C06-F300ECB8B3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DD3E240-B9E4-1B8C-74AE-1B751FE46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5829-6C3E-46DC-9758-F8C071CE83B2}" type="datetimeFigureOut">
              <a:rPr lang="es-419" smtClean="0"/>
              <a:t>29/8/2025</a:t>
            </a:fld>
            <a:endParaRPr lang="es-419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2E1134A-BA0F-5356-44BA-6CBFD7AFE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698584-D132-9A2A-648C-405B02D87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0524-24BE-4D52-A89A-3F2CAC2884B2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770341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5BE90B4-0760-7B5E-D5C2-28CF60C91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E114CA3-54C4-446A-9F3F-91408A3305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E93255-EC66-479C-B567-EB74607956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B95829-6C3E-46DC-9758-F8C071CE83B2}" type="datetimeFigureOut">
              <a:rPr lang="es-419" smtClean="0"/>
              <a:t>29/8/2025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955B7A0-5A58-214A-CE7D-FA25062BBB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947607-601C-CF2A-FB22-E998BA9E32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A70524-24BE-4D52-A89A-3F2CAC2884B2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337485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14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9.sv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11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11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7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85D23E2-E915-F0D0-8C71-979E2A9DD6DD}"/>
              </a:ext>
            </a:extLst>
          </p:cNvPr>
          <p:cNvSpPr txBox="1"/>
          <p:nvPr/>
        </p:nvSpPr>
        <p:spPr>
          <a:xfrm>
            <a:off x="4557632" y="4544840"/>
            <a:ext cx="331212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 Funciones </a:t>
            </a:r>
          </a:p>
          <a:p>
            <a:pPr algn="ctr"/>
            <a:r>
              <a:rPr lang="es-E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Lección Variables</a:t>
            </a:r>
          </a:p>
        </p:txBody>
      </p:sp>
    </p:spTree>
    <p:extLst>
      <p:ext uri="{BB962C8B-B14F-4D97-AF65-F5344CB8AC3E}">
        <p14:creationId xmlns:p14="http://schemas.microsoft.com/office/powerpoint/2010/main" val="1110936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E5F939-45BA-6434-B28D-11D31974B1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77DF4D68-1BB1-3BF5-675D-55CFD3F04257}"/>
              </a:ext>
            </a:extLst>
          </p:cNvPr>
          <p:cNvSpPr/>
          <p:nvPr/>
        </p:nvSpPr>
        <p:spPr>
          <a:xfrm>
            <a:off x="452672" y="977774"/>
            <a:ext cx="63376" cy="398353"/>
          </a:xfrm>
          <a:prstGeom prst="rect">
            <a:avLst/>
          </a:prstGeom>
          <a:solidFill>
            <a:srgbClr val="D656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F473914-7B5F-C88F-A214-377907875532}"/>
              </a:ext>
            </a:extLst>
          </p:cNvPr>
          <p:cNvSpPr txBox="1"/>
          <p:nvPr/>
        </p:nvSpPr>
        <p:spPr>
          <a:xfrm>
            <a:off x="651848" y="884562"/>
            <a:ext cx="23683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 2</a:t>
            </a:r>
            <a:endParaRPr lang="es-419" sz="3200" b="1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E3F33F42-7E36-3D4A-876A-39FB34847BA1}"/>
              </a:ext>
            </a:extLst>
          </p:cNvPr>
          <p:cNvSpPr/>
          <p:nvPr/>
        </p:nvSpPr>
        <p:spPr>
          <a:xfrm>
            <a:off x="190920" y="1617785"/>
            <a:ext cx="11273844" cy="4873449"/>
          </a:xfrm>
          <a:prstGeom prst="roundRect">
            <a:avLst/>
          </a:prstGeom>
          <a:solidFill>
            <a:srgbClr val="ECF5F7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419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B6A6B7E0-2807-71D4-C3BA-B77E7033BFC1}"/>
              </a:ext>
            </a:extLst>
          </p:cNvPr>
          <p:cNvCxnSpPr>
            <a:cxnSpLocks/>
          </p:cNvCxnSpPr>
          <p:nvPr/>
        </p:nvCxnSpPr>
        <p:spPr>
          <a:xfrm>
            <a:off x="3155989" y="977774"/>
            <a:ext cx="1717" cy="398353"/>
          </a:xfrm>
          <a:prstGeom prst="line">
            <a:avLst/>
          </a:prstGeom>
          <a:ln>
            <a:solidFill>
              <a:srgbClr val="433B7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6C15E8E9-07FC-39AD-8684-646E096998D0}"/>
              </a:ext>
            </a:extLst>
          </p:cNvPr>
          <p:cNvSpPr txBox="1"/>
          <p:nvPr/>
        </p:nvSpPr>
        <p:spPr>
          <a:xfrm>
            <a:off x="3230131" y="946116"/>
            <a:ext cx="33909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¿Cuáles son las variables?</a:t>
            </a:r>
            <a:endParaRPr lang="es-419" sz="2400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F45D009F-3736-0B5A-8CBC-41C851C502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694802"/>
              </p:ext>
            </p:extLst>
          </p:nvPr>
        </p:nvGraphicFramePr>
        <p:xfrm>
          <a:off x="760782" y="4051037"/>
          <a:ext cx="10289511" cy="2176129"/>
        </p:xfrm>
        <a:graphic>
          <a:graphicData uri="http://schemas.openxmlformats.org/drawingml/2006/table">
            <a:tbl>
              <a:tblPr/>
              <a:tblGrid>
                <a:gridCol w="2002449">
                  <a:extLst>
                    <a:ext uri="{9D8B030D-6E8A-4147-A177-3AD203B41FA5}">
                      <a16:colId xmlns:a16="http://schemas.microsoft.com/office/drawing/2014/main" val="1850880034"/>
                    </a:ext>
                  </a:extLst>
                </a:gridCol>
                <a:gridCol w="1956239">
                  <a:extLst>
                    <a:ext uri="{9D8B030D-6E8A-4147-A177-3AD203B41FA5}">
                      <a16:colId xmlns:a16="http://schemas.microsoft.com/office/drawing/2014/main" val="2295375038"/>
                    </a:ext>
                  </a:extLst>
                </a:gridCol>
                <a:gridCol w="2695606">
                  <a:extLst>
                    <a:ext uri="{9D8B030D-6E8A-4147-A177-3AD203B41FA5}">
                      <a16:colId xmlns:a16="http://schemas.microsoft.com/office/drawing/2014/main" val="4035633977"/>
                    </a:ext>
                  </a:extLst>
                </a:gridCol>
                <a:gridCol w="877997">
                  <a:extLst>
                    <a:ext uri="{9D8B030D-6E8A-4147-A177-3AD203B41FA5}">
                      <a16:colId xmlns:a16="http://schemas.microsoft.com/office/drawing/2014/main" val="999081360"/>
                    </a:ext>
                  </a:extLst>
                </a:gridCol>
                <a:gridCol w="2757220">
                  <a:extLst>
                    <a:ext uri="{9D8B030D-6E8A-4147-A177-3AD203B41FA5}">
                      <a16:colId xmlns:a16="http://schemas.microsoft.com/office/drawing/2014/main" val="4181068687"/>
                    </a:ext>
                  </a:extLst>
                </a:gridCol>
              </a:tblGrid>
              <a:tr h="277396">
                <a:tc rowSpan="4"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s-419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Situación</a:t>
                      </a:r>
                      <a:endParaRPr lang="es-419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 rtl="0" fontAlgn="t">
                        <a:buNone/>
                      </a:pPr>
                      <a:r>
                        <a:rPr lang="es-419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s-419" sz="1600" b="1" i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Ejemplo</a:t>
                      </a:r>
                      <a:r>
                        <a:rPr lang="es-419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s-419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992" marR="35992" marT="35992" marB="35992">
                    <a:lnL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71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s-419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Variables</a:t>
                      </a:r>
                      <a:endParaRPr lang="es-419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7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s-419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Temperatura del café</a:t>
                      </a:r>
                      <a:endParaRPr lang="es-419" sz="16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992" marR="35992" marT="35992" marB="35992">
                    <a:lnL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s-419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Valores</a:t>
                      </a:r>
                      <a:endParaRPr lang="es-419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992" marR="35992" marT="35992" marB="35992" anchor="ctr">
                    <a:lnL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7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buNone/>
                      </a:pPr>
                      <a:r>
                        <a:rPr lang="es-419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10°C, 20°C,...</a:t>
                      </a:r>
                      <a:endParaRPr lang="es-419" sz="16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992" marR="35992" marT="35992" marB="35992">
                    <a:lnL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4485193"/>
                  </a:ext>
                </a:extLst>
              </a:tr>
              <a:tr h="364571">
                <a:tc v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s-419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Tiempo desde que se sirvió</a:t>
                      </a:r>
                      <a:endParaRPr lang="es-419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992" marR="35992" marT="35992" marB="35992">
                    <a:lnL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 fontAlgn="t">
                        <a:buNone/>
                      </a:pPr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 min, 5 min, 10 min,...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992" marR="35992" marT="35992" marB="35992">
                    <a:lnL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9446475"/>
                  </a:ext>
                </a:extLst>
              </a:tr>
              <a:tr h="692230">
                <a:tc v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s-419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¿Una variable depende de la otra?</a:t>
                      </a:r>
                      <a:endParaRPr lang="es-419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992" marR="35992" marT="35992" marB="35992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7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 rtl="0" fontAlgn="t">
                        <a:buNone/>
                      </a:pPr>
                      <a:r>
                        <a:rPr lang="es-419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 temperatura del café </a:t>
                      </a:r>
                      <a:r>
                        <a:rPr lang="es-419" sz="1600" b="0" i="0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depende</a:t>
                      </a:r>
                      <a:r>
                        <a:rPr lang="es-419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de cuánto tiempo ha pasado desde que se sirvió.</a:t>
                      </a:r>
                      <a:endParaRPr lang="es-419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992" marR="35992" marT="35992" marB="35992">
                    <a:lnL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5739974"/>
                  </a:ext>
                </a:extLst>
              </a:tr>
              <a:tr h="692230">
                <a:tc v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s-419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¿Cómo cambia esa variable cuando la otra cambia?</a:t>
                      </a:r>
                      <a:endParaRPr lang="es-419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992" marR="35992" marT="35992" marB="35992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7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 rtl="0" fontAlgn="t">
                        <a:buNone/>
                      </a:pPr>
                      <a:r>
                        <a:rPr lang="es-419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 temperatura del café baja a medida que pasa el tiempo desde que se sirvió.</a:t>
                      </a:r>
                      <a:endParaRPr lang="es-419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992" marR="35992" marT="35992" marB="35992">
                    <a:lnL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2996628"/>
                  </a:ext>
                </a:extLst>
              </a:tr>
            </a:tbl>
          </a:graphicData>
        </a:graphic>
      </p:graphicFrame>
      <p:pic>
        <p:nvPicPr>
          <p:cNvPr id="8" name="Imagen 7">
            <a:extLst>
              <a:ext uri="{FF2B5EF4-FFF2-40B4-BE49-F238E27FC236}">
                <a16:creationId xmlns:a16="http://schemas.microsoft.com/office/drawing/2014/main" id="{3B2C8667-7552-CFDB-78D3-93CC15954D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635" y="4645657"/>
            <a:ext cx="1176259" cy="1189115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62AEE347-C285-83AD-5E20-1DE453099295}"/>
              </a:ext>
            </a:extLst>
          </p:cNvPr>
          <p:cNvSpPr txBox="1"/>
          <p:nvPr/>
        </p:nvSpPr>
        <p:spPr>
          <a:xfrm>
            <a:off x="651848" y="1970747"/>
            <a:ext cx="7261090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419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Observa las siguientes imágenes, para cada una: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419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Identifica dos variables presentes en la situación representada.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419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Describe los posibles valores que pueden tomar esas variables.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419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Indica si una de las variables depende de la otra.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419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Explica cómo cambia esa variable cuando cambia la otra.</a:t>
            </a:r>
          </a:p>
          <a:p>
            <a:r>
              <a:rPr lang="es-419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Puedes utilizar el ejemplo del café que aparece en la tabla como referencia</a:t>
            </a:r>
            <a:r>
              <a:rPr lang="es-419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4254222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2DB5B9-D24F-DB1E-C744-A9AF16975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3244C49F-F11A-3380-12D7-826F7C364A6E}"/>
              </a:ext>
            </a:extLst>
          </p:cNvPr>
          <p:cNvSpPr/>
          <p:nvPr/>
        </p:nvSpPr>
        <p:spPr>
          <a:xfrm>
            <a:off x="200317" y="1624331"/>
            <a:ext cx="11228653" cy="4349107"/>
          </a:xfrm>
          <a:prstGeom prst="roundRect">
            <a:avLst/>
          </a:prstGeom>
          <a:solidFill>
            <a:srgbClr val="ECF5F7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419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9A8480F-5ADC-BA3D-3812-47EB7D655C32}"/>
              </a:ext>
            </a:extLst>
          </p:cNvPr>
          <p:cNvSpPr/>
          <p:nvPr/>
        </p:nvSpPr>
        <p:spPr>
          <a:xfrm>
            <a:off x="452672" y="977774"/>
            <a:ext cx="63376" cy="398353"/>
          </a:xfrm>
          <a:prstGeom prst="rect">
            <a:avLst/>
          </a:prstGeom>
          <a:solidFill>
            <a:srgbClr val="D656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870DC9B-E746-F7F5-FAEE-3588BC3D81A5}"/>
              </a:ext>
            </a:extLst>
          </p:cNvPr>
          <p:cNvSpPr txBox="1"/>
          <p:nvPr/>
        </p:nvSpPr>
        <p:spPr>
          <a:xfrm>
            <a:off x="651848" y="884562"/>
            <a:ext cx="23683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 2</a:t>
            </a:r>
            <a:endParaRPr lang="es-419" sz="3200" b="1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838289C2-AE13-3A66-10DA-EBB1288F1073}"/>
              </a:ext>
            </a:extLst>
          </p:cNvPr>
          <p:cNvCxnSpPr>
            <a:cxnSpLocks/>
          </p:cNvCxnSpPr>
          <p:nvPr/>
        </p:nvCxnSpPr>
        <p:spPr>
          <a:xfrm>
            <a:off x="3155989" y="977774"/>
            <a:ext cx="1717" cy="398353"/>
          </a:xfrm>
          <a:prstGeom prst="line">
            <a:avLst/>
          </a:prstGeom>
          <a:ln>
            <a:solidFill>
              <a:srgbClr val="433B7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A215296C-E08B-F122-CB6E-5C26A94B86A3}"/>
              </a:ext>
            </a:extLst>
          </p:cNvPr>
          <p:cNvSpPr txBox="1"/>
          <p:nvPr/>
        </p:nvSpPr>
        <p:spPr>
          <a:xfrm>
            <a:off x="3230131" y="946116"/>
            <a:ext cx="33909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¿Cuáles son las variables?</a:t>
            </a:r>
            <a:endParaRPr lang="es-419" sz="2400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BB586949-5D53-413E-A639-5E3F7F458F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9105851"/>
              </p:ext>
            </p:extLst>
          </p:nvPr>
        </p:nvGraphicFramePr>
        <p:xfrm>
          <a:off x="763030" y="1844811"/>
          <a:ext cx="10289511" cy="2054209"/>
        </p:xfrm>
        <a:graphic>
          <a:graphicData uri="http://schemas.openxmlformats.org/drawingml/2006/table">
            <a:tbl>
              <a:tblPr/>
              <a:tblGrid>
                <a:gridCol w="2002449">
                  <a:extLst>
                    <a:ext uri="{9D8B030D-6E8A-4147-A177-3AD203B41FA5}">
                      <a16:colId xmlns:a16="http://schemas.microsoft.com/office/drawing/2014/main" val="1850880034"/>
                    </a:ext>
                  </a:extLst>
                </a:gridCol>
                <a:gridCol w="1956239">
                  <a:extLst>
                    <a:ext uri="{9D8B030D-6E8A-4147-A177-3AD203B41FA5}">
                      <a16:colId xmlns:a16="http://schemas.microsoft.com/office/drawing/2014/main" val="2295375038"/>
                    </a:ext>
                  </a:extLst>
                </a:gridCol>
                <a:gridCol w="2695606">
                  <a:extLst>
                    <a:ext uri="{9D8B030D-6E8A-4147-A177-3AD203B41FA5}">
                      <a16:colId xmlns:a16="http://schemas.microsoft.com/office/drawing/2014/main" val="4035633977"/>
                    </a:ext>
                  </a:extLst>
                </a:gridCol>
                <a:gridCol w="877997">
                  <a:extLst>
                    <a:ext uri="{9D8B030D-6E8A-4147-A177-3AD203B41FA5}">
                      <a16:colId xmlns:a16="http://schemas.microsoft.com/office/drawing/2014/main" val="999081360"/>
                    </a:ext>
                  </a:extLst>
                </a:gridCol>
                <a:gridCol w="2757220">
                  <a:extLst>
                    <a:ext uri="{9D8B030D-6E8A-4147-A177-3AD203B41FA5}">
                      <a16:colId xmlns:a16="http://schemas.microsoft.com/office/drawing/2014/main" val="4181068687"/>
                    </a:ext>
                  </a:extLst>
                </a:gridCol>
              </a:tblGrid>
              <a:tr h="277396">
                <a:tc rowSpan="4"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s-419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Situación</a:t>
                      </a:r>
                      <a:endParaRPr lang="es-419" sz="14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 rtl="0" fontAlgn="t">
                        <a:buNone/>
                      </a:pPr>
                      <a:r>
                        <a:rPr lang="es-419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s-419" sz="1400" b="1" i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Ejemplo</a:t>
                      </a:r>
                      <a:r>
                        <a:rPr lang="es-419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s-419" sz="14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992" marR="35992" marT="35992" marB="35992">
                    <a:lnL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71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s-419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Variables</a:t>
                      </a:r>
                      <a:endParaRPr lang="es-419" sz="14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7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s-419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Temperatura del café</a:t>
                      </a:r>
                      <a:endParaRPr lang="es-419" sz="14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992" marR="35992" marT="35992" marB="35992">
                    <a:lnL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s-419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Valores</a:t>
                      </a:r>
                      <a:endParaRPr lang="es-419" sz="14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992" marR="35992" marT="35992" marB="35992" anchor="ctr">
                    <a:lnL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7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buNone/>
                      </a:pPr>
                      <a:r>
                        <a:rPr lang="es-419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10°C, 20°C,...</a:t>
                      </a:r>
                      <a:endParaRPr lang="es-419" sz="14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992" marR="35992" marT="35992" marB="35992">
                    <a:lnL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4485193"/>
                  </a:ext>
                </a:extLst>
              </a:tr>
              <a:tr h="364571">
                <a:tc v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Tiempo desde que se sirvió</a:t>
                      </a:r>
                      <a:endParaRPr lang="es-419" sz="14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992" marR="35992" marT="35992" marB="35992">
                    <a:lnL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 fontAlgn="t">
                        <a:buNone/>
                      </a:pPr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 min, 5 min, 10 min,...</a:t>
                      </a:r>
                      <a:endParaRPr lang="sv-SE" sz="14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992" marR="35992" marT="35992" marB="35992">
                    <a:lnL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9446475"/>
                  </a:ext>
                </a:extLst>
              </a:tr>
              <a:tr h="692230">
                <a:tc v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s-419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¿Una variable depende de la otra?</a:t>
                      </a:r>
                      <a:endParaRPr lang="es-419" sz="14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992" marR="35992" marT="35992" marB="35992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7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 rtl="0" fontAlgn="t">
                        <a:buNone/>
                      </a:pPr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 temperatura del café </a:t>
                      </a:r>
                      <a:r>
                        <a:rPr lang="es-419" sz="1400" b="0" i="0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depende</a:t>
                      </a:r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de cuánto tiempo ha pasado desde que se sirvió.</a:t>
                      </a:r>
                      <a:endParaRPr lang="es-419" sz="14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992" marR="35992" marT="35992" marB="35992">
                    <a:lnL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5739974"/>
                  </a:ext>
                </a:extLst>
              </a:tr>
              <a:tr h="692230">
                <a:tc v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s-419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¿Cómo cambia esa variable cuando la otra cambia?</a:t>
                      </a:r>
                      <a:endParaRPr lang="es-419" sz="14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992" marR="35992" marT="35992" marB="35992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7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 rtl="0" fontAlgn="t">
                        <a:buNone/>
                      </a:pPr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 temperatura del café baja a medida que pasa el tiempo desde que se sirvió.</a:t>
                      </a:r>
                      <a:endParaRPr lang="es-419" sz="14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992" marR="35992" marT="35992" marB="35992">
                    <a:lnL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33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2996628"/>
                  </a:ext>
                </a:extLst>
              </a:tr>
            </a:tbl>
          </a:graphicData>
        </a:graphic>
      </p:graphicFrame>
      <p:pic>
        <p:nvPicPr>
          <p:cNvPr id="8" name="Imagen 7">
            <a:extLst>
              <a:ext uri="{FF2B5EF4-FFF2-40B4-BE49-F238E27FC236}">
                <a16:creationId xmlns:a16="http://schemas.microsoft.com/office/drawing/2014/main" id="{C32AE338-235B-B99A-D9E4-E3524AC06F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9631" y="2401380"/>
            <a:ext cx="1176259" cy="118911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2E0936DE-F3F7-F009-8C44-4806A6C7E2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4647" y="4535638"/>
            <a:ext cx="1228066" cy="1222218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D27578E2-188C-E3EF-0EAE-4F9E912839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9718" y="4535638"/>
            <a:ext cx="1228067" cy="1249059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5DBCF0DE-611C-5E07-BB49-46D88F3AB3D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97663" y="4537629"/>
            <a:ext cx="1136082" cy="1172231"/>
          </a:xfrm>
          <a:prstGeom prst="rect">
            <a:avLst/>
          </a:prstGeom>
        </p:spPr>
      </p:pic>
      <p:sp>
        <p:nvSpPr>
          <p:cNvPr id="16" name="CuadroTexto 15">
            <a:extLst>
              <a:ext uri="{FF2B5EF4-FFF2-40B4-BE49-F238E27FC236}">
                <a16:creationId xmlns:a16="http://schemas.microsoft.com/office/drawing/2014/main" id="{34FFB572-8AEB-A6DF-2DE4-4635EB2CE2C6}"/>
              </a:ext>
            </a:extLst>
          </p:cNvPr>
          <p:cNvSpPr txBox="1"/>
          <p:nvPr/>
        </p:nvSpPr>
        <p:spPr>
          <a:xfrm>
            <a:off x="1404645" y="4061472"/>
            <a:ext cx="13480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b="1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Situación 1</a:t>
            </a:r>
            <a:endParaRPr lang="es-419" sz="2000" b="1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F860DB7-06C0-6B0E-9173-3DBBB123503F}"/>
              </a:ext>
            </a:extLst>
          </p:cNvPr>
          <p:cNvSpPr txBox="1"/>
          <p:nvPr/>
        </p:nvSpPr>
        <p:spPr>
          <a:xfrm>
            <a:off x="4601585" y="4061472"/>
            <a:ext cx="13480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b="1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Situación 2</a:t>
            </a:r>
            <a:endParaRPr lang="es-419" sz="2000" b="1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494EBB5-829F-F5E9-B7F3-2D16D49563FC}"/>
              </a:ext>
            </a:extLst>
          </p:cNvPr>
          <p:cNvSpPr txBox="1"/>
          <p:nvPr/>
        </p:nvSpPr>
        <p:spPr>
          <a:xfrm>
            <a:off x="8516692" y="4071893"/>
            <a:ext cx="13480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b="1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Situación 3</a:t>
            </a:r>
          </a:p>
          <a:p>
            <a:pPr algn="just"/>
            <a:endParaRPr lang="es-ES" sz="2000" b="1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69A864F-55E3-5299-42A7-C45899FEF85C}"/>
              </a:ext>
            </a:extLst>
          </p:cNvPr>
          <p:cNvSpPr txBox="1"/>
          <p:nvPr/>
        </p:nvSpPr>
        <p:spPr>
          <a:xfrm>
            <a:off x="8522993" y="4664282"/>
            <a:ext cx="268353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600" i="1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*Imagen muestra entradas de una película y reacciones en redes sociales </a:t>
            </a:r>
          </a:p>
          <a:p>
            <a:pPr algn="just"/>
            <a:endParaRPr lang="es-ES" sz="2000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2BDA5BA4-A25F-D836-20FB-3783C96D1276}"/>
              </a:ext>
            </a:extLst>
          </p:cNvPr>
          <p:cNvSpPr txBox="1"/>
          <p:nvPr/>
        </p:nvSpPr>
        <p:spPr>
          <a:xfrm>
            <a:off x="1593384" y="6056890"/>
            <a:ext cx="94591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Trabajo en parejas</a:t>
            </a:r>
            <a:endParaRPr lang="es-419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1" name="Gráfico 20" descr="Dos hombres con relleno sólido">
            <a:extLst>
              <a:ext uri="{FF2B5EF4-FFF2-40B4-BE49-F238E27FC236}">
                <a16:creationId xmlns:a16="http://schemas.microsoft.com/office/drawing/2014/main" id="{063247D9-7AE1-48FA-C6CE-0B038D2BC0F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 b="62624"/>
          <a:stretch/>
        </p:blipFill>
        <p:spPr>
          <a:xfrm>
            <a:off x="580167" y="6021587"/>
            <a:ext cx="1070494" cy="400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60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EE159-E8DC-1396-B973-903989096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C65E797E-6C93-D3B4-1B5A-2A9C3DD072C6}"/>
              </a:ext>
            </a:extLst>
          </p:cNvPr>
          <p:cNvSpPr/>
          <p:nvPr/>
        </p:nvSpPr>
        <p:spPr>
          <a:xfrm>
            <a:off x="452672" y="977774"/>
            <a:ext cx="63376" cy="398353"/>
          </a:xfrm>
          <a:prstGeom prst="rect">
            <a:avLst/>
          </a:prstGeom>
          <a:solidFill>
            <a:srgbClr val="D656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53F8BF4-E729-7748-38F5-C67E9AA9786F}"/>
              </a:ext>
            </a:extLst>
          </p:cNvPr>
          <p:cNvSpPr txBox="1"/>
          <p:nvPr/>
        </p:nvSpPr>
        <p:spPr>
          <a:xfrm>
            <a:off x="651848" y="884562"/>
            <a:ext cx="23683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 2</a:t>
            </a:r>
            <a:endParaRPr lang="es-419" sz="3200" b="1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09246959-329E-2894-A869-2052EB92BFC5}"/>
              </a:ext>
            </a:extLst>
          </p:cNvPr>
          <p:cNvCxnSpPr>
            <a:cxnSpLocks/>
          </p:cNvCxnSpPr>
          <p:nvPr/>
        </p:nvCxnSpPr>
        <p:spPr>
          <a:xfrm>
            <a:off x="3155989" y="977774"/>
            <a:ext cx="1717" cy="398353"/>
          </a:xfrm>
          <a:prstGeom prst="line">
            <a:avLst/>
          </a:prstGeom>
          <a:ln>
            <a:solidFill>
              <a:srgbClr val="433B7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1BC90657-29A2-F80E-9230-A3FC9078E074}"/>
              </a:ext>
            </a:extLst>
          </p:cNvPr>
          <p:cNvSpPr txBox="1"/>
          <p:nvPr/>
        </p:nvSpPr>
        <p:spPr>
          <a:xfrm>
            <a:off x="3230131" y="946116"/>
            <a:ext cx="33909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¿Cuáles son las variables?</a:t>
            </a:r>
            <a:endParaRPr lang="es-419" sz="2400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1AEC418A-AB8A-84D1-6D0E-F19701B6C7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848" y="2198160"/>
            <a:ext cx="1236729" cy="1230840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6A13DBFA-3E1D-ED88-FF58-B413DF8685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848" y="3573155"/>
            <a:ext cx="1228067" cy="1249059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3C2A8221-2C80-797D-545A-A7B8EDB3B3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1848" y="4966369"/>
            <a:ext cx="1228066" cy="1267142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94C50BF6-D1D9-F9A6-83C3-655E968E769D}"/>
              </a:ext>
            </a:extLst>
          </p:cNvPr>
          <p:cNvSpPr txBox="1"/>
          <p:nvPr/>
        </p:nvSpPr>
        <p:spPr>
          <a:xfrm>
            <a:off x="3020189" y="2257483"/>
            <a:ext cx="22724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200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Reflexionemos </a:t>
            </a:r>
            <a:endParaRPr lang="es-419" sz="2200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Gráfico 9" descr="Usuarios con relleno sólido">
            <a:extLst>
              <a:ext uri="{FF2B5EF4-FFF2-40B4-BE49-F238E27FC236}">
                <a16:creationId xmlns:a16="http://schemas.microsoft.com/office/drawing/2014/main" id="{615836D8-5DCF-AC60-2D2D-39F7C911D42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311373" y="2198159"/>
            <a:ext cx="584775" cy="584775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545BC25A-4240-1666-E108-C7E45DDEC8AE}"/>
              </a:ext>
            </a:extLst>
          </p:cNvPr>
          <p:cNvSpPr txBox="1"/>
          <p:nvPr/>
        </p:nvSpPr>
        <p:spPr>
          <a:xfrm>
            <a:off x="2468545" y="3137727"/>
            <a:ext cx="899662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sz="2200" dirty="0">
                <a:latin typeface="Calibri" panose="020F0502020204030204" pitchFamily="34" charset="0"/>
                <a:cs typeface="Calibri" panose="020F0502020204030204" pitchFamily="34" charset="0"/>
              </a:rPr>
              <a:t>¿De qué manera se observa esa variable en la imagen?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sz="2200" dirty="0">
                <a:latin typeface="Calibri" panose="020F0502020204030204" pitchFamily="34" charset="0"/>
                <a:cs typeface="Calibri" panose="020F0502020204030204" pitchFamily="34" charset="0"/>
              </a:rPr>
              <a:t>¿Cómo sabemos si una característica puede cambiar?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sz="2200" dirty="0">
                <a:latin typeface="Calibri" panose="020F0502020204030204" pitchFamily="34" charset="0"/>
                <a:cs typeface="Calibri" panose="020F0502020204030204" pitchFamily="34" charset="0"/>
              </a:rPr>
              <a:t>¿Qué otros valores podría tomar las variables que han mencionado?¿Podemos expresarlos de otra manera, como con números o palabras?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sz="2200" dirty="0">
                <a:latin typeface="Calibri" panose="020F0502020204030204" pitchFamily="34" charset="0"/>
                <a:cs typeface="Calibri" panose="020F0502020204030204" pitchFamily="34" charset="0"/>
              </a:rPr>
              <a:t>¿Qué pasa con una variable si la otra aumenta o disminuye? ¿Cambiaría si la otra no lo hace?</a:t>
            </a:r>
          </a:p>
        </p:txBody>
      </p:sp>
    </p:spTree>
    <p:extLst>
      <p:ext uri="{BB962C8B-B14F-4D97-AF65-F5344CB8AC3E}">
        <p14:creationId xmlns:p14="http://schemas.microsoft.com/office/powerpoint/2010/main" val="30747887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268F0A-8F0B-459F-BF2D-FD1BB4DC25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32BCE65E-72D7-D91C-537F-EBCE0D183817}"/>
              </a:ext>
            </a:extLst>
          </p:cNvPr>
          <p:cNvSpPr/>
          <p:nvPr/>
        </p:nvSpPr>
        <p:spPr>
          <a:xfrm>
            <a:off x="452672" y="977774"/>
            <a:ext cx="63376" cy="398353"/>
          </a:xfrm>
          <a:prstGeom prst="rect">
            <a:avLst/>
          </a:prstGeom>
          <a:solidFill>
            <a:srgbClr val="D656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03241D9-5C6C-D2D3-A168-0818E2634A8B}"/>
              </a:ext>
            </a:extLst>
          </p:cNvPr>
          <p:cNvSpPr txBox="1"/>
          <p:nvPr/>
        </p:nvSpPr>
        <p:spPr>
          <a:xfrm>
            <a:off x="651848" y="884562"/>
            <a:ext cx="28382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CONCLUSIONES</a:t>
            </a:r>
            <a:endParaRPr lang="es-419" sz="3200" b="1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5EB71E09-E47E-EA5A-54E3-5E9F45BC8409}"/>
              </a:ext>
            </a:extLst>
          </p:cNvPr>
          <p:cNvSpPr/>
          <p:nvPr/>
        </p:nvSpPr>
        <p:spPr>
          <a:xfrm>
            <a:off x="516048" y="3871457"/>
            <a:ext cx="10851433" cy="1074386"/>
          </a:xfrm>
          <a:prstGeom prst="roundRect">
            <a:avLst/>
          </a:prstGeom>
          <a:solidFill>
            <a:srgbClr val="433B71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419" sz="2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una variable depende de otra diremos que existe una </a:t>
            </a:r>
            <a:r>
              <a:rPr lang="es-419" sz="2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relación de dependencia</a:t>
            </a:r>
          </a:p>
          <a:p>
            <a:pPr algn="ctr"/>
            <a:r>
              <a:rPr lang="es-419" sz="2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entre ellas.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3CFAAB5-886A-C1A6-AD5B-708874B1AE78}"/>
              </a:ext>
            </a:extLst>
          </p:cNvPr>
          <p:cNvSpPr txBox="1"/>
          <p:nvPr/>
        </p:nvSpPr>
        <p:spPr>
          <a:xfrm>
            <a:off x="452672" y="2393836"/>
            <a:ext cx="107048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sz="2200" dirty="0">
                <a:latin typeface="Calibri" panose="020F0502020204030204" pitchFamily="34" charset="0"/>
                <a:cs typeface="Calibri" panose="020F0502020204030204" pitchFamily="34" charset="0"/>
              </a:rPr>
              <a:t>Algunas variables están relacionadas de tal manera que el cambio en una de ellas provoca un cambio en la otra. En este caso, decimos que una variable </a:t>
            </a:r>
            <a:r>
              <a:rPr lang="es-419" sz="2200" b="1" dirty="0">
                <a:latin typeface="Calibri" panose="020F0502020204030204" pitchFamily="34" charset="0"/>
                <a:cs typeface="Calibri" panose="020F0502020204030204" pitchFamily="34" charset="0"/>
              </a:rPr>
              <a:t>depende</a:t>
            </a:r>
            <a:r>
              <a:rPr lang="es-419" sz="2200" dirty="0">
                <a:latin typeface="Calibri" panose="020F0502020204030204" pitchFamily="34" charset="0"/>
                <a:cs typeface="Calibri" panose="020F0502020204030204" pitchFamily="34" charset="0"/>
              </a:rPr>
              <a:t> de la otra</a:t>
            </a:r>
          </a:p>
        </p:txBody>
      </p:sp>
    </p:spTree>
    <p:extLst>
      <p:ext uri="{BB962C8B-B14F-4D97-AF65-F5344CB8AC3E}">
        <p14:creationId xmlns:p14="http://schemas.microsoft.com/office/powerpoint/2010/main" val="457811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B45CF2-1AE7-BCAF-B037-72F79F90C7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0EEA0EC5-DDB4-30C5-4C6B-C9FD88C3FC28}"/>
              </a:ext>
            </a:extLst>
          </p:cNvPr>
          <p:cNvSpPr/>
          <p:nvPr/>
        </p:nvSpPr>
        <p:spPr>
          <a:xfrm>
            <a:off x="452672" y="977774"/>
            <a:ext cx="63376" cy="398353"/>
          </a:xfrm>
          <a:prstGeom prst="rect">
            <a:avLst/>
          </a:prstGeom>
          <a:solidFill>
            <a:srgbClr val="D656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4989AED-0AF7-53B7-0A88-ECC8A7CF345D}"/>
              </a:ext>
            </a:extLst>
          </p:cNvPr>
          <p:cNvSpPr txBox="1"/>
          <p:nvPr/>
        </p:nvSpPr>
        <p:spPr>
          <a:xfrm>
            <a:off x="651848" y="884562"/>
            <a:ext cx="28382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CONCLUSIONES</a:t>
            </a:r>
            <a:endParaRPr lang="es-419" sz="3200" b="1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FFF414E-8337-2A35-842A-2BE55C705B9D}"/>
              </a:ext>
            </a:extLst>
          </p:cNvPr>
          <p:cNvSpPr txBox="1"/>
          <p:nvPr/>
        </p:nvSpPr>
        <p:spPr>
          <a:xfrm>
            <a:off x="3018767" y="2117970"/>
            <a:ext cx="87758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419" sz="2000" dirty="0">
                <a:latin typeface="Calibri" panose="020F0502020204030204" pitchFamily="34" charset="0"/>
                <a:cs typeface="Calibri" panose="020F0502020204030204" pitchFamily="34" charset="0"/>
              </a:rPr>
              <a:t>Un ejemplo de </a:t>
            </a:r>
            <a:r>
              <a:rPr lang="es-419" sz="2000" b="1" dirty="0">
                <a:latin typeface="Calibri" panose="020F0502020204030204" pitchFamily="34" charset="0"/>
                <a:cs typeface="Calibri" panose="020F0502020204030204" pitchFamily="34" charset="0"/>
              </a:rPr>
              <a:t>relación de dependencia</a:t>
            </a:r>
            <a:r>
              <a:rPr lang="es-419" sz="2000" dirty="0">
                <a:latin typeface="Calibri" panose="020F0502020204030204" pitchFamily="34" charset="0"/>
                <a:cs typeface="Calibri" panose="020F0502020204030204" pitchFamily="34" charset="0"/>
              </a:rPr>
              <a:t>, es el caso de en que la longitud de la sombra de un árbol varía según la posición del sol.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BE59336-587F-52C1-ADB5-BDB2135475CB}"/>
              </a:ext>
            </a:extLst>
          </p:cNvPr>
          <p:cNvSpPr txBox="1"/>
          <p:nvPr/>
        </p:nvSpPr>
        <p:spPr>
          <a:xfrm>
            <a:off x="484360" y="3606176"/>
            <a:ext cx="49625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419" sz="2000" dirty="0">
                <a:latin typeface="Calibri" panose="020F0502020204030204" pitchFamily="34" charset="0"/>
                <a:cs typeface="Calibri" panose="020F0502020204030204" pitchFamily="34" charset="0"/>
              </a:rPr>
              <a:t>Una forma de explicar cómo cambia una variable en relación con otra es describir qué sucede con la primera variable cuando la otra cambia de valor.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60E0B0A-08E6-594F-3398-B5DDEB807CA8}"/>
              </a:ext>
            </a:extLst>
          </p:cNvPr>
          <p:cNvSpPr txBox="1"/>
          <p:nvPr/>
        </p:nvSpPr>
        <p:spPr>
          <a:xfrm>
            <a:off x="516048" y="5526283"/>
            <a:ext cx="42654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419" sz="2000" dirty="0">
                <a:latin typeface="Calibri" panose="020F0502020204030204" pitchFamily="34" charset="0"/>
                <a:cs typeface="Calibri" panose="020F0502020204030204" pitchFamily="34" charset="0"/>
              </a:rPr>
              <a:t>Hay situaciones en las que no es claro cuál variable depende de cuál. 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31C92A9C-CEF8-6A7A-3C7A-49BC804179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2184" y="1904661"/>
            <a:ext cx="1114798" cy="1133854"/>
          </a:xfrm>
          <a:prstGeom prst="rect">
            <a:avLst/>
          </a:prstGeom>
        </p:spPr>
      </p:pic>
      <p:sp>
        <p:nvSpPr>
          <p:cNvPr id="10" name="Flecha: a la derecha 9">
            <a:extLst>
              <a:ext uri="{FF2B5EF4-FFF2-40B4-BE49-F238E27FC236}">
                <a16:creationId xmlns:a16="http://schemas.microsoft.com/office/drawing/2014/main" id="{A8645257-6A48-0165-B550-30DB4969B809}"/>
              </a:ext>
            </a:extLst>
          </p:cNvPr>
          <p:cNvSpPr/>
          <p:nvPr/>
        </p:nvSpPr>
        <p:spPr>
          <a:xfrm>
            <a:off x="5752618" y="3912243"/>
            <a:ext cx="578734" cy="393539"/>
          </a:xfrm>
          <a:prstGeom prst="rightArrow">
            <a:avLst/>
          </a:prstGeom>
          <a:solidFill>
            <a:srgbClr val="A3CF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B07F5864-13FA-783A-8BBA-FB62D9CBD0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8319" y="3549936"/>
            <a:ext cx="1236729" cy="1230840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7279659C-8B6D-CACD-4C0F-736D7937B916}"/>
              </a:ext>
            </a:extLst>
          </p:cNvPr>
          <p:cNvSpPr txBox="1"/>
          <p:nvPr/>
        </p:nvSpPr>
        <p:spPr>
          <a:xfrm>
            <a:off x="8414947" y="3287223"/>
            <a:ext cx="337965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419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419" sz="2000" dirty="0">
                <a:latin typeface="Calibri" panose="020F0502020204030204" pitchFamily="34" charset="0"/>
                <a:cs typeface="Calibri" panose="020F0502020204030204" pitchFamily="34" charset="0"/>
              </a:rPr>
              <a:t>Ej. Si el árbol recibe más agua, crece más; si recibe menos agua, crece menos.”</a:t>
            </a:r>
          </a:p>
          <a:p>
            <a:pPr algn="just"/>
            <a:endParaRPr lang="es-419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Flecha: a la derecha 12">
            <a:extLst>
              <a:ext uri="{FF2B5EF4-FFF2-40B4-BE49-F238E27FC236}">
                <a16:creationId xmlns:a16="http://schemas.microsoft.com/office/drawing/2014/main" id="{DD0F03F2-6824-35B6-58EE-64F40C5582CA}"/>
              </a:ext>
            </a:extLst>
          </p:cNvPr>
          <p:cNvSpPr/>
          <p:nvPr/>
        </p:nvSpPr>
        <p:spPr>
          <a:xfrm>
            <a:off x="5173884" y="5654449"/>
            <a:ext cx="578734" cy="393539"/>
          </a:xfrm>
          <a:prstGeom prst="rightArrow">
            <a:avLst/>
          </a:prstGeom>
          <a:solidFill>
            <a:srgbClr val="A3CF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07D11C77-7A07-6789-D0FE-66AA2B46A9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5017" y="5320853"/>
            <a:ext cx="1058926" cy="1092620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B4DE4C89-0B35-BF6E-A11A-9478F8ED321E}"/>
              </a:ext>
            </a:extLst>
          </p:cNvPr>
          <p:cNvSpPr txBox="1"/>
          <p:nvPr/>
        </p:nvSpPr>
        <p:spPr>
          <a:xfrm>
            <a:off x="7596342" y="5218506"/>
            <a:ext cx="41982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419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419" sz="2000" dirty="0">
                <a:latin typeface="Calibri" panose="020F0502020204030204" pitchFamily="34" charset="0"/>
                <a:cs typeface="Calibri" panose="020F0502020204030204" pitchFamily="34" charset="0"/>
              </a:rPr>
              <a:t>Ej. ¿Dependen las entradas de las menciones en redes, o viceversa?</a:t>
            </a:r>
          </a:p>
        </p:txBody>
      </p:sp>
    </p:spTree>
    <p:extLst>
      <p:ext uri="{BB962C8B-B14F-4D97-AF65-F5344CB8AC3E}">
        <p14:creationId xmlns:p14="http://schemas.microsoft.com/office/powerpoint/2010/main" val="4172015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D761F-3181-C5DF-7540-FD19730128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19D10067-BC28-82B4-CEB0-0D914CB8B745}"/>
              </a:ext>
            </a:extLst>
          </p:cNvPr>
          <p:cNvSpPr/>
          <p:nvPr/>
        </p:nvSpPr>
        <p:spPr>
          <a:xfrm>
            <a:off x="452672" y="977774"/>
            <a:ext cx="63376" cy="398353"/>
          </a:xfrm>
          <a:prstGeom prst="rect">
            <a:avLst/>
          </a:prstGeom>
          <a:solidFill>
            <a:srgbClr val="D656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DDA33E6-9BBE-4AEE-9000-2CE13773DC11}"/>
              </a:ext>
            </a:extLst>
          </p:cNvPr>
          <p:cNvSpPr txBox="1"/>
          <p:nvPr/>
        </p:nvSpPr>
        <p:spPr>
          <a:xfrm>
            <a:off x="651848" y="884562"/>
            <a:ext cx="45235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RESUMEN DE LA LECCIÓN</a:t>
            </a:r>
            <a:endParaRPr lang="es-419" sz="3200" b="1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057D0BFC-1520-B2F0-EB25-808EB08CD4FB}"/>
              </a:ext>
            </a:extLst>
          </p:cNvPr>
          <p:cNvSpPr/>
          <p:nvPr/>
        </p:nvSpPr>
        <p:spPr>
          <a:xfrm>
            <a:off x="4182124" y="2668173"/>
            <a:ext cx="1801985" cy="584775"/>
          </a:xfrm>
          <a:prstGeom prst="roundRect">
            <a:avLst/>
          </a:prstGeom>
          <a:solidFill>
            <a:srgbClr val="433B7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Variable</a:t>
            </a:r>
            <a:endParaRPr lang="es-419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62AF29CD-7647-8C38-04AA-EBFAFFAC30B8}"/>
              </a:ext>
            </a:extLst>
          </p:cNvPr>
          <p:cNvSpPr/>
          <p:nvPr/>
        </p:nvSpPr>
        <p:spPr>
          <a:xfrm>
            <a:off x="4182124" y="4899630"/>
            <a:ext cx="1801985" cy="584775"/>
          </a:xfrm>
          <a:prstGeom prst="roundRect">
            <a:avLst/>
          </a:prstGeom>
          <a:solidFill>
            <a:srgbClr val="A3CF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Constante</a:t>
            </a:r>
            <a:endParaRPr lang="es-419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5BEFE8CB-30D4-B875-02D4-A9561D90879E}"/>
              </a:ext>
            </a:extLst>
          </p:cNvPr>
          <p:cNvSpPr txBox="1"/>
          <p:nvPr/>
        </p:nvSpPr>
        <p:spPr>
          <a:xfrm>
            <a:off x="1320773" y="2606618"/>
            <a:ext cx="26506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2000" dirty="0">
                <a:latin typeface="Calibri" panose="020F0502020204030204" pitchFamily="34" charset="0"/>
                <a:cs typeface="Calibri" panose="020F0502020204030204" pitchFamily="34" charset="0"/>
              </a:rPr>
              <a:t>Características que pueden cambiar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917D0C29-0D7B-2100-E3A5-F0620F9BDDD0}"/>
              </a:ext>
            </a:extLst>
          </p:cNvPr>
          <p:cNvSpPr txBox="1"/>
          <p:nvPr/>
        </p:nvSpPr>
        <p:spPr>
          <a:xfrm>
            <a:off x="1320772" y="4814138"/>
            <a:ext cx="26506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2000" dirty="0">
                <a:latin typeface="Calibri" panose="020F0502020204030204" pitchFamily="34" charset="0"/>
                <a:cs typeface="Calibri" panose="020F0502020204030204" pitchFamily="34" charset="0"/>
              </a:rPr>
              <a:t>Características que permanecen igual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6B17409-59CF-070F-6882-64F674D73E7B}"/>
              </a:ext>
            </a:extLst>
          </p:cNvPr>
          <p:cNvSpPr txBox="1"/>
          <p:nvPr/>
        </p:nvSpPr>
        <p:spPr>
          <a:xfrm>
            <a:off x="6425066" y="2290757"/>
            <a:ext cx="44646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2000" dirty="0">
                <a:latin typeface="Calibri" panose="020F0502020204030204" pitchFamily="34" charset="0"/>
                <a:cs typeface="Calibri" panose="020F0502020204030204" pitchFamily="34" charset="0"/>
              </a:rPr>
              <a:t>Ej.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419" sz="2000" dirty="0">
                <a:latin typeface="Calibri" panose="020F0502020204030204" pitchFamily="34" charset="0"/>
                <a:cs typeface="Calibri" panose="020F0502020204030204" pitchFamily="34" charset="0"/>
              </a:rPr>
              <a:t>El nivel de ruido en la sala.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419" sz="2000" dirty="0">
                <a:latin typeface="Calibri" panose="020F0502020204030204" pitchFamily="34" charset="0"/>
                <a:cs typeface="Calibri" panose="020F0502020204030204" pitchFamily="34" charset="0"/>
              </a:rPr>
              <a:t>La cantidad de personas en la sala.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419" sz="2000" dirty="0">
                <a:latin typeface="Calibri" panose="020F0502020204030204" pitchFamily="34" charset="0"/>
                <a:cs typeface="Calibri" panose="020F0502020204030204" pitchFamily="34" charset="0"/>
              </a:rPr>
              <a:t>El nivel de suciedad en la sala.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05030A55-9B38-A0A4-C920-75A200037EB2}"/>
              </a:ext>
            </a:extLst>
          </p:cNvPr>
          <p:cNvSpPr txBox="1"/>
          <p:nvPr/>
        </p:nvSpPr>
        <p:spPr>
          <a:xfrm>
            <a:off x="6651585" y="4530297"/>
            <a:ext cx="44646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2000" dirty="0">
                <a:latin typeface="Calibri" panose="020F0502020204030204" pitchFamily="34" charset="0"/>
                <a:cs typeface="Calibri" panose="020F0502020204030204" pitchFamily="34" charset="0"/>
              </a:rPr>
              <a:t>Ej.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419" sz="2000" dirty="0">
                <a:latin typeface="Calibri" panose="020F0502020204030204" pitchFamily="34" charset="0"/>
                <a:cs typeface="Calibri" panose="020F0502020204030204" pitchFamily="34" charset="0"/>
              </a:rPr>
              <a:t>El número de puertas en la casa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419" sz="2000" dirty="0">
                <a:latin typeface="Calibri" panose="020F0502020204030204" pitchFamily="34" charset="0"/>
                <a:cs typeface="Calibri" panose="020F0502020204030204" pitchFamily="34" charset="0"/>
              </a:rPr>
              <a:t>El color de la sala de clases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419" sz="2000" dirty="0">
                <a:latin typeface="Calibri" panose="020F0502020204030204" pitchFamily="34" charset="0"/>
                <a:cs typeface="Calibri" panose="020F0502020204030204" pitchFamily="34" charset="0"/>
              </a:rPr>
              <a:t>El número de salas en el colegio</a:t>
            </a:r>
          </a:p>
        </p:txBody>
      </p:sp>
    </p:spTree>
    <p:extLst>
      <p:ext uri="{BB962C8B-B14F-4D97-AF65-F5344CB8AC3E}">
        <p14:creationId xmlns:p14="http://schemas.microsoft.com/office/powerpoint/2010/main" val="3866782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30B5BF-993D-08E0-F453-8F5AAC2CA9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D5E1EE84-391D-AB17-01B2-4015324258CA}"/>
              </a:ext>
            </a:extLst>
          </p:cNvPr>
          <p:cNvSpPr/>
          <p:nvPr/>
        </p:nvSpPr>
        <p:spPr>
          <a:xfrm>
            <a:off x="452672" y="977774"/>
            <a:ext cx="63376" cy="398353"/>
          </a:xfrm>
          <a:prstGeom prst="rect">
            <a:avLst/>
          </a:prstGeom>
          <a:solidFill>
            <a:srgbClr val="D656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8E43E52-6EBA-8D1D-5AE4-FDCEF5FFC708}"/>
              </a:ext>
            </a:extLst>
          </p:cNvPr>
          <p:cNvSpPr txBox="1"/>
          <p:nvPr/>
        </p:nvSpPr>
        <p:spPr>
          <a:xfrm>
            <a:off x="651848" y="884562"/>
            <a:ext cx="45235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RESUMEN DE LA LECCIÓN</a:t>
            </a:r>
            <a:endParaRPr lang="es-419" sz="3200" b="1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C2F5F55F-106D-74BD-89DE-2D77E43BDC60}"/>
              </a:ext>
            </a:extLst>
          </p:cNvPr>
          <p:cNvSpPr/>
          <p:nvPr/>
        </p:nvSpPr>
        <p:spPr>
          <a:xfrm>
            <a:off x="516048" y="2817216"/>
            <a:ext cx="1801985" cy="584775"/>
          </a:xfrm>
          <a:prstGeom prst="roundRect">
            <a:avLst/>
          </a:prstGeom>
          <a:solidFill>
            <a:srgbClr val="433B7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Variables</a:t>
            </a:r>
            <a:endParaRPr lang="es-419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AD8A11B3-B7AE-4804-B2D9-A0BE34F9AB4D}"/>
              </a:ext>
            </a:extLst>
          </p:cNvPr>
          <p:cNvSpPr/>
          <p:nvPr/>
        </p:nvSpPr>
        <p:spPr>
          <a:xfrm>
            <a:off x="3029683" y="2170885"/>
            <a:ext cx="1801985" cy="584775"/>
          </a:xfrm>
          <a:prstGeom prst="roundRect">
            <a:avLst/>
          </a:prstGeom>
          <a:solidFill>
            <a:srgbClr val="62B7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Numéricas</a:t>
            </a:r>
            <a:endParaRPr lang="es-419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1ABE1E63-4864-EDEB-B2F1-1661F736AC6A}"/>
              </a:ext>
            </a:extLst>
          </p:cNvPr>
          <p:cNvSpPr/>
          <p:nvPr/>
        </p:nvSpPr>
        <p:spPr>
          <a:xfrm>
            <a:off x="3029682" y="3340435"/>
            <a:ext cx="1801985" cy="584775"/>
          </a:xfrm>
          <a:prstGeom prst="roundRect">
            <a:avLst/>
          </a:prstGeom>
          <a:solidFill>
            <a:srgbClr val="D656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Cualitativas</a:t>
            </a:r>
            <a:endParaRPr lang="es-419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B6EE413-E4A1-D072-9667-24A27306E224}"/>
              </a:ext>
            </a:extLst>
          </p:cNvPr>
          <p:cNvSpPr txBox="1"/>
          <p:nvPr/>
        </p:nvSpPr>
        <p:spPr>
          <a:xfrm>
            <a:off x="5039594" y="2170885"/>
            <a:ext cx="411907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419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Ej. Cantidad de personas en la sala. Sus valores son números como 0, 1, 2, 3, etc.</a:t>
            </a:r>
            <a:endParaRPr lang="es-419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59B4D10-9A85-8B39-BBAD-B4EEE2F0A0C2}"/>
              </a:ext>
            </a:extLst>
          </p:cNvPr>
          <p:cNvSpPr txBox="1"/>
          <p:nvPr/>
        </p:nvSpPr>
        <p:spPr>
          <a:xfrm>
            <a:off x="5039594" y="3278879"/>
            <a:ext cx="532284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419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Ej. Nivel de suciedad en la sala. Sus valores pueden ser cualidades como "baja", "media" o "alta".</a:t>
            </a:r>
          </a:p>
          <a:p>
            <a:r>
              <a:rPr lang="es-419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</a:t>
            </a:r>
            <a:endParaRPr lang="es-419" dirty="0"/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887ED8EC-4CBE-3BE3-F4A0-F9273F22C26B}"/>
              </a:ext>
            </a:extLst>
          </p:cNvPr>
          <p:cNvSpPr/>
          <p:nvPr/>
        </p:nvSpPr>
        <p:spPr>
          <a:xfrm>
            <a:off x="493091" y="4510725"/>
            <a:ext cx="10992284" cy="1562582"/>
          </a:xfrm>
          <a:prstGeom prst="roundRect">
            <a:avLst/>
          </a:prstGeom>
          <a:noFill/>
          <a:ln>
            <a:solidFill>
              <a:srgbClr val="433B7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5DCF4D93-A6CA-3154-B87E-9DFE34D10253}"/>
              </a:ext>
            </a:extLst>
          </p:cNvPr>
          <p:cNvSpPr txBox="1"/>
          <p:nvPr/>
        </p:nvSpPr>
        <p:spPr>
          <a:xfrm>
            <a:off x="793227" y="4784184"/>
            <a:ext cx="376719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419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En algunos casos, el cambio en una variable </a:t>
            </a:r>
            <a:r>
              <a:rPr lang="es-419" sz="2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depende</a:t>
            </a:r>
            <a:r>
              <a:rPr lang="es-419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del cambio en la otra</a:t>
            </a:r>
            <a:endParaRPr lang="es-419" sz="2000"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5DAE512B-862A-1EDE-E1DD-8F8708AE54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9594" y="4716385"/>
            <a:ext cx="1176259" cy="1189115"/>
          </a:xfrm>
          <a:prstGeom prst="rect">
            <a:avLst/>
          </a:prstGeom>
        </p:spPr>
      </p:pic>
      <p:sp>
        <p:nvSpPr>
          <p:cNvPr id="23" name="CuadroTexto 22">
            <a:extLst>
              <a:ext uri="{FF2B5EF4-FFF2-40B4-BE49-F238E27FC236}">
                <a16:creationId xmlns:a16="http://schemas.microsoft.com/office/drawing/2014/main" id="{40E5989F-01DD-16B2-E451-F5084D2167B5}"/>
              </a:ext>
            </a:extLst>
          </p:cNvPr>
          <p:cNvSpPr txBox="1"/>
          <p:nvPr/>
        </p:nvSpPr>
        <p:spPr>
          <a:xfrm>
            <a:off x="6534433" y="4880055"/>
            <a:ext cx="473115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419" sz="2000" dirty="0">
                <a:latin typeface="Calibri" panose="020F0502020204030204" pitchFamily="34" charset="0"/>
                <a:cs typeface="Calibri" panose="020F0502020204030204" pitchFamily="34" charset="0"/>
              </a:rPr>
              <a:t>Ej. La temperatura del café depende de cuánto tiempo ha pasado desde que se sirvió.</a:t>
            </a:r>
          </a:p>
        </p:txBody>
      </p:sp>
    </p:spTree>
    <p:extLst>
      <p:ext uri="{BB962C8B-B14F-4D97-AF65-F5344CB8AC3E}">
        <p14:creationId xmlns:p14="http://schemas.microsoft.com/office/powerpoint/2010/main" val="33918005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F68AC8-1F89-83E1-C97C-7E2E4661B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DAF6027-79B8-1D29-A75E-7FA0CBB03BA7}"/>
              </a:ext>
            </a:extLst>
          </p:cNvPr>
          <p:cNvSpPr txBox="1"/>
          <p:nvPr/>
        </p:nvSpPr>
        <p:spPr>
          <a:xfrm>
            <a:off x="4557632" y="4544840"/>
            <a:ext cx="331212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 Funciones </a:t>
            </a:r>
          </a:p>
          <a:p>
            <a:pPr algn="ctr"/>
            <a:r>
              <a:rPr lang="es-E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Lección Variables</a:t>
            </a:r>
          </a:p>
        </p:txBody>
      </p:sp>
    </p:spTree>
    <p:extLst>
      <p:ext uri="{BB962C8B-B14F-4D97-AF65-F5344CB8AC3E}">
        <p14:creationId xmlns:p14="http://schemas.microsoft.com/office/powerpoint/2010/main" val="1331125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A329D79F-924F-F6BB-AAAD-71E2AF9D90BB}"/>
              </a:ext>
            </a:extLst>
          </p:cNvPr>
          <p:cNvSpPr/>
          <p:nvPr/>
        </p:nvSpPr>
        <p:spPr>
          <a:xfrm>
            <a:off x="452672" y="977774"/>
            <a:ext cx="63376" cy="398353"/>
          </a:xfrm>
          <a:prstGeom prst="rect">
            <a:avLst/>
          </a:prstGeom>
          <a:solidFill>
            <a:srgbClr val="D656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90A9558-CEAF-0F93-15E6-796C1D435863}"/>
              </a:ext>
            </a:extLst>
          </p:cNvPr>
          <p:cNvSpPr txBox="1"/>
          <p:nvPr/>
        </p:nvSpPr>
        <p:spPr>
          <a:xfrm>
            <a:off x="651848" y="884562"/>
            <a:ext cx="12779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INICIO</a:t>
            </a:r>
            <a:endParaRPr lang="es-419" sz="3200" b="1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BA728B07-1C52-D289-13B7-3D1FB5DB68F4}"/>
              </a:ext>
            </a:extLst>
          </p:cNvPr>
          <p:cNvSpPr/>
          <p:nvPr/>
        </p:nvSpPr>
        <p:spPr>
          <a:xfrm>
            <a:off x="1208879" y="3002773"/>
            <a:ext cx="9774242" cy="1650250"/>
          </a:xfrm>
          <a:prstGeom prst="roundRect">
            <a:avLst/>
          </a:prstGeom>
          <a:solidFill>
            <a:schemeClr val="bg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419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esta clase exploraremos características del entorno que pueden cambiar y otras que no varían.</a:t>
            </a:r>
          </a:p>
        </p:txBody>
      </p:sp>
    </p:spTree>
    <p:extLst>
      <p:ext uri="{BB962C8B-B14F-4D97-AF65-F5344CB8AC3E}">
        <p14:creationId xmlns:p14="http://schemas.microsoft.com/office/powerpoint/2010/main" val="4280930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8B282F-A849-50AC-51B8-B52B9B8C59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737C972A-907E-6CBA-50D1-58978F2EFA6D}"/>
              </a:ext>
            </a:extLst>
          </p:cNvPr>
          <p:cNvSpPr/>
          <p:nvPr/>
        </p:nvSpPr>
        <p:spPr>
          <a:xfrm>
            <a:off x="452672" y="977774"/>
            <a:ext cx="63376" cy="398353"/>
          </a:xfrm>
          <a:prstGeom prst="rect">
            <a:avLst/>
          </a:prstGeom>
          <a:solidFill>
            <a:srgbClr val="D656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22B76F7-FC81-BC14-AA7A-9575694051CD}"/>
              </a:ext>
            </a:extLst>
          </p:cNvPr>
          <p:cNvSpPr txBox="1"/>
          <p:nvPr/>
        </p:nvSpPr>
        <p:spPr>
          <a:xfrm>
            <a:off x="651848" y="884562"/>
            <a:ext cx="23683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 1</a:t>
            </a:r>
            <a:endParaRPr lang="es-419" sz="3200" b="1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14391825-D2C0-8C96-5E45-721821F5AC60}"/>
              </a:ext>
            </a:extLst>
          </p:cNvPr>
          <p:cNvSpPr/>
          <p:nvPr/>
        </p:nvSpPr>
        <p:spPr>
          <a:xfrm>
            <a:off x="516048" y="2094469"/>
            <a:ext cx="10373556" cy="2124446"/>
          </a:xfrm>
          <a:prstGeom prst="roundRect">
            <a:avLst/>
          </a:prstGeom>
          <a:solidFill>
            <a:srgbClr val="ECF5F7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419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Piensa en el nivel de ruido en la sala de clases y, en parejas, responde las siguientes preguntas:</a:t>
            </a:r>
          </a:p>
          <a:p>
            <a:endParaRPr lang="es-419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s-419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a) ¿Es una característica que puede cambiar?</a:t>
            </a:r>
          </a:p>
          <a:p>
            <a:pPr lvl="1"/>
            <a:r>
              <a:rPr lang="es-419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b) ¿Qué valores puede tomar?</a:t>
            </a:r>
          </a:p>
          <a:p>
            <a:pPr lvl="1"/>
            <a:r>
              <a:rPr lang="es-419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c) ¿De qué dependen estos valores?</a:t>
            </a:r>
          </a:p>
        </p:txBody>
      </p:sp>
      <p:pic>
        <p:nvPicPr>
          <p:cNvPr id="11" name="Gráfico 10" descr="Insignia 1 con relleno sólido">
            <a:extLst>
              <a:ext uri="{FF2B5EF4-FFF2-40B4-BE49-F238E27FC236}">
                <a16:creationId xmlns:a16="http://schemas.microsoft.com/office/drawing/2014/main" id="{0C886E35-00EB-332F-E50D-A3668F51E0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3660" y="1802081"/>
            <a:ext cx="584775" cy="584775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82ECFB4A-ED17-4BF6-D16B-CB93F38607C9}"/>
              </a:ext>
            </a:extLst>
          </p:cNvPr>
          <p:cNvSpPr txBox="1"/>
          <p:nvPr/>
        </p:nvSpPr>
        <p:spPr>
          <a:xfrm>
            <a:off x="1430447" y="4511303"/>
            <a:ext cx="94591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Trabajo en parejas</a:t>
            </a:r>
            <a:endParaRPr lang="es-419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6" name="Gráfico 15" descr="Dos hombres con relleno sólido">
            <a:extLst>
              <a:ext uri="{FF2B5EF4-FFF2-40B4-BE49-F238E27FC236}">
                <a16:creationId xmlns:a16="http://schemas.microsoft.com/office/drawing/2014/main" id="{4CD8626B-3195-CAE3-EB96-3D22DC1E2D5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b="62624"/>
          <a:stretch/>
        </p:blipFill>
        <p:spPr>
          <a:xfrm>
            <a:off x="516047" y="4511303"/>
            <a:ext cx="914400" cy="341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828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5435A4-BCDB-8577-D062-868A4D853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CCA30746-1EB3-E6CB-0C45-5920B67F1FBD}"/>
              </a:ext>
            </a:extLst>
          </p:cNvPr>
          <p:cNvSpPr/>
          <p:nvPr/>
        </p:nvSpPr>
        <p:spPr>
          <a:xfrm>
            <a:off x="452672" y="977774"/>
            <a:ext cx="63376" cy="398353"/>
          </a:xfrm>
          <a:prstGeom prst="rect">
            <a:avLst/>
          </a:prstGeom>
          <a:solidFill>
            <a:srgbClr val="D656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E84DA73-63CE-B6CF-7170-D3C2461F38A3}"/>
              </a:ext>
            </a:extLst>
          </p:cNvPr>
          <p:cNvSpPr txBox="1"/>
          <p:nvPr/>
        </p:nvSpPr>
        <p:spPr>
          <a:xfrm>
            <a:off x="651848" y="884562"/>
            <a:ext cx="23683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 1</a:t>
            </a:r>
            <a:endParaRPr lang="es-419" sz="3200" b="1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2DD9FA26-413D-5D9F-F552-FD615FA0E683}"/>
              </a:ext>
            </a:extLst>
          </p:cNvPr>
          <p:cNvSpPr/>
          <p:nvPr/>
        </p:nvSpPr>
        <p:spPr>
          <a:xfrm>
            <a:off x="516048" y="2094469"/>
            <a:ext cx="10373556" cy="2124446"/>
          </a:xfrm>
          <a:prstGeom prst="roundRect">
            <a:avLst/>
          </a:prstGeom>
          <a:solidFill>
            <a:srgbClr val="ECF5F7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419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Piensa en el nivel de ruido en la sala de clases y, en parejas, responde las siguientes preguntas:</a:t>
            </a:r>
          </a:p>
          <a:p>
            <a:endParaRPr lang="es-419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s-419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a) ¿Es una característica que puede cambiar?</a:t>
            </a:r>
          </a:p>
          <a:p>
            <a:pPr lvl="1"/>
            <a:r>
              <a:rPr lang="es-419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b) ¿Qué valores puede tomar?</a:t>
            </a:r>
          </a:p>
          <a:p>
            <a:pPr lvl="1"/>
            <a:r>
              <a:rPr lang="es-419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c) ¿De qué dependen estos valores?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7B32E7BC-0B76-A94B-522E-86C9492016E9}"/>
              </a:ext>
            </a:extLst>
          </p:cNvPr>
          <p:cNvCxnSpPr>
            <a:cxnSpLocks/>
          </p:cNvCxnSpPr>
          <p:nvPr/>
        </p:nvCxnSpPr>
        <p:spPr>
          <a:xfrm>
            <a:off x="3155989" y="977774"/>
            <a:ext cx="1717" cy="398353"/>
          </a:xfrm>
          <a:prstGeom prst="line">
            <a:avLst/>
          </a:prstGeom>
          <a:ln>
            <a:solidFill>
              <a:srgbClr val="433B7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9737B75F-7380-3BF4-4099-109B6C073871}"/>
              </a:ext>
            </a:extLst>
          </p:cNvPr>
          <p:cNvSpPr txBox="1"/>
          <p:nvPr/>
        </p:nvSpPr>
        <p:spPr>
          <a:xfrm>
            <a:off x="3230131" y="946116"/>
            <a:ext cx="14061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¿Cambia?</a:t>
            </a:r>
            <a:endParaRPr lang="es-419" sz="2400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" name="Gráfico 10" descr="Insignia 1 con relleno sólido">
            <a:extLst>
              <a:ext uri="{FF2B5EF4-FFF2-40B4-BE49-F238E27FC236}">
                <a16:creationId xmlns:a16="http://schemas.microsoft.com/office/drawing/2014/main" id="{A12E986C-04E2-54A2-C2AB-580D86F6B6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3660" y="1802081"/>
            <a:ext cx="584775" cy="584775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108661A8-4BA2-BA49-0AA3-897EEC80A9CE}"/>
              </a:ext>
            </a:extLst>
          </p:cNvPr>
          <p:cNvSpPr txBox="1"/>
          <p:nvPr/>
        </p:nvSpPr>
        <p:spPr>
          <a:xfrm>
            <a:off x="1294645" y="4564816"/>
            <a:ext cx="22724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Reflexionemos</a:t>
            </a:r>
            <a:endParaRPr lang="es-419" sz="2000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Gráfico 4" descr="Usuarios con relleno sólido">
            <a:extLst>
              <a:ext uri="{FF2B5EF4-FFF2-40B4-BE49-F238E27FC236}">
                <a16:creationId xmlns:a16="http://schemas.microsoft.com/office/drawing/2014/main" id="{904DDD53-ABE4-1785-2E9C-81AAB7613C3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1848" y="4505493"/>
            <a:ext cx="518756" cy="518756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7D939F8A-ACB7-84E7-E334-CEF2CFA35D98}"/>
              </a:ext>
            </a:extLst>
          </p:cNvPr>
          <p:cNvSpPr txBox="1"/>
          <p:nvPr/>
        </p:nvSpPr>
        <p:spPr>
          <a:xfrm>
            <a:off x="1294645" y="5041932"/>
            <a:ext cx="73152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¿Cómo podemos medir el nivel de ruido?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¿Qué haría que el ruido aumentara o disminuyera en la sala?</a:t>
            </a:r>
            <a:endParaRPr lang="es-419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746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C91D33-B034-210B-C585-8A93D0A54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04D2FAEF-1D16-0778-A5AE-F58F21DC0956}"/>
              </a:ext>
            </a:extLst>
          </p:cNvPr>
          <p:cNvSpPr/>
          <p:nvPr/>
        </p:nvSpPr>
        <p:spPr>
          <a:xfrm>
            <a:off x="452672" y="977774"/>
            <a:ext cx="63376" cy="398353"/>
          </a:xfrm>
          <a:prstGeom prst="rect">
            <a:avLst/>
          </a:prstGeom>
          <a:solidFill>
            <a:srgbClr val="D656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EC0D6B1-4155-3BD2-3476-3E3A91B6B1FF}"/>
              </a:ext>
            </a:extLst>
          </p:cNvPr>
          <p:cNvSpPr txBox="1"/>
          <p:nvPr/>
        </p:nvSpPr>
        <p:spPr>
          <a:xfrm>
            <a:off x="651848" y="884562"/>
            <a:ext cx="23683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 1</a:t>
            </a:r>
            <a:endParaRPr lang="es-419" sz="3200" b="1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552443BF-087E-3940-4E68-002BA1C385B7}"/>
              </a:ext>
            </a:extLst>
          </p:cNvPr>
          <p:cNvSpPr/>
          <p:nvPr/>
        </p:nvSpPr>
        <p:spPr>
          <a:xfrm>
            <a:off x="484360" y="1895291"/>
            <a:ext cx="10502020" cy="3785757"/>
          </a:xfrm>
          <a:prstGeom prst="roundRect">
            <a:avLst/>
          </a:prstGeom>
          <a:solidFill>
            <a:srgbClr val="ECF5F7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419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09F6460D-4DC4-001A-725E-970D746E70B5}"/>
              </a:ext>
            </a:extLst>
          </p:cNvPr>
          <p:cNvCxnSpPr>
            <a:cxnSpLocks/>
          </p:cNvCxnSpPr>
          <p:nvPr/>
        </p:nvCxnSpPr>
        <p:spPr>
          <a:xfrm>
            <a:off x="3155989" y="977774"/>
            <a:ext cx="1717" cy="398353"/>
          </a:xfrm>
          <a:prstGeom prst="line">
            <a:avLst/>
          </a:prstGeom>
          <a:ln>
            <a:solidFill>
              <a:srgbClr val="433B7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EF2E273E-DD69-16F2-54DB-D5AF85DE204B}"/>
              </a:ext>
            </a:extLst>
          </p:cNvPr>
          <p:cNvSpPr txBox="1"/>
          <p:nvPr/>
        </p:nvSpPr>
        <p:spPr>
          <a:xfrm>
            <a:off x="3230131" y="946116"/>
            <a:ext cx="14061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¿Cambia?</a:t>
            </a:r>
            <a:endParaRPr lang="es-419" sz="2400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Gráfico 9" descr="Insignia con relleno sólido">
            <a:extLst>
              <a:ext uri="{FF2B5EF4-FFF2-40B4-BE49-F238E27FC236}">
                <a16:creationId xmlns:a16="http://schemas.microsoft.com/office/drawing/2014/main" id="{229BE843-04E3-2076-FF28-407A21D9B7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50818" y="1748854"/>
            <a:ext cx="584776" cy="584776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FA86E14F-6DC5-6CC2-122D-7774E6ADFB7B}"/>
              </a:ext>
            </a:extLst>
          </p:cNvPr>
          <p:cNvSpPr txBox="1"/>
          <p:nvPr/>
        </p:nvSpPr>
        <p:spPr>
          <a:xfrm>
            <a:off x="808435" y="2167357"/>
            <a:ext cx="97750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419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la siguiente tabla, nombra características de tu entorno cotidiano (como la sala de clases, el colegio o tu casa) que puedan cambiar. También anota los valores que pueden tener y qué hace que cambien. Fíjate en el ejemplo de la tabla para ayudarte.</a:t>
            </a:r>
          </a:p>
          <a:p>
            <a:pPr algn="just"/>
            <a:endParaRPr lang="es-419" dirty="0"/>
          </a:p>
        </p:txBody>
      </p:sp>
      <p:graphicFrame>
        <p:nvGraphicFramePr>
          <p:cNvPr id="13" name="Google Shape;113;p3">
            <a:extLst>
              <a:ext uri="{FF2B5EF4-FFF2-40B4-BE49-F238E27FC236}">
                <a16:creationId xmlns:a16="http://schemas.microsoft.com/office/drawing/2014/main" id="{44FDF288-AA07-819F-CDDF-7F713C4749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1311672"/>
              </p:ext>
            </p:extLst>
          </p:nvPr>
        </p:nvGraphicFramePr>
        <p:xfrm>
          <a:off x="1608500" y="3244171"/>
          <a:ext cx="8222702" cy="213872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526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32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927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3152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8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Característica</a:t>
                      </a:r>
                      <a:endParaRPr sz="1800" b="1" u="none" strike="noStrike" cap="none">
                        <a:solidFill>
                          <a:schemeClr val="bg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Valores</a:t>
                      </a:r>
                      <a:endParaRPr sz="1800" b="1" u="none" strike="noStrike" cap="none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33B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¿De qué dependen los valores?</a:t>
                      </a:r>
                      <a:endParaRPr sz="1800" b="1" u="none" strike="noStrike" cap="none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5178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8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Temperatura en la sala </a:t>
                      </a:r>
                      <a:endParaRPr sz="18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15°C, 20°C, etc.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8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…el momento del día, si hay ventilación en la sala, etc.</a:t>
                      </a:r>
                      <a:endParaRPr sz="18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15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45725" marB="45725"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15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45725" marB="45725"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315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45725" marB="45725"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" name="CuadroTexto 14">
            <a:extLst>
              <a:ext uri="{FF2B5EF4-FFF2-40B4-BE49-F238E27FC236}">
                <a16:creationId xmlns:a16="http://schemas.microsoft.com/office/drawing/2014/main" id="{BF92B8D2-FCA9-6C9E-11D9-D045A678FB50}"/>
              </a:ext>
            </a:extLst>
          </p:cNvPr>
          <p:cNvSpPr txBox="1"/>
          <p:nvPr/>
        </p:nvSpPr>
        <p:spPr>
          <a:xfrm>
            <a:off x="1366421" y="5880226"/>
            <a:ext cx="94591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Trabajo en parejas</a:t>
            </a:r>
            <a:endParaRPr lang="es-419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6" name="Gráfico 15" descr="Dos hombres con relleno sólido">
            <a:extLst>
              <a:ext uri="{FF2B5EF4-FFF2-40B4-BE49-F238E27FC236}">
                <a16:creationId xmlns:a16="http://schemas.microsoft.com/office/drawing/2014/main" id="{0E457D53-E05B-7C46-2B0C-B46347BDEC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b="62624"/>
          <a:stretch/>
        </p:blipFill>
        <p:spPr>
          <a:xfrm>
            <a:off x="452021" y="5880226"/>
            <a:ext cx="914400" cy="341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150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C695E9-D665-67E0-A7A7-BEEA8E3A9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08824AE2-8FB2-7D00-BECB-CABDF5705833}"/>
              </a:ext>
            </a:extLst>
          </p:cNvPr>
          <p:cNvSpPr/>
          <p:nvPr/>
        </p:nvSpPr>
        <p:spPr>
          <a:xfrm>
            <a:off x="452672" y="977774"/>
            <a:ext cx="63376" cy="398353"/>
          </a:xfrm>
          <a:prstGeom prst="rect">
            <a:avLst/>
          </a:prstGeom>
          <a:solidFill>
            <a:srgbClr val="D656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3211546-853C-260F-B8CB-67F36C0487A1}"/>
              </a:ext>
            </a:extLst>
          </p:cNvPr>
          <p:cNvSpPr txBox="1"/>
          <p:nvPr/>
        </p:nvSpPr>
        <p:spPr>
          <a:xfrm>
            <a:off x="651848" y="884562"/>
            <a:ext cx="23683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 1</a:t>
            </a:r>
            <a:endParaRPr lang="es-419" sz="3200" b="1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28A160E6-791F-F4D7-CACB-6E3F8FAF6FB2}"/>
              </a:ext>
            </a:extLst>
          </p:cNvPr>
          <p:cNvSpPr/>
          <p:nvPr/>
        </p:nvSpPr>
        <p:spPr>
          <a:xfrm>
            <a:off x="484361" y="1895292"/>
            <a:ext cx="9271844" cy="2629079"/>
          </a:xfrm>
          <a:prstGeom prst="roundRect">
            <a:avLst/>
          </a:prstGeom>
          <a:solidFill>
            <a:srgbClr val="ECF5F7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419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5127146B-14F7-947C-DB38-6F2C4C140819}"/>
              </a:ext>
            </a:extLst>
          </p:cNvPr>
          <p:cNvCxnSpPr>
            <a:cxnSpLocks/>
          </p:cNvCxnSpPr>
          <p:nvPr/>
        </p:nvCxnSpPr>
        <p:spPr>
          <a:xfrm>
            <a:off x="3155989" y="977774"/>
            <a:ext cx="1717" cy="398353"/>
          </a:xfrm>
          <a:prstGeom prst="line">
            <a:avLst/>
          </a:prstGeom>
          <a:ln>
            <a:solidFill>
              <a:srgbClr val="433B7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674C9EC9-BC9A-B861-30D5-FDA1C8B755AE}"/>
              </a:ext>
            </a:extLst>
          </p:cNvPr>
          <p:cNvSpPr txBox="1"/>
          <p:nvPr/>
        </p:nvSpPr>
        <p:spPr>
          <a:xfrm>
            <a:off x="3230131" y="946116"/>
            <a:ext cx="14061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¿Cambia?</a:t>
            </a:r>
            <a:endParaRPr lang="es-419" sz="2400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Gráfico 9" descr="Insignia con relleno sólido">
            <a:extLst>
              <a:ext uri="{FF2B5EF4-FFF2-40B4-BE49-F238E27FC236}">
                <a16:creationId xmlns:a16="http://schemas.microsoft.com/office/drawing/2014/main" id="{D6D1BE56-414E-8216-74DD-1DCC324E28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50818" y="1748854"/>
            <a:ext cx="584776" cy="584776"/>
          </a:xfrm>
          <a:prstGeom prst="rect">
            <a:avLst/>
          </a:prstGeom>
        </p:spPr>
      </p:pic>
      <p:graphicFrame>
        <p:nvGraphicFramePr>
          <p:cNvPr id="13" name="Google Shape;113;p3">
            <a:extLst>
              <a:ext uri="{FF2B5EF4-FFF2-40B4-BE49-F238E27FC236}">
                <a16:creationId xmlns:a16="http://schemas.microsoft.com/office/drawing/2014/main" id="{4EBE9A55-BC35-75E6-68D4-1F1D3862D3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916745"/>
              </p:ext>
            </p:extLst>
          </p:nvPr>
        </p:nvGraphicFramePr>
        <p:xfrm>
          <a:off x="1069136" y="2184916"/>
          <a:ext cx="8222702" cy="1989924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526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32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927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3152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6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Característica</a:t>
                      </a:r>
                      <a:endParaRPr sz="1600" b="1" u="none" strike="noStrike" cap="none">
                        <a:solidFill>
                          <a:schemeClr val="bg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6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Valores</a:t>
                      </a:r>
                      <a:endParaRPr sz="1600" b="1" u="none" strike="noStrike" cap="none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33B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6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¿De qué dependen los valores?</a:t>
                      </a:r>
                      <a:endParaRPr sz="1600" b="1" u="none" strike="noStrike" cap="none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5178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6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Temperatura en la sala </a:t>
                      </a:r>
                      <a:endParaRPr sz="1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15°C, 20°C, etc.</a:t>
                      </a:r>
                      <a:endParaRPr sz="1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6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…el momento del día, si hay ventilación en la sala, etc.</a:t>
                      </a:r>
                      <a:endParaRPr sz="1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15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/>
                    </a:p>
                  </a:txBody>
                  <a:tcPr marL="91450" marR="91450" marT="45725" marB="45725"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/>
                    </a:p>
                  </a:txBody>
                  <a:tcPr marL="91450" marR="91450" marT="45725" marB="45725"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315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/>
                    </a:p>
                  </a:txBody>
                  <a:tcPr marL="91450" marR="91450" marT="45725" marB="45725"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CF4E8724-6328-E2FF-6360-7CBCF7DA401F}"/>
              </a:ext>
            </a:extLst>
          </p:cNvPr>
          <p:cNvSpPr txBox="1"/>
          <p:nvPr/>
        </p:nvSpPr>
        <p:spPr>
          <a:xfrm>
            <a:off x="1294645" y="4730132"/>
            <a:ext cx="89086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Reflexionemos en torno a las características que han mencionado</a:t>
            </a:r>
            <a:endParaRPr lang="es-419" sz="2000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" name="Gráfico 10" descr="Usuarios con relleno sólido">
            <a:extLst>
              <a:ext uri="{FF2B5EF4-FFF2-40B4-BE49-F238E27FC236}">
                <a16:creationId xmlns:a16="http://schemas.microsoft.com/office/drawing/2014/main" id="{2EF8D99D-0D19-0202-BAB5-B61D22A866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1848" y="4670809"/>
            <a:ext cx="518756" cy="518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75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FD826-0F9B-A395-6598-E6921E6D4F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BE9B627D-CEED-8D44-1840-1D8F2885A68B}"/>
              </a:ext>
            </a:extLst>
          </p:cNvPr>
          <p:cNvSpPr/>
          <p:nvPr/>
        </p:nvSpPr>
        <p:spPr>
          <a:xfrm>
            <a:off x="452672" y="977774"/>
            <a:ext cx="63376" cy="398353"/>
          </a:xfrm>
          <a:prstGeom prst="rect">
            <a:avLst/>
          </a:prstGeom>
          <a:solidFill>
            <a:srgbClr val="D656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2F4808B-C28B-76DD-D021-4917D4904AB3}"/>
              </a:ext>
            </a:extLst>
          </p:cNvPr>
          <p:cNvSpPr txBox="1"/>
          <p:nvPr/>
        </p:nvSpPr>
        <p:spPr>
          <a:xfrm>
            <a:off x="651848" y="884562"/>
            <a:ext cx="23683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 1</a:t>
            </a:r>
            <a:endParaRPr lang="es-419" sz="3200" b="1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F18494D5-7CCE-DD62-F78D-818A470A46E4}"/>
              </a:ext>
            </a:extLst>
          </p:cNvPr>
          <p:cNvSpPr/>
          <p:nvPr/>
        </p:nvSpPr>
        <p:spPr>
          <a:xfrm>
            <a:off x="516047" y="2094469"/>
            <a:ext cx="10565395" cy="1499315"/>
          </a:xfrm>
          <a:prstGeom prst="roundRect">
            <a:avLst/>
          </a:prstGeom>
          <a:solidFill>
            <a:srgbClr val="ECF5F7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419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último, miren a su alrededor en la sala, el colegio o su casa y nombren características que casi nunca cambian o que es muy difícil que cambien. Por ejemplo, la cantidad de ventanas en la sala.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66350CBA-3C25-D554-669E-15BF7A75447A}"/>
              </a:ext>
            </a:extLst>
          </p:cNvPr>
          <p:cNvCxnSpPr>
            <a:cxnSpLocks/>
          </p:cNvCxnSpPr>
          <p:nvPr/>
        </p:nvCxnSpPr>
        <p:spPr>
          <a:xfrm>
            <a:off x="3155989" y="977774"/>
            <a:ext cx="1717" cy="398353"/>
          </a:xfrm>
          <a:prstGeom prst="line">
            <a:avLst/>
          </a:prstGeom>
          <a:ln>
            <a:solidFill>
              <a:srgbClr val="433B7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947BD6FD-9A39-2182-62E1-EC1D124CB865}"/>
              </a:ext>
            </a:extLst>
          </p:cNvPr>
          <p:cNvSpPr txBox="1"/>
          <p:nvPr/>
        </p:nvSpPr>
        <p:spPr>
          <a:xfrm>
            <a:off x="3230131" y="946116"/>
            <a:ext cx="14061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¿Cambia?</a:t>
            </a:r>
            <a:endParaRPr lang="es-419" sz="2400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217BBD86-7690-039B-C258-4AACB9CD7BE0}"/>
              </a:ext>
            </a:extLst>
          </p:cNvPr>
          <p:cNvSpPr txBox="1"/>
          <p:nvPr/>
        </p:nvSpPr>
        <p:spPr>
          <a:xfrm>
            <a:off x="1012344" y="3724548"/>
            <a:ext cx="94591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Trabajo individual</a:t>
            </a:r>
            <a:endParaRPr lang="es-419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6" name="Gráfico 15" descr="Dos hombres con relleno sólido">
            <a:extLst>
              <a:ext uri="{FF2B5EF4-FFF2-40B4-BE49-F238E27FC236}">
                <a16:creationId xmlns:a16="http://schemas.microsoft.com/office/drawing/2014/main" id="{069D0F42-4ADB-33FF-D58E-EACA523A61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48516" r="14003" b="64650"/>
          <a:stretch/>
        </p:blipFill>
        <p:spPr>
          <a:xfrm>
            <a:off x="637070" y="3724548"/>
            <a:ext cx="342729" cy="323247"/>
          </a:xfrm>
          <a:prstGeom prst="rect">
            <a:avLst/>
          </a:prstGeom>
        </p:spPr>
      </p:pic>
      <p:pic>
        <p:nvPicPr>
          <p:cNvPr id="5" name="Gráfico 4" descr="Insignia 3 con relleno sólido">
            <a:extLst>
              <a:ext uri="{FF2B5EF4-FFF2-40B4-BE49-F238E27FC236}">
                <a16:creationId xmlns:a16="http://schemas.microsoft.com/office/drawing/2014/main" id="{88567D9B-C762-5E14-0953-925FA613D1B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64111" y="1742533"/>
            <a:ext cx="703871" cy="70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553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0A1DC8-B266-0D33-3C8A-CD6C8F92A0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469A64AA-ECE6-E40B-166B-53387D04E505}"/>
              </a:ext>
            </a:extLst>
          </p:cNvPr>
          <p:cNvSpPr/>
          <p:nvPr/>
        </p:nvSpPr>
        <p:spPr>
          <a:xfrm>
            <a:off x="452672" y="977774"/>
            <a:ext cx="63376" cy="398353"/>
          </a:xfrm>
          <a:prstGeom prst="rect">
            <a:avLst/>
          </a:prstGeom>
          <a:solidFill>
            <a:srgbClr val="D656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305C801-4692-B22D-1E1B-B60457587089}"/>
              </a:ext>
            </a:extLst>
          </p:cNvPr>
          <p:cNvSpPr txBox="1"/>
          <p:nvPr/>
        </p:nvSpPr>
        <p:spPr>
          <a:xfrm>
            <a:off x="651848" y="884562"/>
            <a:ext cx="23683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 1</a:t>
            </a:r>
            <a:endParaRPr lang="es-419" sz="3200" b="1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6707EA37-2C1F-FE95-9646-7D1B4223B4B3}"/>
              </a:ext>
            </a:extLst>
          </p:cNvPr>
          <p:cNvSpPr/>
          <p:nvPr/>
        </p:nvSpPr>
        <p:spPr>
          <a:xfrm>
            <a:off x="516047" y="2094469"/>
            <a:ext cx="10565395" cy="1499315"/>
          </a:xfrm>
          <a:prstGeom prst="roundRect">
            <a:avLst/>
          </a:prstGeom>
          <a:solidFill>
            <a:srgbClr val="ECF5F7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419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último, miren a su alrededor en la sala, el colegio o su casa y nombren características que casi nunca cambian o que es muy difícil que cambien. Por ejemplo, la cantidad de ventanas en la sala.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573589F5-191A-4443-4443-9644050B1BC7}"/>
              </a:ext>
            </a:extLst>
          </p:cNvPr>
          <p:cNvCxnSpPr>
            <a:cxnSpLocks/>
          </p:cNvCxnSpPr>
          <p:nvPr/>
        </p:nvCxnSpPr>
        <p:spPr>
          <a:xfrm>
            <a:off x="3155989" y="977774"/>
            <a:ext cx="1717" cy="398353"/>
          </a:xfrm>
          <a:prstGeom prst="line">
            <a:avLst/>
          </a:prstGeom>
          <a:ln>
            <a:solidFill>
              <a:srgbClr val="433B7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B172930A-E9E2-2AE4-AA24-F6891E3439A8}"/>
              </a:ext>
            </a:extLst>
          </p:cNvPr>
          <p:cNvSpPr txBox="1"/>
          <p:nvPr/>
        </p:nvSpPr>
        <p:spPr>
          <a:xfrm>
            <a:off x="3230131" y="946116"/>
            <a:ext cx="14061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¿Cambia?</a:t>
            </a:r>
            <a:endParaRPr lang="es-419" sz="2400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" name="Gráfico 10" descr="Insignia 1 con relleno sólido">
            <a:extLst>
              <a:ext uri="{FF2B5EF4-FFF2-40B4-BE49-F238E27FC236}">
                <a16:creationId xmlns:a16="http://schemas.microsoft.com/office/drawing/2014/main" id="{BF65208A-1BD2-D4C9-A4BF-F360735E36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3660" y="1802081"/>
            <a:ext cx="584775" cy="58477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58064577-0ECF-6ADE-A1B5-4C6850AC83C5}"/>
              </a:ext>
            </a:extLst>
          </p:cNvPr>
          <p:cNvSpPr txBox="1"/>
          <p:nvPr/>
        </p:nvSpPr>
        <p:spPr>
          <a:xfrm>
            <a:off x="1294645" y="3852693"/>
            <a:ext cx="22724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Reflexionemos</a:t>
            </a:r>
            <a:endParaRPr lang="es-419" sz="2000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Gráfico 4" descr="Usuarios con relleno sólido">
            <a:extLst>
              <a:ext uri="{FF2B5EF4-FFF2-40B4-BE49-F238E27FC236}">
                <a16:creationId xmlns:a16="http://schemas.microsoft.com/office/drawing/2014/main" id="{BD1D19C9-CFDD-961C-F288-F67E6EEEC5E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1848" y="3793370"/>
            <a:ext cx="518756" cy="518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038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F5DC16-4ACD-7736-D61A-3682281C4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A7D86A46-1E64-1B54-7234-CC5B23124E70}"/>
              </a:ext>
            </a:extLst>
          </p:cNvPr>
          <p:cNvSpPr/>
          <p:nvPr/>
        </p:nvSpPr>
        <p:spPr>
          <a:xfrm>
            <a:off x="452672" y="977774"/>
            <a:ext cx="63376" cy="398353"/>
          </a:xfrm>
          <a:prstGeom prst="rect">
            <a:avLst/>
          </a:prstGeom>
          <a:solidFill>
            <a:srgbClr val="D656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D9A4466-2372-6BED-A863-8817896238BF}"/>
              </a:ext>
            </a:extLst>
          </p:cNvPr>
          <p:cNvSpPr txBox="1"/>
          <p:nvPr/>
        </p:nvSpPr>
        <p:spPr>
          <a:xfrm>
            <a:off x="651848" y="884562"/>
            <a:ext cx="28382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>
                <a:solidFill>
                  <a:srgbClr val="433B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CONCLUSIONES</a:t>
            </a:r>
            <a:endParaRPr lang="es-419" sz="3200" b="1" dirty="0">
              <a:solidFill>
                <a:srgbClr val="433B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45C5CBF5-1579-18BD-8D83-4637085F5832}"/>
              </a:ext>
            </a:extLst>
          </p:cNvPr>
          <p:cNvSpPr/>
          <p:nvPr/>
        </p:nvSpPr>
        <p:spPr>
          <a:xfrm>
            <a:off x="516048" y="3397936"/>
            <a:ext cx="10677816" cy="2336854"/>
          </a:xfrm>
          <a:prstGeom prst="roundRect">
            <a:avLst/>
          </a:prstGeom>
          <a:solidFill>
            <a:srgbClr val="433B71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419" sz="2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matemáticas, se utilizan los siguientes términos: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419" sz="2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Variable: </a:t>
            </a:r>
            <a:r>
              <a:rPr lang="es-419" sz="2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describir características que pueden cambiar, como el nivel de ruido, la cantidad de personas o el nivel de suciedad en una sala.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419" sz="2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Constante: </a:t>
            </a:r>
            <a:r>
              <a:rPr lang="es-419" sz="2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describir características que no cambian, como el número de puertas en la casa, el color de la sala de clases o número de salas en el colegio.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2D9C5A4-7352-8E28-0A69-48429917719E}"/>
              </a:ext>
            </a:extLst>
          </p:cNvPr>
          <p:cNvSpPr txBox="1"/>
          <p:nvPr/>
        </p:nvSpPr>
        <p:spPr>
          <a:xfrm>
            <a:off x="516048" y="1947834"/>
            <a:ext cx="1019420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sz="2200" dirty="0">
                <a:latin typeface="Calibri" panose="020F0502020204030204" pitchFamily="34" charset="0"/>
                <a:cs typeface="Calibri" panose="020F0502020204030204" pitchFamily="34" charset="0"/>
              </a:rPr>
              <a:t>En el entorno, existen características que pueden cambiar y otras que no.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sz="2200" dirty="0">
                <a:latin typeface="Calibri" panose="020F0502020204030204" pitchFamily="34" charset="0"/>
                <a:cs typeface="Calibri" panose="020F0502020204030204" pitchFamily="34" charset="0"/>
              </a:rPr>
              <a:t>Los valores de las características variables pueden representarse como cualidades o números.</a:t>
            </a:r>
          </a:p>
        </p:txBody>
      </p:sp>
    </p:spTree>
    <p:extLst>
      <p:ext uri="{BB962C8B-B14F-4D97-AF65-F5344CB8AC3E}">
        <p14:creationId xmlns:p14="http://schemas.microsoft.com/office/powerpoint/2010/main" val="22755400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1299</Words>
  <Application>Microsoft Office PowerPoint</Application>
  <PresentationFormat>Panorámica</PresentationFormat>
  <Paragraphs>161</Paragraphs>
  <Slides>17</Slides>
  <Notes>17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Ricardo Felipe Fredes Silva (ricardo.fredes)</dc:creator>
  <cp:lastModifiedBy>Ricardo Fredes</cp:lastModifiedBy>
  <cp:revision>11</cp:revision>
  <cp:lastPrinted>2025-05-10T13:08:59Z</cp:lastPrinted>
  <dcterms:created xsi:type="dcterms:W3CDTF">2025-05-10T05:39:08Z</dcterms:created>
  <dcterms:modified xsi:type="dcterms:W3CDTF">2025-08-29T05:02:08Z</dcterms:modified>
</cp:coreProperties>
</file>